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57" r:id="rId3"/>
    <p:sldId id="258" r:id="rId4"/>
    <p:sldId id="262" r:id="rId5"/>
    <p:sldId id="261" r:id="rId6"/>
    <p:sldId id="260" r:id="rId7"/>
    <p:sldId id="259"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autoAdjust="0"/>
    <p:restoredTop sz="99814" autoAdjust="0"/>
  </p:normalViewPr>
  <p:slideViewPr>
    <p:cSldViewPr snapToGrid="0">
      <p:cViewPr varScale="1">
        <p:scale>
          <a:sx n="104" d="100"/>
          <a:sy n="104" d="100"/>
        </p:scale>
        <p:origin x="1152" y="96"/>
      </p:cViewPr>
      <p:guideLst>
        <p:guide orient="horz" pos="23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1200" dirty="0" smtClean="0">
                <a:solidFill>
                  <a:schemeClr val="tx2"/>
                </a:solidFill>
              </a:rPr>
              <a:t>Resistance</a:t>
            </a:r>
            <a:r>
              <a:rPr lang="en-US" altLang="zh-CN" sz="1200" baseline="0" dirty="0" smtClean="0">
                <a:solidFill>
                  <a:schemeClr val="tx2"/>
                </a:solidFill>
              </a:rPr>
              <a:t> Ratio After Aging vs Initial</a:t>
            </a:r>
            <a:endParaRPr lang="en-US" altLang="zh-CN" sz="1200" dirty="0">
              <a:solidFill>
                <a:schemeClr val="tx2"/>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Oil A</c:v>
                </c:pt>
              </c:strCache>
            </c:strRef>
          </c:tx>
          <c:spPr>
            <a:ln w="28575" cap="rnd">
              <a:solidFill>
                <a:schemeClr val="accent1"/>
              </a:solidFill>
              <a:round/>
            </a:ln>
            <a:effectLst/>
          </c:spPr>
          <c:marker>
            <c:symbol val="none"/>
          </c:marker>
          <c:cat>
            <c:strRef>
              <c:f>Sheet1!$A$2:$A$5</c:f>
              <c:strCache>
                <c:ptCount val="4"/>
                <c:pt idx="0">
                  <c:v>0</c:v>
                </c:pt>
                <c:pt idx="1">
                  <c:v>24h</c:v>
                </c:pt>
                <c:pt idx="2">
                  <c:v>48h</c:v>
                </c:pt>
                <c:pt idx="3">
                  <c:v>100h</c:v>
                </c:pt>
              </c:strCache>
            </c:strRef>
          </c:cat>
          <c:val>
            <c:numRef>
              <c:f>Sheet1!$B$2:$B$5</c:f>
              <c:numCache>
                <c:formatCode>0%</c:formatCode>
                <c:ptCount val="4"/>
                <c:pt idx="0">
                  <c:v>1</c:v>
                </c:pt>
                <c:pt idx="1">
                  <c:v>1.1000000000000001</c:v>
                </c:pt>
                <c:pt idx="2">
                  <c:v>1.24</c:v>
                </c:pt>
                <c:pt idx="3">
                  <c:v>1.56</c:v>
                </c:pt>
              </c:numCache>
            </c:numRef>
          </c:val>
          <c:smooth val="0"/>
        </c:ser>
        <c:ser>
          <c:idx val="1"/>
          <c:order val="1"/>
          <c:tx>
            <c:strRef>
              <c:f>Sheet1!$C$1</c:f>
              <c:strCache>
                <c:ptCount val="1"/>
                <c:pt idx="0">
                  <c:v>Oil B</c:v>
                </c:pt>
              </c:strCache>
            </c:strRef>
          </c:tx>
          <c:spPr>
            <a:ln w="28575" cap="rnd">
              <a:solidFill>
                <a:schemeClr val="accent2"/>
              </a:solidFill>
              <a:round/>
            </a:ln>
            <a:effectLst/>
          </c:spPr>
          <c:marker>
            <c:symbol val="none"/>
          </c:marker>
          <c:cat>
            <c:strRef>
              <c:f>Sheet1!$A$2:$A$5</c:f>
              <c:strCache>
                <c:ptCount val="4"/>
                <c:pt idx="0">
                  <c:v>0</c:v>
                </c:pt>
                <c:pt idx="1">
                  <c:v>24h</c:v>
                </c:pt>
                <c:pt idx="2">
                  <c:v>48h</c:v>
                </c:pt>
                <c:pt idx="3">
                  <c:v>100h</c:v>
                </c:pt>
              </c:strCache>
            </c:strRef>
          </c:cat>
          <c:val>
            <c:numRef>
              <c:f>Sheet1!$C$2:$C$5</c:f>
              <c:numCache>
                <c:formatCode>0%</c:formatCode>
                <c:ptCount val="4"/>
                <c:pt idx="0">
                  <c:v>1</c:v>
                </c:pt>
                <c:pt idx="1">
                  <c:v>2.11</c:v>
                </c:pt>
                <c:pt idx="2">
                  <c:v>3.65</c:v>
                </c:pt>
                <c:pt idx="3">
                  <c:v>6.6899999999999986</c:v>
                </c:pt>
              </c:numCache>
            </c:numRef>
          </c:val>
          <c:smooth val="0"/>
        </c:ser>
        <c:ser>
          <c:idx val="2"/>
          <c:order val="2"/>
          <c:tx>
            <c:strRef>
              <c:f>Sheet1!$D$1</c:f>
              <c:strCache>
                <c:ptCount val="1"/>
                <c:pt idx="0">
                  <c:v>Oil C</c:v>
                </c:pt>
              </c:strCache>
            </c:strRef>
          </c:tx>
          <c:spPr>
            <a:ln w="28575" cap="rnd">
              <a:solidFill>
                <a:schemeClr val="accent3"/>
              </a:solidFill>
              <a:round/>
            </a:ln>
            <a:effectLst/>
          </c:spPr>
          <c:marker>
            <c:symbol val="none"/>
          </c:marker>
          <c:cat>
            <c:strRef>
              <c:f>Sheet1!$A$2:$A$5</c:f>
              <c:strCache>
                <c:ptCount val="4"/>
                <c:pt idx="0">
                  <c:v>0</c:v>
                </c:pt>
                <c:pt idx="1">
                  <c:v>24h</c:v>
                </c:pt>
                <c:pt idx="2">
                  <c:v>48h</c:v>
                </c:pt>
                <c:pt idx="3">
                  <c:v>100h</c:v>
                </c:pt>
              </c:strCache>
            </c:strRef>
          </c:cat>
          <c:val>
            <c:numRef>
              <c:f>Sheet1!$D$2:$D$5</c:f>
              <c:numCache>
                <c:formatCode>0%</c:formatCode>
                <c:ptCount val="4"/>
                <c:pt idx="0">
                  <c:v>1</c:v>
                </c:pt>
                <c:pt idx="1">
                  <c:v>1</c:v>
                </c:pt>
                <c:pt idx="2">
                  <c:v>1</c:v>
                </c:pt>
                <c:pt idx="3">
                  <c:v>1.1499999999999999</c:v>
                </c:pt>
              </c:numCache>
            </c:numRef>
          </c:val>
          <c:smooth val="0"/>
        </c:ser>
        <c:ser>
          <c:idx val="3"/>
          <c:order val="3"/>
          <c:tx>
            <c:strRef>
              <c:f>Sheet1!$E$1</c:f>
              <c:strCache>
                <c:ptCount val="1"/>
                <c:pt idx="0">
                  <c:v>Oil D</c:v>
                </c:pt>
              </c:strCache>
            </c:strRef>
          </c:tx>
          <c:spPr>
            <a:ln w="28575" cap="rnd">
              <a:solidFill>
                <a:srgbClr val="FF0000"/>
              </a:solidFill>
              <a:round/>
            </a:ln>
            <a:effectLst/>
          </c:spPr>
          <c:marker>
            <c:symbol val="none"/>
          </c:marker>
          <c:cat>
            <c:strRef>
              <c:f>Sheet1!$A$2:$A$5</c:f>
              <c:strCache>
                <c:ptCount val="4"/>
                <c:pt idx="0">
                  <c:v>0</c:v>
                </c:pt>
                <c:pt idx="1">
                  <c:v>24h</c:v>
                </c:pt>
                <c:pt idx="2">
                  <c:v>48h</c:v>
                </c:pt>
                <c:pt idx="3">
                  <c:v>100h</c:v>
                </c:pt>
              </c:strCache>
            </c:strRef>
          </c:cat>
          <c:val>
            <c:numRef>
              <c:f>Sheet1!$E$2:$E$5</c:f>
              <c:numCache>
                <c:formatCode>0%</c:formatCode>
                <c:ptCount val="4"/>
                <c:pt idx="0">
                  <c:v>1</c:v>
                </c:pt>
                <c:pt idx="1">
                  <c:v>1.06</c:v>
                </c:pt>
                <c:pt idx="2">
                  <c:v>1.18</c:v>
                </c:pt>
                <c:pt idx="3">
                  <c:v>1.71</c:v>
                </c:pt>
              </c:numCache>
            </c:numRef>
          </c:val>
          <c:smooth val="0"/>
        </c:ser>
        <c:ser>
          <c:idx val="4"/>
          <c:order val="4"/>
          <c:tx>
            <c:strRef>
              <c:f>Sheet1!$F$1</c:f>
              <c:strCache>
                <c:ptCount val="1"/>
                <c:pt idx="0">
                  <c:v>Oil E</c:v>
                </c:pt>
              </c:strCache>
            </c:strRef>
          </c:tx>
          <c:spPr>
            <a:ln w="28575" cap="rnd">
              <a:solidFill>
                <a:schemeClr val="accent5"/>
              </a:solidFill>
              <a:round/>
            </a:ln>
            <a:effectLst/>
          </c:spPr>
          <c:marker>
            <c:symbol val="none"/>
          </c:marker>
          <c:cat>
            <c:strRef>
              <c:f>Sheet1!$A$2:$A$5</c:f>
              <c:strCache>
                <c:ptCount val="4"/>
                <c:pt idx="0">
                  <c:v>0</c:v>
                </c:pt>
                <c:pt idx="1">
                  <c:v>24h</c:v>
                </c:pt>
                <c:pt idx="2">
                  <c:v>48h</c:v>
                </c:pt>
                <c:pt idx="3">
                  <c:v>100h</c:v>
                </c:pt>
              </c:strCache>
            </c:strRef>
          </c:cat>
          <c:val>
            <c:numRef>
              <c:f>Sheet1!$F$2:$F$5</c:f>
              <c:numCache>
                <c:formatCode>0%</c:formatCode>
                <c:ptCount val="4"/>
                <c:pt idx="0">
                  <c:v>1</c:v>
                </c:pt>
                <c:pt idx="1">
                  <c:v>1.52</c:v>
                </c:pt>
                <c:pt idx="2">
                  <c:v>2.8</c:v>
                </c:pt>
                <c:pt idx="3">
                  <c:v>10.88</c:v>
                </c:pt>
              </c:numCache>
            </c:numRef>
          </c:val>
          <c:smooth val="0"/>
        </c:ser>
        <c:dLbls>
          <c:showLegendKey val="0"/>
          <c:showVal val="0"/>
          <c:showCatName val="0"/>
          <c:showSerName val="0"/>
          <c:showPercent val="0"/>
          <c:showBubbleSize val="0"/>
        </c:dLbls>
        <c:smooth val="0"/>
        <c:axId val="303886376"/>
        <c:axId val="303893040"/>
      </c:lineChart>
      <c:catAx>
        <c:axId val="3038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3893040"/>
        <c:crosses val="autoZero"/>
        <c:auto val="1"/>
        <c:lblAlgn val="ctr"/>
        <c:lblOffset val="100"/>
        <c:noMultiLvlLbl val="0"/>
      </c:catAx>
      <c:valAx>
        <c:axId val="303893040"/>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ltLang="zh-CN" dirty="0" smtClean="0">
                    <a:solidFill>
                      <a:schemeClr val="tx2"/>
                    </a:solidFill>
                  </a:rPr>
                  <a:t>Resistance Ratio</a:t>
                </a:r>
                <a:endParaRPr lang="en-US" altLang="zh-CN" dirty="0">
                  <a:solidFill>
                    <a:schemeClr val="tx2"/>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3886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ltLang="zh-CN" sz="1200" dirty="0" smtClean="0">
                <a:solidFill>
                  <a:schemeClr val="tx2"/>
                </a:solidFill>
              </a:rPr>
              <a:t>Resistance</a:t>
            </a:r>
            <a:r>
              <a:rPr lang="en-US" altLang="zh-CN" sz="1200" baseline="0" dirty="0" smtClean="0">
                <a:solidFill>
                  <a:schemeClr val="tx2"/>
                </a:solidFill>
              </a:rPr>
              <a:t> Ratio After Aging vs Initial</a:t>
            </a:r>
            <a:endParaRPr lang="en-US" altLang="zh-CN" sz="1200" dirty="0">
              <a:solidFill>
                <a:schemeClr val="tx2"/>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Oil A</c:v>
                </c:pt>
              </c:strCache>
            </c:strRef>
          </c:tx>
          <c:spPr>
            <a:ln w="28575" cap="rnd">
              <a:solidFill>
                <a:schemeClr val="accent1"/>
              </a:solidFill>
              <a:round/>
            </a:ln>
            <a:effectLst/>
          </c:spPr>
          <c:marker>
            <c:symbol val="none"/>
          </c:marker>
          <c:cat>
            <c:strRef>
              <c:f>Sheet1!$A$2:$A$5</c:f>
              <c:strCache>
                <c:ptCount val="4"/>
                <c:pt idx="0">
                  <c:v>0</c:v>
                </c:pt>
                <c:pt idx="1">
                  <c:v>24h</c:v>
                </c:pt>
                <c:pt idx="2">
                  <c:v>48h</c:v>
                </c:pt>
                <c:pt idx="3">
                  <c:v>100h</c:v>
                </c:pt>
              </c:strCache>
            </c:strRef>
          </c:cat>
          <c:val>
            <c:numRef>
              <c:f>Sheet1!$B$2:$B$5</c:f>
              <c:numCache>
                <c:formatCode>0%</c:formatCode>
                <c:ptCount val="4"/>
                <c:pt idx="0">
                  <c:v>1</c:v>
                </c:pt>
                <c:pt idx="1">
                  <c:v>1</c:v>
                </c:pt>
                <c:pt idx="2">
                  <c:v>1</c:v>
                </c:pt>
                <c:pt idx="3">
                  <c:v>1</c:v>
                </c:pt>
              </c:numCache>
            </c:numRef>
          </c:val>
          <c:smooth val="0"/>
        </c:ser>
        <c:ser>
          <c:idx val="1"/>
          <c:order val="1"/>
          <c:tx>
            <c:strRef>
              <c:f>Sheet1!$C$1</c:f>
              <c:strCache>
                <c:ptCount val="1"/>
                <c:pt idx="0">
                  <c:v>Oil B</c:v>
                </c:pt>
              </c:strCache>
            </c:strRef>
          </c:tx>
          <c:spPr>
            <a:ln w="28575" cap="rnd">
              <a:solidFill>
                <a:schemeClr val="accent2"/>
              </a:solidFill>
              <a:round/>
            </a:ln>
            <a:effectLst/>
          </c:spPr>
          <c:marker>
            <c:symbol val="none"/>
          </c:marker>
          <c:cat>
            <c:strRef>
              <c:f>Sheet1!$A$2:$A$5</c:f>
              <c:strCache>
                <c:ptCount val="4"/>
                <c:pt idx="0">
                  <c:v>0</c:v>
                </c:pt>
                <c:pt idx="1">
                  <c:v>24h</c:v>
                </c:pt>
                <c:pt idx="2">
                  <c:v>48h</c:v>
                </c:pt>
                <c:pt idx="3">
                  <c:v>100h</c:v>
                </c:pt>
              </c:strCache>
            </c:strRef>
          </c:cat>
          <c:val>
            <c:numRef>
              <c:f>Sheet1!$C$2:$C$5</c:f>
              <c:numCache>
                <c:formatCode>0%</c:formatCode>
                <c:ptCount val="4"/>
                <c:pt idx="0">
                  <c:v>1</c:v>
                </c:pt>
                <c:pt idx="1">
                  <c:v>0.96047430830039504</c:v>
                </c:pt>
                <c:pt idx="2">
                  <c:v>0.94071146245059301</c:v>
                </c:pt>
                <c:pt idx="3">
                  <c:v>0.93280632411067199</c:v>
                </c:pt>
              </c:numCache>
            </c:numRef>
          </c:val>
          <c:smooth val="0"/>
        </c:ser>
        <c:ser>
          <c:idx val="2"/>
          <c:order val="2"/>
          <c:tx>
            <c:strRef>
              <c:f>Sheet1!$D$1</c:f>
              <c:strCache>
                <c:ptCount val="1"/>
                <c:pt idx="0">
                  <c:v>Oil C</c:v>
                </c:pt>
              </c:strCache>
            </c:strRef>
          </c:tx>
          <c:spPr>
            <a:ln w="28575" cap="rnd">
              <a:solidFill>
                <a:schemeClr val="accent3"/>
              </a:solidFill>
              <a:round/>
            </a:ln>
            <a:effectLst/>
          </c:spPr>
          <c:marker>
            <c:symbol val="none"/>
          </c:marker>
          <c:cat>
            <c:strRef>
              <c:f>Sheet1!$A$2:$A$5</c:f>
              <c:strCache>
                <c:ptCount val="4"/>
                <c:pt idx="0">
                  <c:v>0</c:v>
                </c:pt>
                <c:pt idx="1">
                  <c:v>24h</c:v>
                </c:pt>
                <c:pt idx="2">
                  <c:v>48h</c:v>
                </c:pt>
                <c:pt idx="3">
                  <c:v>100h</c:v>
                </c:pt>
              </c:strCache>
            </c:strRef>
          </c:cat>
          <c:val>
            <c:numRef>
              <c:f>Sheet1!$D$2:$D$5</c:f>
              <c:numCache>
                <c:formatCode>0%</c:formatCode>
                <c:ptCount val="4"/>
                <c:pt idx="0">
                  <c:v>1</c:v>
                </c:pt>
                <c:pt idx="1">
                  <c:v>0.96734693877551003</c:v>
                </c:pt>
                <c:pt idx="2">
                  <c:v>0.946938775510204</c:v>
                </c:pt>
                <c:pt idx="3">
                  <c:v>0.93469387755102096</c:v>
                </c:pt>
              </c:numCache>
            </c:numRef>
          </c:val>
          <c:smooth val="0"/>
        </c:ser>
        <c:ser>
          <c:idx val="3"/>
          <c:order val="3"/>
          <c:tx>
            <c:strRef>
              <c:f>Sheet1!$E$1</c:f>
              <c:strCache>
                <c:ptCount val="1"/>
                <c:pt idx="0">
                  <c:v>Oil D</c:v>
                </c:pt>
              </c:strCache>
            </c:strRef>
          </c:tx>
          <c:spPr>
            <a:ln w="28575" cap="rnd">
              <a:solidFill>
                <a:srgbClr val="FF0000"/>
              </a:solidFill>
              <a:round/>
            </a:ln>
            <a:effectLst/>
          </c:spPr>
          <c:marker>
            <c:symbol val="none"/>
          </c:marker>
          <c:cat>
            <c:strRef>
              <c:f>Sheet1!$A$2:$A$5</c:f>
              <c:strCache>
                <c:ptCount val="4"/>
                <c:pt idx="0">
                  <c:v>0</c:v>
                </c:pt>
                <c:pt idx="1">
                  <c:v>24h</c:v>
                </c:pt>
                <c:pt idx="2">
                  <c:v>48h</c:v>
                </c:pt>
                <c:pt idx="3">
                  <c:v>100h</c:v>
                </c:pt>
              </c:strCache>
            </c:strRef>
          </c:cat>
          <c:val>
            <c:numRef>
              <c:f>Sheet1!$E$2:$E$5</c:f>
              <c:numCache>
                <c:formatCode>0%</c:formatCode>
                <c:ptCount val="4"/>
                <c:pt idx="0">
                  <c:v>1</c:v>
                </c:pt>
                <c:pt idx="1">
                  <c:v>0.97307692307692295</c:v>
                </c:pt>
                <c:pt idx="2">
                  <c:v>0.95</c:v>
                </c:pt>
                <c:pt idx="3">
                  <c:v>0.93846153846153901</c:v>
                </c:pt>
              </c:numCache>
            </c:numRef>
          </c:val>
          <c:smooth val="0"/>
        </c:ser>
        <c:ser>
          <c:idx val="4"/>
          <c:order val="4"/>
          <c:tx>
            <c:strRef>
              <c:f>Sheet1!$F$1</c:f>
              <c:strCache>
                <c:ptCount val="1"/>
                <c:pt idx="0">
                  <c:v>Oil E</c:v>
                </c:pt>
              </c:strCache>
            </c:strRef>
          </c:tx>
          <c:spPr>
            <a:ln w="28575" cap="rnd">
              <a:solidFill>
                <a:schemeClr val="accent5"/>
              </a:solidFill>
              <a:round/>
            </a:ln>
            <a:effectLst/>
          </c:spPr>
          <c:marker>
            <c:symbol val="none"/>
          </c:marker>
          <c:cat>
            <c:strRef>
              <c:f>Sheet1!$A$2:$A$5</c:f>
              <c:strCache>
                <c:ptCount val="4"/>
                <c:pt idx="0">
                  <c:v>0</c:v>
                </c:pt>
                <c:pt idx="1">
                  <c:v>24h</c:v>
                </c:pt>
                <c:pt idx="2">
                  <c:v>48h</c:v>
                </c:pt>
                <c:pt idx="3">
                  <c:v>100h</c:v>
                </c:pt>
              </c:strCache>
            </c:strRef>
          </c:cat>
          <c:val>
            <c:numRef>
              <c:f>Sheet1!$F$2:$F$5</c:f>
              <c:numCache>
                <c:formatCode>0%</c:formatCode>
                <c:ptCount val="4"/>
                <c:pt idx="0">
                  <c:v>1</c:v>
                </c:pt>
                <c:pt idx="1">
                  <c:v>0.96850393700787396</c:v>
                </c:pt>
                <c:pt idx="2">
                  <c:v>0.94881889763779503</c:v>
                </c:pt>
                <c:pt idx="3">
                  <c:v>0.93700787401574803</c:v>
                </c:pt>
              </c:numCache>
            </c:numRef>
          </c:val>
          <c:smooth val="0"/>
        </c:ser>
        <c:dLbls>
          <c:showLegendKey val="0"/>
          <c:showVal val="0"/>
          <c:showCatName val="0"/>
          <c:showSerName val="0"/>
          <c:showPercent val="0"/>
          <c:showBubbleSize val="0"/>
        </c:dLbls>
        <c:smooth val="0"/>
        <c:axId val="303893824"/>
        <c:axId val="303886768"/>
      </c:lineChart>
      <c:catAx>
        <c:axId val="3038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3886768"/>
        <c:crosses val="autoZero"/>
        <c:auto val="1"/>
        <c:lblAlgn val="ctr"/>
        <c:lblOffset val="100"/>
        <c:noMultiLvlLbl val="0"/>
      </c:catAx>
      <c:valAx>
        <c:axId val="303886768"/>
        <c:scaling>
          <c:orientation val="minMax"/>
          <c:max val="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389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A1E5DB-4A09-1946-BA56-BBBED59A4E48}" type="datetimeFigureOut">
              <a:rPr lang="en-US" smtClean="0"/>
              <a:t>12/10/2015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22EBC0-133B-414A-96D3-892DA194560B}" type="slidenum">
              <a:rPr lang="en-US" smtClean="0"/>
              <a:t>‹#›</a:t>
            </a:fld>
            <a:endParaRPr lang="en-US"/>
          </a:p>
        </p:txBody>
      </p:sp>
    </p:spTree>
    <p:extLst>
      <p:ext uri="{BB962C8B-B14F-4D97-AF65-F5344CB8AC3E}">
        <p14:creationId xmlns:p14="http://schemas.microsoft.com/office/powerpoint/2010/main" val="4283049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6A91F-63CE-CF43-AEF2-6055D59FD001}" type="datetimeFigureOut">
              <a:rPr lang="en-US" smtClean="0"/>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6DFAD-3B5B-634D-8FB1-3A82A869B737}" type="slidenum">
              <a:rPr lang="en-US" smtClean="0"/>
              <a:t>‹#›</a:t>
            </a:fld>
            <a:endParaRPr lang="en-US"/>
          </a:p>
        </p:txBody>
      </p:sp>
    </p:spTree>
    <p:extLst>
      <p:ext uri="{BB962C8B-B14F-4D97-AF65-F5344CB8AC3E}">
        <p14:creationId xmlns:p14="http://schemas.microsoft.com/office/powerpoint/2010/main" val="1571267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646634"/>
            <a:ext cx="1561378" cy="81928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860676"/>
            <a:ext cx="804672" cy="822960"/>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114" y="1897508"/>
            <a:ext cx="960120" cy="1786128"/>
          </a:xfrm>
          <a:prstGeom prst="rect">
            <a:avLst/>
          </a:prstGeom>
        </p:spPr>
      </p:pic>
      <p:sp>
        <p:nvSpPr>
          <p:cNvPr id="18" name="Rectangle 17"/>
          <p:cNvSpPr/>
          <p:nvPr/>
        </p:nvSpPr>
        <p:spPr>
          <a:xfrm>
            <a:off x="1832629" y="1885950"/>
            <a:ext cx="6955771" cy="1797686"/>
          </a:xfrm>
          <a:prstGeom prst="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1248" y="6185524"/>
            <a:ext cx="8798719" cy="603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52495" y="2074123"/>
            <a:ext cx="3994073" cy="1065384"/>
          </a:xfrm>
        </p:spPr>
        <p:txBody>
          <a:bodyPr vert="horz" lIns="91440" tIns="0" rIns="91440" bIns="0" rtlCol="0" anchor="b">
            <a:noAutofit/>
          </a:bodyPr>
          <a:lstStyle>
            <a:lvl1pPr>
              <a:lnSpc>
                <a:spcPct val="220000"/>
              </a:lnSpc>
              <a:defRPr lang="en-US" sz="3600" dirty="0">
                <a:solidFill>
                  <a:schemeClr val="bg1"/>
                </a:solidFill>
              </a:defRPr>
            </a:lvl1pPr>
          </a:lstStyle>
          <a:p>
            <a:pPr lvl="0">
              <a:lnSpc>
                <a:spcPct val="70000"/>
              </a:lnSpc>
            </a:pPr>
            <a:r>
              <a:rPr lang="en-US" dirty="0" smtClean="0"/>
              <a:t>Click to edit Master title style</a:t>
            </a:r>
            <a:endParaRPr lang="en-US" dirty="0"/>
          </a:p>
        </p:txBody>
      </p:sp>
      <p:sp>
        <p:nvSpPr>
          <p:cNvPr id="3" name="Subtitle 2"/>
          <p:cNvSpPr>
            <a:spLocks noGrp="1"/>
          </p:cNvSpPr>
          <p:nvPr>
            <p:ph type="subTitle" idx="1"/>
          </p:nvPr>
        </p:nvSpPr>
        <p:spPr>
          <a:xfrm>
            <a:off x="1852495" y="3149547"/>
            <a:ext cx="6308959" cy="47769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86187" y="6420874"/>
            <a:ext cx="2106532" cy="99554"/>
          </a:xfrm>
          <a:prstGeom prst="rect">
            <a:avLst/>
          </a:prstGeom>
        </p:spPr>
      </p:pic>
      <p:pic>
        <p:nvPicPr>
          <p:cNvPr id="13" name="Picture 12" descr="TE_logo_spot_ORANG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3464" y="1891158"/>
            <a:ext cx="521208" cy="935736"/>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6114" y="577757"/>
            <a:ext cx="960120" cy="1286256"/>
          </a:xfrm>
          <a:prstGeom prst="rect">
            <a:avLst/>
          </a:prstGeom>
        </p:spPr>
      </p:pic>
    </p:spTree>
    <p:extLst>
      <p:ext uri="{BB962C8B-B14F-4D97-AF65-F5344CB8AC3E}">
        <p14:creationId xmlns:p14="http://schemas.microsoft.com/office/powerpoint/2010/main" val="1175145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48" y="655820"/>
            <a:ext cx="8280000" cy="590706"/>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240845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14091295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5172074"/>
          </a:xfrm>
        </p:spPr>
        <p:txBody>
          <a:bodyPr>
            <a:normAutofit/>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14348" y="2201462"/>
            <a:ext cx="2949178" cy="3960000"/>
          </a:xfrm>
        </p:spPr>
        <p:txBody>
          <a:bodyPr/>
          <a:lstStyle>
            <a:lvl1pPr marL="0" indent="0">
              <a:spcAft>
                <a:spcPts val="600"/>
              </a:spcAf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itle 1"/>
          <p:cNvSpPr>
            <a:spLocks noGrp="1"/>
          </p:cNvSpPr>
          <p:nvPr>
            <p:ph type="title"/>
          </p:nvPr>
        </p:nvSpPr>
        <p:spPr>
          <a:xfrm>
            <a:off x="514348" y="655819"/>
            <a:ext cx="2952000" cy="145555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926373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75500"/>
            <a:ext cx="4644000" cy="5184000"/>
          </a:xfrm>
          <a:solidFill>
            <a:schemeClr val="bg2"/>
          </a:solidFill>
        </p:spPr>
        <p:txBody>
          <a:bodyPr anchor="t"/>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ext Placeholder 3"/>
          <p:cNvSpPr>
            <a:spLocks noGrp="1"/>
          </p:cNvSpPr>
          <p:nvPr>
            <p:ph type="body" sz="half" idx="2"/>
          </p:nvPr>
        </p:nvSpPr>
        <p:spPr>
          <a:xfrm>
            <a:off x="514348" y="2201462"/>
            <a:ext cx="2949178" cy="3960000"/>
          </a:xfrm>
        </p:spPr>
        <p:txBody>
          <a:bodyPr/>
          <a:lstStyle>
            <a:lvl1pPr marL="0" indent="0">
              <a:spcAft>
                <a:spcPts val="600"/>
              </a:spcAf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0" name="Title 1"/>
          <p:cNvSpPr>
            <a:spLocks noGrp="1"/>
          </p:cNvSpPr>
          <p:nvPr>
            <p:ph type="title"/>
          </p:nvPr>
        </p:nvSpPr>
        <p:spPr>
          <a:xfrm>
            <a:off x="514348" y="655819"/>
            <a:ext cx="2952000" cy="145555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35374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3863609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48" y="655819"/>
            <a:ext cx="8280000" cy="94839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514349" y="1893669"/>
            <a:ext cx="8280000" cy="4253132"/>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279018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9" name="Rectangle 18"/>
          <p:cNvSpPr/>
          <p:nvPr/>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a:off x="-1" y="389467"/>
            <a:ext cx="8798719" cy="57270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14"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20" name="Rectangle 19"/>
          <p:cNvSpPr/>
          <p:nvPr/>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4520307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1" y="389467"/>
            <a:ext cx="8798719" cy="5727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1772507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2" name="Rectangle 11"/>
          <p:cNvSpPr/>
          <p:nvPr userDrawn="1"/>
        </p:nvSpPr>
        <p:spPr>
          <a:xfrm>
            <a:off x="-1" y="389467"/>
            <a:ext cx="8798719" cy="572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3600514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1" y="389467"/>
            <a:ext cx="8798719" cy="5727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41465365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48" y="1465877"/>
            <a:ext cx="3960000" cy="468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4834348" y="1465877"/>
            <a:ext cx="3960000" cy="468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057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48" y="1465877"/>
            <a:ext cx="3960000" cy="541447"/>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14348" y="2201462"/>
            <a:ext cx="3960000" cy="3948513"/>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34348" y="1465877"/>
            <a:ext cx="3960000" cy="540000"/>
          </a:xfrm>
        </p:spPr>
        <p:txBody>
          <a:bodyPr vert="horz" lIns="91440" tIns="45720" rIns="91440" bIns="45720" rtlCol="0" anchor="t">
            <a:normAutofit/>
          </a:bodyPr>
          <a:lstStyle>
            <a:lvl1pPr>
              <a:defRPr lang="en-US" sz="1800" b="0"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834348" y="2201462"/>
            <a:ext cx="3960000" cy="396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CA431686-8DE2-9B43-980D-29AE692D7900}" type="slidenum">
              <a:rPr lang="en-US" smtClean="0"/>
              <a:t>‹#›</a:t>
            </a:fld>
            <a:endParaRPr lang="en-US"/>
          </a:p>
        </p:txBody>
      </p:sp>
      <p:sp>
        <p:nvSpPr>
          <p:cNvPr id="10"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01671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49" y="1465877"/>
            <a:ext cx="8280000" cy="4680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840" y="6416675"/>
            <a:ext cx="426914"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grpSp>
        <p:nvGrpSpPr>
          <p:cNvPr id="22" name="Group 21"/>
          <p:cNvGrpSpPr/>
          <p:nvPr userDrawn="1"/>
        </p:nvGrpSpPr>
        <p:grpSpPr>
          <a:xfrm>
            <a:off x="0" y="287809"/>
            <a:ext cx="8798719" cy="60325"/>
            <a:chOff x="0" y="287809"/>
            <a:chExt cx="8798719" cy="60325"/>
          </a:xfrm>
        </p:grpSpPr>
        <p:sp>
          <p:nvSpPr>
            <p:cNvPr id="13" name="Rectangle 12"/>
            <p:cNvSpPr/>
            <p:nvPr/>
          </p:nvSpPr>
          <p:spPr>
            <a:xfrm>
              <a:off x="0" y="287809"/>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74" y="288604"/>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TE_logo_spot_ORANG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21" name="TextBox 20"/>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120064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1800" kern="1200">
          <a:solidFill>
            <a:schemeClr val="tx2"/>
          </a:solidFill>
          <a:latin typeface="+mn-lt"/>
          <a:ea typeface="+mn-ea"/>
          <a:cs typeface="+mn-cs"/>
        </a:defRPr>
      </a:lvl1pPr>
      <a:lvl2pPr marL="452438" indent="-228600" algn="l" defTabSz="914400" rtl="0" eaLnBrk="1" latinLnBrk="0" hangingPunct="1">
        <a:lnSpc>
          <a:spcPct val="11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2pPr>
      <a:lvl3pPr marL="688975" indent="-228600" algn="l" defTabSz="914400" rtl="0" eaLnBrk="1" latinLnBrk="0" hangingPunct="1">
        <a:lnSpc>
          <a:spcPct val="110000"/>
        </a:lnSpc>
        <a:spcBef>
          <a:spcPts val="0"/>
        </a:spcBef>
        <a:spcAft>
          <a:spcPts val="800"/>
        </a:spcAft>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2"/>
          </a:solidFill>
          <a:latin typeface="+mn-lt"/>
          <a:ea typeface="+mn-ea"/>
          <a:cs typeface="+mn-cs"/>
        </a:defRPr>
      </a:lvl4pPr>
      <a:lvl5pPr marL="1139825" indent="-2286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6295" y="1959428"/>
            <a:ext cx="8118819" cy="450736"/>
          </a:xfrm>
        </p:spPr>
        <p:txBody>
          <a:bodyPr/>
          <a:lstStyle/>
          <a:p>
            <a:r>
              <a:rPr lang="en-US" altLang="zh-CN" sz="2000" dirty="0" smtClean="0"/>
              <a:t>Overcurrent </a:t>
            </a:r>
            <a:r>
              <a:rPr lang="en-US" altLang="zh-CN" sz="2000" dirty="0"/>
              <a:t>Circuit Protection in Harsh </a:t>
            </a:r>
            <a:r>
              <a:rPr lang="en-US" altLang="zh-CN" sz="2000" dirty="0" smtClean="0"/>
              <a:t>Environments</a:t>
            </a:r>
            <a:endParaRPr lang="en-US" sz="2000" dirty="0"/>
          </a:p>
        </p:txBody>
      </p:sp>
      <p:sp>
        <p:nvSpPr>
          <p:cNvPr id="3" name="Subtitle 2"/>
          <p:cNvSpPr>
            <a:spLocks noGrp="1"/>
          </p:cNvSpPr>
          <p:nvPr>
            <p:ph type="subTitle" idx="1"/>
          </p:nvPr>
        </p:nvSpPr>
        <p:spPr>
          <a:xfrm>
            <a:off x="1852495" y="2854435"/>
            <a:ext cx="6308959" cy="477693"/>
          </a:xfrm>
        </p:spPr>
        <p:txBody>
          <a:bodyPr/>
          <a:lstStyle/>
          <a:p>
            <a:r>
              <a:rPr lang="en-US" dirty="0" smtClean="0"/>
              <a:t>TE Circuit Protection</a:t>
            </a:r>
          </a:p>
          <a:p>
            <a:r>
              <a:rPr lang="en-US" dirty="0" smtClean="0"/>
              <a:t>Nov 2015</a:t>
            </a:r>
            <a:endParaRPr lang="en-US" dirty="0"/>
          </a:p>
        </p:txBody>
      </p:sp>
      <p:sp>
        <p:nvSpPr>
          <p:cNvPr id="4" name="Rectangle 3"/>
          <p:cNvSpPr/>
          <p:nvPr/>
        </p:nvSpPr>
        <p:spPr>
          <a:xfrm>
            <a:off x="1776295" y="2403699"/>
            <a:ext cx="6736334" cy="307777"/>
          </a:xfrm>
          <a:prstGeom prst="rect">
            <a:avLst/>
          </a:prstGeom>
        </p:spPr>
        <p:txBody>
          <a:bodyPr wrap="square">
            <a:spAutoFit/>
          </a:bodyPr>
          <a:lstStyle/>
          <a:p>
            <a:r>
              <a:rPr lang="en-US" altLang="zh-CN" sz="1400" dirty="0" smtClean="0">
                <a:solidFill>
                  <a:schemeClr val="bg1"/>
                </a:solidFill>
              </a:rPr>
              <a:t>Oil-Resistant </a:t>
            </a:r>
            <a:r>
              <a:rPr lang="en-US" altLang="zh-CN" sz="1400" dirty="0">
                <a:solidFill>
                  <a:schemeClr val="bg1"/>
                </a:solidFill>
              </a:rPr>
              <a:t>PPTC Devices for Factory Automation and Industrial Equipment</a:t>
            </a:r>
            <a:endParaRPr lang="zh-CN" altLang="en-US" sz="1400" dirty="0">
              <a:solidFill>
                <a:schemeClr val="bg1"/>
              </a:solidFill>
            </a:endParaRPr>
          </a:p>
        </p:txBody>
      </p:sp>
    </p:spTree>
    <p:extLst>
      <p:ext uri="{BB962C8B-B14F-4D97-AF65-F5344CB8AC3E}">
        <p14:creationId xmlns:p14="http://schemas.microsoft.com/office/powerpoint/2010/main" val="183661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4294967295"/>
          </p:nvPr>
        </p:nvSpPr>
        <p:spPr>
          <a:xfrm>
            <a:off x="514840" y="6416675"/>
            <a:ext cx="685800"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2</a:t>
            </a:fld>
            <a:endParaRPr lang="en-US" dirty="0"/>
          </a:p>
        </p:txBody>
      </p:sp>
      <p:sp>
        <p:nvSpPr>
          <p:cNvPr id="2" name="Title 1"/>
          <p:cNvSpPr>
            <a:spLocks noGrp="1"/>
          </p:cNvSpPr>
          <p:nvPr>
            <p:ph type="title"/>
          </p:nvPr>
        </p:nvSpPr>
        <p:spPr>
          <a:xfrm>
            <a:off x="295950" y="366015"/>
            <a:ext cx="9072686" cy="590706"/>
          </a:xfrm>
        </p:spPr>
        <p:txBody>
          <a:bodyPr/>
          <a:lstStyle/>
          <a:p>
            <a:r>
              <a:rPr lang="en-US" altLang="zh-CN" sz="2800" dirty="0"/>
              <a:t>Why we developed </a:t>
            </a:r>
            <a:r>
              <a:rPr lang="en-US" altLang="zh-CN" sz="2800" dirty="0" smtClean="0"/>
              <a:t>oil-resistant </a:t>
            </a:r>
            <a:r>
              <a:rPr lang="en-US" altLang="zh-CN" sz="2800" dirty="0"/>
              <a:t>PPTC d</a:t>
            </a:r>
            <a:r>
              <a:rPr lang="en-US" altLang="zh-CN" sz="2800" dirty="0" smtClean="0"/>
              <a:t>evices</a:t>
            </a:r>
            <a:endParaRPr lang="zh-CN" altLang="en-US" sz="2800" dirty="0"/>
          </a:p>
        </p:txBody>
      </p:sp>
      <p:sp>
        <p:nvSpPr>
          <p:cNvPr id="17" name="Rectangle 3"/>
          <p:cNvSpPr txBox="1">
            <a:spLocks noChangeArrowheads="1"/>
          </p:cNvSpPr>
          <p:nvPr/>
        </p:nvSpPr>
        <p:spPr>
          <a:xfrm>
            <a:off x="249871" y="5426580"/>
            <a:ext cx="8628691" cy="99474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2"/>
                </a:solidFill>
                <a:latin typeface="+mn-lt"/>
                <a:ea typeface="+mn-ea"/>
                <a:cs typeface="+mn-cs"/>
              </a:defRPr>
            </a:lvl1pPr>
            <a:lvl2pPr marL="339329"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2pPr>
            <a:lvl3pPr marL="516731"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3pPr>
            <a:lvl4pPr marL="68580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854869"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t>R</a:t>
            </a:r>
            <a:r>
              <a:rPr lang="en-US" sz="1600" dirty="0" smtClean="0"/>
              <a:t>esettable PPTC devices </a:t>
            </a:r>
            <a:r>
              <a:rPr lang="en-US" sz="1600" dirty="0" smtClean="0"/>
              <a:t>developed by TE </a:t>
            </a:r>
            <a:r>
              <a:rPr lang="en-US" sz="1600" dirty="0" smtClean="0"/>
              <a:t>are </a:t>
            </a:r>
            <a:r>
              <a:rPr lang="en-US" sz="1600" dirty="0"/>
              <a:t>formulated to resist the detrimental effects of oil </a:t>
            </a:r>
            <a:r>
              <a:rPr lang="en-US" sz="1600" dirty="0" smtClean="0"/>
              <a:t>mist.  We offer a robust, resettable safety component to reduce </a:t>
            </a:r>
            <a:r>
              <a:rPr lang="en-US" sz="1600" dirty="0"/>
              <a:t>down time </a:t>
            </a:r>
            <a:r>
              <a:rPr lang="en-US" sz="1600" dirty="0" smtClean="0"/>
              <a:t>and </a:t>
            </a:r>
            <a:r>
              <a:rPr lang="en-US" sz="1600" dirty="0"/>
              <a:t>service </a:t>
            </a:r>
            <a:r>
              <a:rPr lang="en-US" sz="1600" dirty="0" smtClean="0"/>
              <a:t>repair costs</a:t>
            </a:r>
            <a:r>
              <a:rPr lang="en-US" sz="1600" dirty="0" smtClean="0"/>
              <a:t>.</a:t>
            </a:r>
            <a:endParaRPr lang="en-US" sz="1600" dirty="0"/>
          </a:p>
        </p:txBody>
      </p:sp>
      <p:sp>
        <p:nvSpPr>
          <p:cNvPr id="19" name="TextBox 18"/>
          <p:cNvSpPr txBox="1"/>
          <p:nvPr/>
        </p:nvSpPr>
        <p:spPr>
          <a:xfrm>
            <a:off x="295948" y="835437"/>
            <a:ext cx="8582614" cy="1631216"/>
          </a:xfrm>
          <a:prstGeom prst="rect">
            <a:avLst/>
          </a:prstGeom>
          <a:noFill/>
        </p:spPr>
        <p:txBody>
          <a:bodyPr wrap="square" rtlCol="0">
            <a:spAutoFit/>
          </a:bodyPr>
          <a:lstStyle/>
          <a:p>
            <a:pPr marL="171450" indent="-171450">
              <a:lnSpc>
                <a:spcPts val="2000"/>
              </a:lnSpc>
              <a:buFont typeface="Arial" panose="020B0604020202020204" pitchFamily="34" charset="0"/>
              <a:buChar char="•"/>
            </a:pPr>
            <a:r>
              <a:rPr lang="en-US" sz="1400" dirty="0" smtClean="0">
                <a:solidFill>
                  <a:schemeClr val="tx2"/>
                </a:solidFill>
              </a:rPr>
              <a:t>Oil mist or droplets occur during </a:t>
            </a:r>
            <a:r>
              <a:rPr lang="en-US" sz="1400" dirty="0">
                <a:solidFill>
                  <a:schemeClr val="tx2"/>
                </a:solidFill>
              </a:rPr>
              <a:t>metal-cutting </a:t>
            </a:r>
            <a:r>
              <a:rPr lang="en-US" sz="1400" dirty="0" smtClean="0">
                <a:solidFill>
                  <a:schemeClr val="tx2"/>
                </a:solidFill>
              </a:rPr>
              <a:t>processes where cutting fluid is used </a:t>
            </a:r>
            <a:r>
              <a:rPr lang="en-US" sz="1400" dirty="0">
                <a:solidFill>
                  <a:schemeClr val="tx2"/>
                </a:solidFill>
              </a:rPr>
              <a:t>for </a:t>
            </a:r>
            <a:r>
              <a:rPr lang="en-US" sz="1400" dirty="0" smtClean="0">
                <a:solidFill>
                  <a:schemeClr val="tx2"/>
                </a:solidFill>
              </a:rPr>
              <a:t>cooling or lubricating. </a:t>
            </a:r>
          </a:p>
          <a:p>
            <a:pPr marL="171450" indent="-171450">
              <a:lnSpc>
                <a:spcPts val="2000"/>
              </a:lnSpc>
              <a:buFont typeface="Arial" panose="020B0604020202020204" pitchFamily="34" charset="0"/>
              <a:buChar char="•"/>
            </a:pPr>
            <a:r>
              <a:rPr lang="en-US" sz="1400" dirty="0" smtClean="0">
                <a:solidFill>
                  <a:schemeClr val="tx2"/>
                </a:solidFill>
              </a:rPr>
              <a:t>When oil comes </a:t>
            </a:r>
            <a:r>
              <a:rPr lang="en-US" sz="1400" dirty="0">
                <a:solidFill>
                  <a:schemeClr val="tx2"/>
                </a:solidFill>
              </a:rPr>
              <a:t>into </a:t>
            </a:r>
            <a:r>
              <a:rPr lang="en-US" sz="1400" dirty="0" smtClean="0">
                <a:solidFill>
                  <a:schemeClr val="tx2"/>
                </a:solidFill>
              </a:rPr>
              <a:t>contact </a:t>
            </a:r>
            <a:r>
              <a:rPr lang="en-US" sz="1400" dirty="0">
                <a:solidFill>
                  <a:schemeClr val="tx2"/>
                </a:solidFill>
              </a:rPr>
              <a:t>with hot surfaces, oil </a:t>
            </a:r>
            <a:r>
              <a:rPr lang="en-US" sz="1400" dirty="0" smtClean="0">
                <a:solidFill>
                  <a:schemeClr val="tx2"/>
                </a:solidFill>
              </a:rPr>
              <a:t>mist or droplets can form and become airborne.</a:t>
            </a:r>
          </a:p>
          <a:p>
            <a:pPr marL="171450" indent="-171450">
              <a:lnSpc>
                <a:spcPts val="2000"/>
              </a:lnSpc>
              <a:buFont typeface="Arial" panose="020B0604020202020204" pitchFamily="34" charset="0"/>
              <a:buChar char="•"/>
            </a:pPr>
            <a:r>
              <a:rPr lang="en-US" sz="1400" dirty="0" smtClean="0">
                <a:solidFill>
                  <a:schemeClr val="tx2"/>
                </a:solidFill>
              </a:rPr>
              <a:t>The oil mist or droplets can penetrate sensitive electronics and degrade the performance or safety of circuit protection devices.</a:t>
            </a:r>
          </a:p>
          <a:p>
            <a:pPr marL="171450" indent="-171450">
              <a:lnSpc>
                <a:spcPts val="2000"/>
              </a:lnSpc>
              <a:buFont typeface="Arial" panose="020B0604020202020204" pitchFamily="34" charset="0"/>
              <a:buChar char="•"/>
            </a:pPr>
            <a:r>
              <a:rPr lang="en-US" sz="1400" dirty="0" smtClean="0">
                <a:solidFill>
                  <a:schemeClr val="tx2"/>
                </a:solidFill>
              </a:rPr>
              <a:t>Nuisance tripping or high resistance in these devices can result in service calls or equipment down time.  </a:t>
            </a:r>
            <a:endParaRPr lang="en-US" sz="1400" dirty="0">
              <a:solidFill>
                <a:schemeClr val="tx2"/>
              </a:solidFill>
            </a:endParaRPr>
          </a:p>
        </p:txBody>
      </p:sp>
      <p:sp>
        <p:nvSpPr>
          <p:cNvPr id="24" name="TextBox 23"/>
          <p:cNvSpPr txBox="1"/>
          <p:nvPr/>
        </p:nvSpPr>
        <p:spPr>
          <a:xfrm>
            <a:off x="628277" y="2661162"/>
            <a:ext cx="6762417" cy="181588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u="sng" dirty="0">
                <a:solidFill>
                  <a:schemeClr val="tx2"/>
                </a:solidFill>
              </a:rPr>
              <a:t>Where:</a:t>
            </a:r>
          </a:p>
          <a:p>
            <a:r>
              <a:rPr lang="en-US" sz="1400" dirty="0">
                <a:solidFill>
                  <a:schemeClr val="tx2"/>
                </a:solidFill>
              </a:rPr>
              <a:t>Control boards for PLC / servo motor controllers</a:t>
            </a:r>
          </a:p>
          <a:p>
            <a:endParaRPr lang="en-US" sz="1400" dirty="0">
              <a:solidFill>
                <a:schemeClr val="tx2"/>
              </a:solidFill>
            </a:endParaRPr>
          </a:p>
          <a:p>
            <a:r>
              <a:rPr lang="en-US" sz="1400" u="sng" dirty="0">
                <a:solidFill>
                  <a:schemeClr val="tx2"/>
                </a:solidFill>
              </a:rPr>
              <a:t>What:</a:t>
            </a:r>
          </a:p>
          <a:p>
            <a:r>
              <a:rPr lang="en-US" sz="1400" dirty="0">
                <a:solidFill>
                  <a:schemeClr val="tx2"/>
                </a:solidFill>
              </a:rPr>
              <a:t>Oil mist can penetrate equipment control systems </a:t>
            </a:r>
          </a:p>
          <a:p>
            <a:pPr marL="171450" indent="-171450">
              <a:buFont typeface="Arial" panose="020B0604020202020204" pitchFamily="34" charset="0"/>
              <a:buChar char="•"/>
            </a:pPr>
            <a:endParaRPr lang="en-US" sz="1400" dirty="0">
              <a:solidFill>
                <a:schemeClr val="tx2"/>
              </a:solidFill>
            </a:endParaRPr>
          </a:p>
          <a:p>
            <a:r>
              <a:rPr lang="en-US" sz="1400" u="sng" dirty="0">
                <a:solidFill>
                  <a:schemeClr val="tx2"/>
                </a:solidFill>
              </a:rPr>
              <a:t>Problem:</a:t>
            </a:r>
          </a:p>
          <a:p>
            <a:r>
              <a:rPr lang="en-US" sz="1400" dirty="0">
                <a:solidFill>
                  <a:schemeClr val="tx2"/>
                </a:solidFill>
              </a:rPr>
              <a:t>Harsh oils can eventually degrade electronic component performance </a:t>
            </a:r>
          </a:p>
        </p:txBody>
      </p:sp>
      <p:sp>
        <p:nvSpPr>
          <p:cNvPr id="30" name="TextBox 29"/>
          <p:cNvSpPr txBox="1"/>
          <p:nvPr/>
        </p:nvSpPr>
        <p:spPr>
          <a:xfrm>
            <a:off x="295349" y="4945596"/>
            <a:ext cx="6377106" cy="369332"/>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Solution: Oil-Resistant Materials+ Resettable PPTC Devices</a:t>
            </a:r>
            <a:endParaRPr lang="en-US" dirty="0"/>
          </a:p>
        </p:txBody>
      </p:sp>
      <p:sp>
        <p:nvSpPr>
          <p:cNvPr id="31" name="Rounded Rectangle 30"/>
          <p:cNvSpPr/>
          <p:nvPr/>
        </p:nvSpPr>
        <p:spPr>
          <a:xfrm>
            <a:off x="363978" y="2542371"/>
            <a:ext cx="6001898" cy="20983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dustrial_Robot2_low-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577" y="2600016"/>
            <a:ext cx="1324744" cy="1187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04_similar to robotic drill machine-crop2.jpg"/>
          <p:cNvPicPr>
            <a:picLocks noChangeAspect="1"/>
          </p:cNvPicPr>
          <p:nvPr/>
        </p:nvPicPr>
        <p:blipFill rotWithShape="1">
          <a:blip r:embed="rId3">
            <a:extLst>
              <a:ext uri="{28A0092B-C50C-407E-A947-70E740481C1C}">
                <a14:useLocalDpi xmlns:a14="http://schemas.microsoft.com/office/drawing/2010/main" val="0"/>
              </a:ext>
            </a:extLst>
          </a:blip>
          <a:srcRect l="1397" t="-4522" r="-1397" b="4522"/>
          <a:stretch/>
        </p:blipFill>
        <p:spPr>
          <a:xfrm>
            <a:off x="7463552" y="3784625"/>
            <a:ext cx="1370602" cy="1270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4" name="Group 13"/>
          <p:cNvGrpSpPr/>
          <p:nvPr/>
        </p:nvGrpSpPr>
        <p:grpSpPr>
          <a:xfrm>
            <a:off x="6425581" y="4295568"/>
            <a:ext cx="965113" cy="574582"/>
            <a:chOff x="6808442" y="455989"/>
            <a:chExt cx="1560645" cy="979785"/>
          </a:xfrm>
        </p:grpSpPr>
        <p:pic>
          <p:nvPicPr>
            <p:cNvPr id="15" name="Picture 14"/>
            <p:cNvPicPr>
              <a:picLocks noChangeAspect="1"/>
            </p:cNvPicPr>
            <p:nvPr/>
          </p:nvPicPr>
          <p:blipFill rotWithShape="1">
            <a:blip r:embed="rId4"/>
            <a:srcRect l="52716" t="36324" r="7683" b="19706"/>
            <a:stretch/>
          </p:blipFill>
          <p:spPr>
            <a:xfrm>
              <a:off x="7220036" y="718121"/>
              <a:ext cx="1149051" cy="717653"/>
            </a:xfrm>
            <a:prstGeom prst="rect">
              <a:avLst/>
            </a:prstGeom>
          </p:spPr>
        </p:pic>
        <p:pic>
          <p:nvPicPr>
            <p:cNvPr id="16" name="Picture 15"/>
            <p:cNvPicPr>
              <a:picLocks noChangeAspect="1"/>
            </p:cNvPicPr>
            <p:nvPr/>
          </p:nvPicPr>
          <p:blipFill rotWithShape="1">
            <a:blip r:embed="rId4"/>
            <a:srcRect l="20681" t="20110" r="64312" b="61610"/>
            <a:stretch/>
          </p:blipFill>
          <p:spPr>
            <a:xfrm rot="21407651">
              <a:off x="7003296" y="455989"/>
              <a:ext cx="620628" cy="425245"/>
            </a:xfrm>
            <a:prstGeom prst="rect">
              <a:avLst/>
            </a:prstGeom>
          </p:spPr>
        </p:pic>
        <p:pic>
          <p:nvPicPr>
            <p:cNvPr id="20" name="Picture 19"/>
            <p:cNvPicPr>
              <a:picLocks noChangeAspect="1"/>
            </p:cNvPicPr>
            <p:nvPr/>
          </p:nvPicPr>
          <p:blipFill rotWithShape="1">
            <a:blip r:embed="rId4"/>
            <a:srcRect l="31241" t="51977" r="51112" b="21346"/>
            <a:stretch/>
          </p:blipFill>
          <p:spPr>
            <a:xfrm>
              <a:off x="6808442" y="1019818"/>
              <a:ext cx="471447" cy="400916"/>
            </a:xfrm>
            <a:prstGeom prst="rect">
              <a:avLst/>
            </a:prstGeom>
          </p:spPr>
        </p:pic>
      </p:grpSp>
    </p:spTree>
    <p:extLst>
      <p:ext uri="{BB962C8B-B14F-4D97-AF65-F5344CB8AC3E}">
        <p14:creationId xmlns:p14="http://schemas.microsoft.com/office/powerpoint/2010/main" val="272843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a:spLocks noGrp="1" noChangeArrowheads="1"/>
          </p:cNvSpPr>
          <p:nvPr>
            <p:ph type="title"/>
          </p:nvPr>
        </p:nvSpPr>
        <p:spPr>
          <a:xfrm>
            <a:off x="182880" y="363435"/>
            <a:ext cx="8894445" cy="515698"/>
          </a:xfrm>
        </p:spPr>
        <p:txBody>
          <a:bodyPr/>
          <a:lstStyle/>
          <a:p>
            <a:r>
              <a:rPr lang="en-US" altLang="ja-JP" sz="2400" dirty="0" smtClean="0">
                <a:ea typeface="ＭＳ Ｐゴシック" panose="020B0600070205080204" pitchFamily="34" charset="-128"/>
              </a:rPr>
              <a:t>Typical PPTC device performance in an oil immersion test</a:t>
            </a:r>
            <a:br>
              <a:rPr lang="en-US" altLang="ja-JP" sz="2400" dirty="0" smtClean="0">
                <a:ea typeface="ＭＳ Ｐゴシック" panose="020B0600070205080204" pitchFamily="34" charset="-128"/>
              </a:rPr>
            </a:br>
            <a:endParaRPr lang="en-US" altLang="ja-JP" sz="2400" dirty="0">
              <a:ea typeface="ＭＳ Ｐゴシック" panose="020B0600070205080204" pitchFamily="34" charset="-128"/>
            </a:endParaRPr>
          </a:p>
        </p:txBody>
      </p:sp>
      <p:sp>
        <p:nvSpPr>
          <p:cNvPr id="43" name="Rectangle 102"/>
          <p:cNvSpPr>
            <a:spLocks noChangeArrowheads="1"/>
          </p:cNvSpPr>
          <p:nvPr/>
        </p:nvSpPr>
        <p:spPr bwMode="auto">
          <a:xfrm>
            <a:off x="945348" y="2968885"/>
            <a:ext cx="8405896"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50000"/>
              </a:spcBef>
            </a:pPr>
            <a:r>
              <a:rPr lang="en-US" altLang="ja-JP" sz="1400" b="1" dirty="0">
                <a:solidFill>
                  <a:schemeClr val="accent1"/>
                </a:solidFill>
              </a:rPr>
              <a:t>Standard SMD PPTC </a:t>
            </a:r>
            <a:r>
              <a:rPr lang="en-US" altLang="ja-JP" sz="1400" b="1" dirty="0" smtClean="0">
                <a:solidFill>
                  <a:schemeClr val="accent1"/>
                </a:solidFill>
              </a:rPr>
              <a:t>Device</a:t>
            </a:r>
            <a:r>
              <a:rPr lang="en-US" altLang="ja-JP" sz="1400" b="1" dirty="0">
                <a:solidFill>
                  <a:schemeClr val="accent1"/>
                </a:solidFill>
              </a:rPr>
              <a:t>	</a:t>
            </a:r>
            <a:r>
              <a:rPr lang="en-US" altLang="ja-JP" sz="1100" dirty="0">
                <a:solidFill>
                  <a:schemeClr val="accent1"/>
                </a:solidFill>
              </a:rPr>
              <a:t>	             </a:t>
            </a:r>
            <a:r>
              <a:rPr lang="en-US" altLang="ja-JP" sz="1100" dirty="0" smtClean="0">
                <a:solidFill>
                  <a:schemeClr val="accent1"/>
                </a:solidFill>
              </a:rPr>
              <a:t>                      </a:t>
            </a:r>
            <a:r>
              <a:rPr lang="en-US" altLang="ja-JP" sz="1400" b="1" dirty="0" smtClean="0">
                <a:solidFill>
                  <a:schemeClr val="accent1"/>
                </a:solidFill>
              </a:rPr>
              <a:t>Oil-Resistant </a:t>
            </a:r>
            <a:r>
              <a:rPr lang="en-US" altLang="ja-JP" sz="1400" b="1" dirty="0">
                <a:solidFill>
                  <a:schemeClr val="accent1"/>
                </a:solidFill>
              </a:rPr>
              <a:t>SMD PPTC </a:t>
            </a:r>
            <a:r>
              <a:rPr lang="en-US" altLang="ja-JP" sz="1400" b="1" dirty="0" smtClean="0">
                <a:solidFill>
                  <a:schemeClr val="accent1"/>
                </a:solidFill>
              </a:rPr>
              <a:t>Device</a:t>
            </a:r>
            <a:endParaRPr lang="en-US" altLang="ja-JP" sz="1400" b="1" dirty="0">
              <a:solidFill>
                <a:schemeClr val="accent1"/>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1449660538"/>
              </p:ext>
            </p:extLst>
          </p:nvPr>
        </p:nvGraphicFramePr>
        <p:xfrm>
          <a:off x="5690632" y="820039"/>
          <a:ext cx="2946907" cy="1737360"/>
        </p:xfrm>
        <a:graphic>
          <a:graphicData uri="http://schemas.openxmlformats.org/drawingml/2006/table">
            <a:tbl>
              <a:tblPr firstRow="1" bandRow="1">
                <a:tableStyleId>{5A111915-BE36-4E01-A7E5-04B1672EAD32}</a:tableStyleId>
              </a:tblPr>
              <a:tblGrid>
                <a:gridCol w="237653"/>
                <a:gridCol w="2709254"/>
              </a:tblGrid>
              <a:tr h="313436">
                <a:tc>
                  <a:txBody>
                    <a:bodyPr/>
                    <a:lstStyle/>
                    <a:p>
                      <a:endParaRPr lang="en-US" dirty="0"/>
                    </a:p>
                  </a:txBody>
                  <a:tcPr/>
                </a:tc>
                <a:tc>
                  <a:txBody>
                    <a:bodyPr/>
                    <a:lstStyle/>
                    <a:p>
                      <a:r>
                        <a:rPr lang="en-US" sz="1400" dirty="0" smtClean="0"/>
                        <a:t>Types of Oil Tested</a:t>
                      </a:r>
                      <a:endParaRPr lang="en-US" sz="1400" dirty="0"/>
                    </a:p>
                  </a:txBody>
                  <a:tcPr/>
                </a:tc>
              </a:tr>
              <a:tr h="274320">
                <a:tc>
                  <a:txBody>
                    <a:bodyPr/>
                    <a:lstStyle/>
                    <a:p>
                      <a:pPr algn="ctr"/>
                      <a:r>
                        <a:rPr lang="en-US" sz="1200" kern="1200" dirty="0" smtClean="0"/>
                        <a:t>A</a:t>
                      </a:r>
                      <a:endParaRPr lang="en-US" sz="1200" kern="1200" dirty="0">
                        <a:solidFill>
                          <a:schemeClr val="tx2"/>
                        </a:solidFill>
                        <a:latin typeface="+mn-lt"/>
                        <a:ea typeface="+mn-ea"/>
                        <a:cs typeface="+mn-cs"/>
                      </a:endParaRPr>
                    </a:p>
                  </a:txBody>
                  <a:tcPr/>
                </a:tc>
                <a:tc>
                  <a:txBody>
                    <a:bodyPr/>
                    <a:lstStyle/>
                    <a:p>
                      <a:r>
                        <a:rPr lang="en-US" sz="1200" kern="1200" dirty="0" smtClean="0"/>
                        <a:t>Low Flash-point Oils</a:t>
                      </a:r>
                      <a:endParaRPr lang="en-US" sz="1200" kern="1200" dirty="0">
                        <a:solidFill>
                          <a:schemeClr val="tx2"/>
                        </a:solidFill>
                        <a:latin typeface="+mn-lt"/>
                        <a:ea typeface="+mn-ea"/>
                        <a:cs typeface="+mn-cs"/>
                      </a:endParaRPr>
                    </a:p>
                  </a:txBody>
                  <a:tcPr/>
                </a:tc>
              </a:tr>
              <a:tr h="274320">
                <a:tc>
                  <a:txBody>
                    <a:bodyPr/>
                    <a:lstStyle/>
                    <a:p>
                      <a:pPr algn="ctr"/>
                      <a:r>
                        <a:rPr lang="en-US" sz="1200" kern="1200" dirty="0" smtClean="0"/>
                        <a:t>B</a:t>
                      </a:r>
                      <a:endParaRPr lang="en-US" sz="1200" kern="1200" dirty="0">
                        <a:solidFill>
                          <a:schemeClr val="tx2"/>
                        </a:solidFill>
                        <a:latin typeface="+mn-lt"/>
                        <a:ea typeface="+mn-ea"/>
                        <a:cs typeface="+mn-cs"/>
                      </a:endParaRPr>
                    </a:p>
                  </a:txBody>
                  <a:tcPr/>
                </a:tc>
                <a:tc>
                  <a:txBody>
                    <a:bodyPr/>
                    <a:lstStyle/>
                    <a:p>
                      <a:r>
                        <a:rPr lang="en-US" sz="1200" kern="1200" dirty="0" smtClean="0"/>
                        <a:t>Chlorine Based Oils</a:t>
                      </a:r>
                      <a:endParaRPr lang="en-US" sz="1200" kern="1200" dirty="0">
                        <a:solidFill>
                          <a:schemeClr val="tx2"/>
                        </a:solidFill>
                        <a:latin typeface="+mn-lt"/>
                        <a:ea typeface="+mn-ea"/>
                        <a:cs typeface="+mn-cs"/>
                      </a:endParaRPr>
                    </a:p>
                  </a:txBody>
                  <a:tcPr/>
                </a:tc>
              </a:tr>
              <a:tr h="274320">
                <a:tc>
                  <a:txBody>
                    <a:bodyPr/>
                    <a:lstStyle/>
                    <a:p>
                      <a:pPr algn="ctr"/>
                      <a:r>
                        <a:rPr lang="en-US" sz="1200" kern="1200" dirty="0" smtClean="0"/>
                        <a:t>C</a:t>
                      </a:r>
                      <a:endParaRPr lang="en-US" sz="1200" kern="1200" dirty="0">
                        <a:solidFill>
                          <a:schemeClr val="tx2"/>
                        </a:solidFill>
                        <a:latin typeface="+mn-lt"/>
                        <a:ea typeface="+mn-ea"/>
                        <a:cs typeface="+mn-cs"/>
                      </a:endParaRPr>
                    </a:p>
                  </a:txBody>
                  <a:tcPr/>
                </a:tc>
                <a:tc>
                  <a:txBody>
                    <a:bodyPr/>
                    <a:lstStyle/>
                    <a:p>
                      <a:r>
                        <a:rPr lang="en-US" sz="1200" kern="1200" dirty="0" smtClean="0"/>
                        <a:t>High Permeability Oils (Osmotic)</a:t>
                      </a:r>
                      <a:endParaRPr lang="en-US" sz="1200" kern="1200" dirty="0">
                        <a:solidFill>
                          <a:schemeClr val="tx2"/>
                        </a:solidFill>
                        <a:latin typeface="+mn-lt"/>
                        <a:ea typeface="+mn-ea"/>
                        <a:cs typeface="+mn-cs"/>
                      </a:endParaRPr>
                    </a:p>
                  </a:txBody>
                  <a:tcPr/>
                </a:tc>
              </a:tr>
              <a:tr h="274320">
                <a:tc>
                  <a:txBody>
                    <a:bodyPr/>
                    <a:lstStyle/>
                    <a:p>
                      <a:pPr algn="ctr"/>
                      <a:r>
                        <a:rPr lang="en-US" sz="1200" kern="1200" dirty="0" smtClean="0"/>
                        <a:t>D</a:t>
                      </a:r>
                      <a:endParaRPr lang="en-US" sz="1200" kern="1200" dirty="0">
                        <a:solidFill>
                          <a:schemeClr val="tx2"/>
                        </a:solidFill>
                        <a:latin typeface="+mn-lt"/>
                        <a:ea typeface="+mn-ea"/>
                        <a:cs typeface="+mn-cs"/>
                      </a:endParaRPr>
                    </a:p>
                  </a:txBody>
                  <a:tcPr/>
                </a:tc>
                <a:tc>
                  <a:txBody>
                    <a:bodyPr/>
                    <a:lstStyle/>
                    <a:p>
                      <a:r>
                        <a:rPr lang="en-US" sz="1200" kern="1200" dirty="0" smtClean="0"/>
                        <a:t>Sulfur Based Oils</a:t>
                      </a:r>
                      <a:endParaRPr lang="en-US" sz="1200" kern="1200" dirty="0">
                        <a:solidFill>
                          <a:schemeClr val="tx2"/>
                        </a:solidFill>
                        <a:latin typeface="+mn-lt"/>
                        <a:ea typeface="+mn-ea"/>
                        <a:cs typeface="+mn-cs"/>
                      </a:endParaRPr>
                    </a:p>
                  </a:txBody>
                  <a:tcPr/>
                </a:tc>
              </a:tr>
              <a:tr h="274320">
                <a:tc>
                  <a:txBody>
                    <a:bodyPr/>
                    <a:lstStyle/>
                    <a:p>
                      <a:pPr algn="ctr"/>
                      <a:r>
                        <a:rPr lang="en-US" sz="1200" kern="1200" dirty="0" smtClean="0"/>
                        <a:t>E</a:t>
                      </a:r>
                      <a:endParaRPr lang="en-US" sz="1200" kern="1200" dirty="0">
                        <a:solidFill>
                          <a:schemeClr val="tx2"/>
                        </a:solidFill>
                        <a:latin typeface="+mn-lt"/>
                        <a:ea typeface="+mn-ea"/>
                        <a:cs typeface="+mn-cs"/>
                      </a:endParaRPr>
                    </a:p>
                  </a:txBody>
                  <a:tcPr/>
                </a:tc>
                <a:tc>
                  <a:txBody>
                    <a:bodyPr/>
                    <a:lstStyle/>
                    <a:p>
                      <a:r>
                        <a:rPr lang="en-US" sz="1200" kern="1200" dirty="0" smtClean="0"/>
                        <a:t>High Alkaline Oils</a:t>
                      </a:r>
                      <a:endParaRPr lang="en-US" sz="1200" kern="1200" dirty="0">
                        <a:solidFill>
                          <a:schemeClr val="tx2"/>
                        </a:solidFill>
                        <a:latin typeface="+mn-lt"/>
                        <a:ea typeface="+mn-ea"/>
                        <a:cs typeface="+mn-cs"/>
                      </a:endParaRPr>
                    </a:p>
                  </a:txBody>
                  <a:tcPr/>
                </a:tc>
              </a:tr>
            </a:tbl>
          </a:graphicData>
        </a:graphic>
      </p:graphicFrame>
      <p:sp>
        <p:nvSpPr>
          <p:cNvPr id="45" name="TextBox 44"/>
          <p:cNvSpPr txBox="1"/>
          <p:nvPr/>
        </p:nvSpPr>
        <p:spPr>
          <a:xfrm>
            <a:off x="5644493" y="2497889"/>
            <a:ext cx="2601994" cy="461665"/>
          </a:xfrm>
          <a:prstGeom prst="rect">
            <a:avLst/>
          </a:prstGeom>
          <a:noFill/>
        </p:spPr>
        <p:txBody>
          <a:bodyPr wrap="none" rtlCol="0">
            <a:spAutoFit/>
          </a:bodyPr>
          <a:lstStyle/>
          <a:p>
            <a:r>
              <a:rPr lang="en-US" sz="1200" dirty="0"/>
              <a:t>A: conducted at room temperature; </a:t>
            </a:r>
          </a:p>
          <a:p>
            <a:r>
              <a:rPr lang="en-US" sz="1200" dirty="0" smtClean="0"/>
              <a:t>B-E: </a:t>
            </a:r>
            <a:r>
              <a:rPr lang="en-US" sz="1200" dirty="0"/>
              <a:t>soaked at 85</a:t>
            </a:r>
            <a:r>
              <a:rPr lang="en-US" sz="1200" dirty="0">
                <a:sym typeface="Symbol" panose="05050102010706020507" pitchFamily="18" charset="2"/>
              </a:rPr>
              <a:t></a:t>
            </a:r>
            <a:r>
              <a:rPr lang="en-US" sz="1200" dirty="0"/>
              <a:t>C/85% RH</a:t>
            </a:r>
          </a:p>
        </p:txBody>
      </p:sp>
      <p:sp>
        <p:nvSpPr>
          <p:cNvPr id="46" name="TextBox 45"/>
          <p:cNvSpPr txBox="1"/>
          <p:nvPr/>
        </p:nvSpPr>
        <p:spPr>
          <a:xfrm>
            <a:off x="182880" y="853154"/>
            <a:ext cx="539877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Standard PPTC devices use polyethylene (PE) materials that have good chemical resistance characteristics, but the resin can swell when exposed to oil.  When the resin swells, the resistance of the PPTC device will increase. </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400" dirty="0" smtClean="0">
                <a:solidFill>
                  <a:schemeClr val="tx2"/>
                </a:solidFill>
              </a:rPr>
              <a:t>To solve this high-resistance issue, we </a:t>
            </a:r>
            <a:r>
              <a:rPr lang="en-US" sz="1400" dirty="0" smtClean="0">
                <a:solidFill>
                  <a:schemeClr val="tx2"/>
                </a:solidFill>
              </a:rPr>
              <a:t>use an </a:t>
            </a:r>
            <a:r>
              <a:rPr lang="en-US" sz="1400" dirty="0" smtClean="0">
                <a:solidFill>
                  <a:schemeClr val="tx2"/>
                </a:solidFill>
              </a:rPr>
              <a:t>oil-resistant resin </a:t>
            </a:r>
            <a:r>
              <a:rPr lang="en-US" sz="1400" dirty="0" smtClean="0">
                <a:solidFill>
                  <a:schemeClr val="tx2"/>
                </a:solidFill>
              </a:rPr>
              <a:t>to </a:t>
            </a:r>
            <a:r>
              <a:rPr lang="en-US" sz="1400" dirty="0" smtClean="0">
                <a:solidFill>
                  <a:schemeClr val="tx2"/>
                </a:solidFill>
              </a:rPr>
              <a:t>improve performance in harsh </a:t>
            </a:r>
            <a:r>
              <a:rPr lang="en-US" sz="1400" dirty="0">
                <a:solidFill>
                  <a:schemeClr val="tx2"/>
                </a:solidFill>
              </a:rPr>
              <a:t>industrial </a:t>
            </a:r>
            <a:r>
              <a:rPr lang="en-US" sz="1400" dirty="0" smtClean="0">
                <a:solidFill>
                  <a:schemeClr val="tx2"/>
                </a:solidFill>
              </a:rPr>
              <a:t>environments</a:t>
            </a:r>
            <a:r>
              <a:rPr lang="en-US" sz="1400" dirty="0">
                <a:solidFill>
                  <a:schemeClr val="tx2"/>
                </a:solidFill>
              </a:rPr>
              <a:t> </a:t>
            </a:r>
            <a:r>
              <a:rPr lang="en-US" sz="1400" dirty="0" smtClean="0">
                <a:solidFill>
                  <a:schemeClr val="tx2"/>
                </a:solidFill>
              </a:rPr>
              <a:t>where oil mist and/or droplets are present.</a:t>
            </a:r>
          </a:p>
        </p:txBody>
      </p:sp>
      <p:sp>
        <p:nvSpPr>
          <p:cNvPr id="47" name="TextBox 46"/>
          <p:cNvSpPr txBox="1"/>
          <p:nvPr/>
        </p:nvSpPr>
        <p:spPr>
          <a:xfrm>
            <a:off x="658741" y="5775904"/>
            <a:ext cx="7887382" cy="646331"/>
          </a:xfrm>
          <a:prstGeom prst="rect">
            <a:avLst/>
          </a:prstGeom>
          <a:solidFill>
            <a:schemeClr val="accent1"/>
          </a:solidFill>
          <a:ln>
            <a:solidFill>
              <a:schemeClr val="accent1"/>
            </a:solidFill>
          </a:ln>
        </p:spPr>
        <p:txBody>
          <a:bodyPr wrap="square" rtlCol="0">
            <a:spAutoFit/>
          </a:bodyPr>
          <a:lstStyle/>
          <a:p>
            <a:r>
              <a:rPr lang="en-US" altLang="zh-CN" sz="1200" b="1" dirty="0" smtClean="0">
                <a:solidFill>
                  <a:schemeClr val="bg1"/>
                </a:solidFill>
              </a:rPr>
              <a:t>Note</a:t>
            </a:r>
            <a:r>
              <a:rPr lang="en-US" altLang="zh-CN" sz="1200" dirty="0" smtClean="0">
                <a:solidFill>
                  <a:schemeClr val="bg1"/>
                </a:solidFill>
              </a:rPr>
              <a:t>: Users </a:t>
            </a:r>
            <a:r>
              <a:rPr lang="en-US" altLang="zh-CN" sz="1200" dirty="0">
                <a:solidFill>
                  <a:schemeClr val="bg1"/>
                </a:solidFill>
              </a:rPr>
              <a:t>should independently evaluate the </a:t>
            </a:r>
            <a:r>
              <a:rPr lang="en-US" altLang="zh-CN" sz="1200" dirty="0" smtClean="0">
                <a:solidFill>
                  <a:schemeClr val="bg1"/>
                </a:solidFill>
              </a:rPr>
              <a:t>suitability of the PPTC device for use </a:t>
            </a:r>
            <a:r>
              <a:rPr lang="en-US" altLang="zh-CN" sz="1200" dirty="0" smtClean="0">
                <a:solidFill>
                  <a:schemeClr val="bg1"/>
                </a:solidFill>
              </a:rPr>
              <a:t>with the</a:t>
            </a:r>
            <a:r>
              <a:rPr lang="en-US" altLang="zh-CN" sz="1200" dirty="0" smtClean="0">
                <a:solidFill>
                  <a:schemeClr val="bg1"/>
                </a:solidFill>
              </a:rPr>
              <a:t> </a:t>
            </a:r>
            <a:r>
              <a:rPr lang="en-US" altLang="zh-CN" sz="1200" dirty="0" smtClean="0">
                <a:solidFill>
                  <a:schemeClr val="bg1"/>
                </a:solidFill>
              </a:rPr>
              <a:t>specific oil types </a:t>
            </a:r>
            <a:r>
              <a:rPr lang="en-US" altLang="zh-CN" sz="1200" dirty="0" smtClean="0">
                <a:solidFill>
                  <a:schemeClr val="bg1"/>
                </a:solidFill>
              </a:rPr>
              <a:t>that their </a:t>
            </a:r>
            <a:r>
              <a:rPr lang="en-US" altLang="zh-CN" sz="1200" dirty="0" smtClean="0">
                <a:solidFill>
                  <a:schemeClr val="bg1"/>
                </a:solidFill>
              </a:rPr>
              <a:t>equipment will be exposed to in actual use.   Please consult TE engineering with any questions.  </a:t>
            </a:r>
            <a:r>
              <a:rPr lang="en-US" altLang="zh-CN" sz="1200" dirty="0" smtClean="0">
                <a:solidFill>
                  <a:schemeClr val="bg1"/>
                </a:solidFill>
              </a:rPr>
              <a:t>(See </a:t>
            </a:r>
            <a:r>
              <a:rPr lang="en-US" altLang="zh-CN" sz="1200" dirty="0" smtClean="0">
                <a:solidFill>
                  <a:schemeClr val="bg1"/>
                </a:solidFill>
              </a:rPr>
              <a:t>last page</a:t>
            </a:r>
            <a:r>
              <a:rPr lang="en-US" altLang="zh-CN" sz="1200" dirty="0" smtClean="0">
                <a:solidFill>
                  <a:schemeClr val="bg1"/>
                </a:solidFill>
              </a:rPr>
              <a:t>.)</a:t>
            </a:r>
            <a:endParaRPr lang="zh-CN" altLang="en-US" sz="1200" dirty="0">
              <a:solidFill>
                <a:schemeClr val="bg1"/>
              </a:solidFill>
            </a:endParaRPr>
          </a:p>
        </p:txBody>
      </p:sp>
      <p:graphicFrame>
        <p:nvGraphicFramePr>
          <p:cNvPr id="48" name="Chart 47"/>
          <p:cNvGraphicFramePr/>
          <p:nvPr>
            <p:extLst>
              <p:ext uri="{D42A27DB-BD31-4B8C-83A1-F6EECF244321}">
                <p14:modId xmlns:p14="http://schemas.microsoft.com/office/powerpoint/2010/main" val="314472911"/>
              </p:ext>
            </p:extLst>
          </p:nvPr>
        </p:nvGraphicFramePr>
        <p:xfrm>
          <a:off x="182880" y="3291405"/>
          <a:ext cx="4379123" cy="2403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672470689"/>
              </p:ext>
            </p:extLst>
          </p:nvPr>
        </p:nvGraphicFramePr>
        <p:xfrm>
          <a:off x="4580227" y="3291405"/>
          <a:ext cx="4379123" cy="2403637"/>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p:cNvSpPr/>
          <p:nvPr/>
        </p:nvSpPr>
        <p:spPr>
          <a:xfrm>
            <a:off x="6063864" y="3625356"/>
            <a:ext cx="1997785" cy="704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t>Resistance is stable after aging in oils </a:t>
            </a:r>
            <a:endParaRPr lang="zh-CN" altLang="en-US" sz="1100" dirty="0"/>
          </a:p>
        </p:txBody>
      </p:sp>
      <p:sp>
        <p:nvSpPr>
          <p:cNvPr id="51" name="Oval 50"/>
          <p:cNvSpPr/>
          <p:nvPr/>
        </p:nvSpPr>
        <p:spPr>
          <a:xfrm>
            <a:off x="1208314" y="3625356"/>
            <a:ext cx="2160037" cy="704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t>Resistance increases in all oils, especially type B and E</a:t>
            </a:r>
            <a:endParaRPr lang="zh-CN" altLang="en-US" sz="1100" dirty="0"/>
          </a:p>
        </p:txBody>
      </p:sp>
      <p:sp>
        <p:nvSpPr>
          <p:cNvPr id="12" name="Slide Number Placeholder 5"/>
          <p:cNvSpPr>
            <a:spLocks noGrp="1"/>
          </p:cNvSpPr>
          <p:nvPr>
            <p:ph type="sldNum" sz="quarter" idx="4294967295"/>
          </p:nvPr>
        </p:nvSpPr>
        <p:spPr>
          <a:xfrm>
            <a:off x="514840" y="6416675"/>
            <a:ext cx="685800" cy="365125"/>
          </a:xfrm>
          <a:prstGeom prst="rect">
            <a:avLst/>
          </a:prstGeom>
        </p:spPr>
        <p:txBody>
          <a:bodyPr vert="horz" lIns="91440" tIns="45720" rIns="91440" bIns="45720" rtlCol="0" anchor="ctr"/>
          <a:lstStyle>
            <a:lvl1pPr algn="l">
              <a:defRPr sz="1000">
                <a:solidFill>
                  <a:schemeClr val="tx2"/>
                </a:solidFill>
              </a:defRPr>
            </a:lvl1pPr>
          </a:lstStyle>
          <a:p>
            <a:r>
              <a:rPr lang="en-US" dirty="0" smtClean="0"/>
              <a:t>3</a:t>
            </a:r>
            <a:endParaRPr lang="en-US" dirty="0"/>
          </a:p>
        </p:txBody>
      </p:sp>
    </p:spTree>
    <p:extLst>
      <p:ext uri="{BB962C8B-B14F-4D97-AF65-F5344CB8AC3E}">
        <p14:creationId xmlns:p14="http://schemas.microsoft.com/office/powerpoint/2010/main" val="350362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6327" y="484287"/>
            <a:ext cx="8182799" cy="535531"/>
          </a:xfrm>
        </p:spPr>
        <p:txBody>
          <a:bodyPr/>
          <a:lstStyle/>
          <a:p>
            <a:r>
              <a:rPr lang="en-US" altLang="ja-JP" sz="2800" dirty="0" smtClean="0">
                <a:ea typeface="ＭＳ Ｐゴシック" panose="020B0600070205080204" pitchFamily="34" charset="-128"/>
              </a:rPr>
              <a:t>Oil-resistant </a:t>
            </a:r>
            <a:r>
              <a:rPr lang="en-US" altLang="ja-JP" sz="2800" dirty="0">
                <a:ea typeface="ＭＳ Ｐゴシック" panose="020B0600070205080204" pitchFamily="34" charset="-128"/>
              </a:rPr>
              <a:t>SMD PPTC </a:t>
            </a:r>
            <a:r>
              <a:rPr lang="en-US" altLang="ja-JP" sz="2800" dirty="0" smtClean="0">
                <a:ea typeface="ＭＳ Ｐゴシック" panose="020B0600070205080204" pitchFamily="34" charset="-128"/>
              </a:rPr>
              <a:t>series</a:t>
            </a:r>
            <a:r>
              <a:rPr lang="en-US" altLang="ja-JP" sz="2800" dirty="0">
                <a:ea typeface="ＭＳ Ｐゴシック" panose="020B0600070205080204" pitchFamily="34" charset="-128"/>
              </a:rPr>
              <a:t>:</a:t>
            </a:r>
            <a:endParaRPr lang="en-US" sz="2800" dirty="0"/>
          </a:p>
        </p:txBody>
      </p:sp>
      <p:sp>
        <p:nvSpPr>
          <p:cNvPr id="6" name="Slide Number Placeholder 3"/>
          <p:cNvSpPr>
            <a:spLocks noGrp="1"/>
          </p:cNvSpPr>
          <p:nvPr>
            <p:ph type="sldNum" sz="quarter" idx="12"/>
          </p:nvPr>
        </p:nvSpPr>
        <p:spPr>
          <a:xfrm>
            <a:off x="65442" y="6416711"/>
            <a:ext cx="685800" cy="365125"/>
          </a:xfrm>
        </p:spPr>
        <p:txBody>
          <a:bodyPr/>
          <a:lstStyle/>
          <a:p>
            <a:pPr algn="r"/>
            <a:fld id="{CA431686-8DE2-9B43-980D-29AE692D7900}" type="slidenum">
              <a:rPr lang="en-US" smtClean="0">
                <a:solidFill>
                  <a:srgbClr val="747678"/>
                </a:solidFill>
                <a:latin typeface="Arial"/>
              </a:rPr>
              <a:pPr algn="r"/>
              <a:t>4</a:t>
            </a:fld>
            <a:endParaRPr lang="en-US" dirty="0">
              <a:solidFill>
                <a:srgbClr val="747678"/>
              </a:solidFill>
              <a:latin typeface="Arial"/>
            </a:endParaRPr>
          </a:p>
        </p:txBody>
      </p:sp>
      <p:sp>
        <p:nvSpPr>
          <p:cNvPr id="7" name="Text Box 2"/>
          <p:cNvSpPr txBox="1">
            <a:spLocks noChangeArrowheads="1"/>
          </p:cNvSpPr>
          <p:nvPr/>
        </p:nvSpPr>
        <p:spPr bwMode="auto">
          <a:xfrm>
            <a:off x="316327" y="1435774"/>
            <a:ext cx="4255673" cy="4278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chemeClr val="tx2"/>
              </a:buClr>
            </a:pPr>
            <a:r>
              <a:rPr lang="en-US" altLang="ja-JP" b="1" dirty="0"/>
              <a:t>Product Brief:</a:t>
            </a:r>
          </a:p>
          <a:p>
            <a:pPr marL="174625" indent="-174625">
              <a:buClr>
                <a:schemeClr val="tx2"/>
              </a:buClr>
              <a:buFont typeface="Arial" panose="020B0604020202020204" pitchFamily="34" charset="0"/>
              <a:buChar char="•"/>
            </a:pPr>
            <a:r>
              <a:rPr lang="en-US" altLang="zh-CN" sz="1400" dirty="0" smtClean="0">
                <a:solidFill>
                  <a:schemeClr val="tx2"/>
                </a:solidFill>
              </a:rPr>
              <a:t>Oil-resistant resettable </a:t>
            </a:r>
            <a:r>
              <a:rPr lang="en-US" altLang="zh-CN" sz="1400" dirty="0">
                <a:solidFill>
                  <a:schemeClr val="tx2"/>
                </a:solidFill>
              </a:rPr>
              <a:t>overcurrent SMD </a:t>
            </a:r>
            <a:r>
              <a:rPr lang="en-US" altLang="zh-CN" sz="1400" dirty="0" smtClean="0">
                <a:solidFill>
                  <a:schemeClr val="tx2"/>
                </a:solidFill>
              </a:rPr>
              <a:t>devices for industrial markets</a:t>
            </a:r>
          </a:p>
          <a:p>
            <a:pPr>
              <a:buClr>
                <a:schemeClr val="tx2"/>
              </a:buClr>
            </a:pPr>
            <a:endParaRPr lang="en-US" altLang="ja-JP" sz="1400" dirty="0">
              <a:solidFill>
                <a:schemeClr val="tx2"/>
              </a:solidFill>
              <a:ea typeface="ＭＳ Ｐゴシック" panose="020B0600070205080204" pitchFamily="34" charset="-128"/>
            </a:endParaRPr>
          </a:p>
          <a:p>
            <a:pPr algn="l">
              <a:buClr>
                <a:schemeClr val="tx2"/>
              </a:buClr>
            </a:pPr>
            <a:r>
              <a:rPr lang="en-US" altLang="ja-JP" b="1" dirty="0"/>
              <a:t>Features:</a:t>
            </a:r>
            <a:r>
              <a:rPr lang="en-US" altLang="ja-JP" sz="1400" b="1" dirty="0">
                <a:ea typeface="ＭＳ Ｐゴシック" panose="020B0600070205080204" pitchFamily="34" charset="-128"/>
              </a:rPr>
              <a:t>	</a:t>
            </a:r>
          </a:p>
          <a:p>
            <a:pPr marL="171450" indent="-171450">
              <a:buFont typeface="Arial" panose="020B0604020202020204" pitchFamily="34" charset="0"/>
              <a:buChar char="•"/>
            </a:pPr>
            <a:r>
              <a:rPr lang="en-US" sz="1400" dirty="0">
                <a:solidFill>
                  <a:schemeClr val="tx2"/>
                </a:solidFill>
              </a:rPr>
              <a:t>M</a:t>
            </a:r>
            <a:r>
              <a:rPr lang="en-US" sz="1400" dirty="0" smtClean="0">
                <a:solidFill>
                  <a:schemeClr val="tx2"/>
                </a:solidFill>
              </a:rPr>
              <a:t>anufactured </a:t>
            </a:r>
            <a:r>
              <a:rPr lang="en-US" sz="1400" dirty="0">
                <a:solidFill>
                  <a:schemeClr val="tx2"/>
                </a:solidFill>
              </a:rPr>
              <a:t>with </a:t>
            </a:r>
            <a:r>
              <a:rPr lang="en-US" sz="1400" dirty="0" smtClean="0">
                <a:solidFill>
                  <a:schemeClr val="tx2"/>
                </a:solidFill>
              </a:rPr>
              <a:t>oil-resistant </a:t>
            </a:r>
            <a:r>
              <a:rPr lang="en-US" sz="1400" dirty="0">
                <a:solidFill>
                  <a:schemeClr val="tx2"/>
                </a:solidFill>
              </a:rPr>
              <a:t>materials </a:t>
            </a:r>
          </a:p>
          <a:p>
            <a:pPr marL="171450" indent="-171450">
              <a:buFont typeface="Arial" panose="020B0604020202020204" pitchFamily="34" charset="0"/>
              <a:buChar char="•"/>
            </a:pPr>
            <a:r>
              <a:rPr lang="en-US" sz="1400" dirty="0" smtClean="0">
                <a:solidFill>
                  <a:schemeClr val="tx2"/>
                </a:solidFill>
              </a:rPr>
              <a:t>Three sizes </a:t>
            </a:r>
            <a:r>
              <a:rPr lang="en-US" sz="1400" dirty="0">
                <a:solidFill>
                  <a:schemeClr val="tx2"/>
                </a:solidFill>
              </a:rPr>
              <a:t>with various </a:t>
            </a:r>
            <a:r>
              <a:rPr lang="en-US" sz="1400" dirty="0" smtClean="0">
                <a:solidFill>
                  <a:schemeClr val="tx2"/>
                </a:solidFill>
              </a:rPr>
              <a:t>voltage (6V to 30V) </a:t>
            </a:r>
            <a:r>
              <a:rPr lang="en-US" sz="1400" dirty="0">
                <a:solidFill>
                  <a:schemeClr val="tx2"/>
                </a:solidFill>
              </a:rPr>
              <a:t>and hold current </a:t>
            </a:r>
            <a:r>
              <a:rPr lang="en-US" sz="1400" dirty="0" smtClean="0">
                <a:solidFill>
                  <a:schemeClr val="tx2"/>
                </a:solidFill>
              </a:rPr>
              <a:t>ratings (0.1A – 1.25A)</a:t>
            </a:r>
            <a:endParaRPr lang="en-US" sz="1400" dirty="0">
              <a:solidFill>
                <a:schemeClr val="tx2"/>
              </a:solidFill>
            </a:endParaRPr>
          </a:p>
          <a:p>
            <a:pPr marL="171450" indent="-171450">
              <a:buFont typeface="Arial" panose="020B0604020202020204" pitchFamily="34" charset="0"/>
              <a:buChar char="•"/>
            </a:pPr>
            <a:r>
              <a:rPr lang="en-US" sz="1400" dirty="0">
                <a:solidFill>
                  <a:schemeClr val="tx2"/>
                </a:solidFill>
              </a:rPr>
              <a:t>Products meet applicable industry </a:t>
            </a:r>
            <a:r>
              <a:rPr lang="en-US" sz="1400" dirty="0" smtClean="0">
                <a:solidFill>
                  <a:schemeClr val="tx2"/>
                </a:solidFill>
              </a:rPr>
              <a:t>standards</a:t>
            </a:r>
          </a:p>
          <a:p>
            <a:pPr lvl="1"/>
            <a:endParaRPr lang="en-US" sz="1200" dirty="0" smtClean="0">
              <a:solidFill>
                <a:schemeClr val="tx2"/>
              </a:solidFill>
            </a:endParaRPr>
          </a:p>
          <a:p>
            <a:r>
              <a:rPr lang="en-US" b="1" dirty="0"/>
              <a:t>Benefits:</a:t>
            </a:r>
            <a:r>
              <a:rPr lang="en-US" b="1" dirty="0" smtClean="0"/>
              <a:t> </a:t>
            </a:r>
          </a:p>
          <a:p>
            <a:pPr marL="171450" indent="-171450">
              <a:buFont typeface="Arial" panose="020B0604020202020204" pitchFamily="34" charset="0"/>
              <a:buChar char="•"/>
            </a:pPr>
            <a:r>
              <a:rPr lang="en-US" sz="1400" dirty="0" smtClean="0">
                <a:solidFill>
                  <a:schemeClr val="tx2"/>
                </a:solidFill>
              </a:rPr>
              <a:t>Stable </a:t>
            </a:r>
            <a:r>
              <a:rPr lang="en-US" sz="1400" dirty="0">
                <a:solidFill>
                  <a:schemeClr val="tx2"/>
                </a:solidFill>
              </a:rPr>
              <a:t>performance when exposed to oil </a:t>
            </a:r>
            <a:r>
              <a:rPr lang="en-US" sz="1400" dirty="0" smtClean="0">
                <a:solidFill>
                  <a:schemeClr val="tx2"/>
                </a:solidFill>
              </a:rPr>
              <a:t>mist and/or droplets</a:t>
            </a:r>
            <a:endParaRPr lang="en-US" sz="1400" dirty="0">
              <a:solidFill>
                <a:schemeClr val="tx2"/>
              </a:solidFill>
            </a:endParaRPr>
          </a:p>
          <a:p>
            <a:pPr marL="171450" indent="-171450">
              <a:buFont typeface="Arial" panose="020B0604020202020204" pitchFamily="34" charset="0"/>
              <a:buChar char="•"/>
            </a:pPr>
            <a:r>
              <a:rPr lang="en-US" sz="1400" dirty="0">
                <a:solidFill>
                  <a:schemeClr val="tx2"/>
                </a:solidFill>
              </a:rPr>
              <a:t>Devices compatible with high-volume electronic assembly</a:t>
            </a:r>
          </a:p>
          <a:p>
            <a:pPr marL="171450" indent="-171450">
              <a:buFont typeface="Arial" panose="020B0604020202020204" pitchFamily="34" charset="0"/>
              <a:buChar char="•"/>
            </a:pPr>
            <a:r>
              <a:rPr lang="en-US" sz="1400" dirty="0">
                <a:solidFill>
                  <a:schemeClr val="tx2"/>
                </a:solidFill>
              </a:rPr>
              <a:t>RoHS </a:t>
            </a:r>
            <a:r>
              <a:rPr lang="en-US" sz="1400" dirty="0" smtClean="0">
                <a:solidFill>
                  <a:schemeClr val="tx2"/>
                </a:solidFill>
              </a:rPr>
              <a:t>compliant and halogen free</a:t>
            </a:r>
            <a:endParaRPr lang="en-US" altLang="zh-CN" sz="1400" dirty="0">
              <a:solidFill>
                <a:schemeClr val="tx2"/>
              </a:solidFill>
              <a:ea typeface="宋体" panose="02010600030101010101" pitchFamily="2" charset="-122"/>
            </a:endParaRPr>
          </a:p>
          <a:p>
            <a:pPr lvl="1" algn="l">
              <a:buClr>
                <a:schemeClr val="tx2"/>
              </a:buClr>
            </a:pPr>
            <a:endParaRPr lang="en-US" altLang="ja-JP" sz="1000" dirty="0">
              <a:solidFill>
                <a:schemeClr val="tx2"/>
              </a:solidFill>
              <a:ea typeface="ＭＳ Ｐゴシック" panose="020B0600070205080204" pitchFamily="34" charset="-128"/>
            </a:endParaRPr>
          </a:p>
          <a:p>
            <a:pPr algn="l">
              <a:buClr>
                <a:schemeClr val="tx2"/>
              </a:buClr>
            </a:pPr>
            <a:r>
              <a:rPr lang="en-US" altLang="ja-JP" b="1" dirty="0">
                <a:ea typeface="ＭＳ Ｐゴシック" panose="020B0600070205080204" pitchFamily="34" charset="-128"/>
              </a:rPr>
              <a:t>	</a:t>
            </a:r>
            <a:endParaRPr lang="en-US" altLang="ja-JP" dirty="0">
              <a:ea typeface="ＭＳ Ｐゴシック" panose="020B0600070205080204" pitchFamily="34" charset="-128"/>
            </a:endParaRPr>
          </a:p>
          <a:p>
            <a:pPr lvl="1" algn="l">
              <a:buClr>
                <a:schemeClr val="folHlink"/>
              </a:buClr>
              <a:buFont typeface="Wingdings" panose="05000000000000000000" pitchFamily="2" charset="2"/>
              <a:buNone/>
            </a:pPr>
            <a:endParaRPr lang="ja-JP" altLang="en-US" sz="1000" dirty="0">
              <a:ea typeface="ＭＳ Ｐゴシック" panose="020B0600070205080204" pitchFamily="34" charset="-128"/>
            </a:endParaRPr>
          </a:p>
        </p:txBody>
      </p:sp>
      <p:sp>
        <p:nvSpPr>
          <p:cNvPr id="8" name="TextBox 2"/>
          <p:cNvSpPr txBox="1"/>
          <p:nvPr/>
        </p:nvSpPr>
        <p:spPr>
          <a:xfrm>
            <a:off x="4770163" y="3221284"/>
            <a:ext cx="4005316" cy="27084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2"/>
              </a:buClr>
            </a:pPr>
            <a:r>
              <a:rPr lang="en-US" altLang="ja-JP" b="1" dirty="0"/>
              <a:t>Target Industry Segment</a:t>
            </a:r>
          </a:p>
          <a:p>
            <a:pPr marL="285750" indent="-285750">
              <a:buClr>
                <a:schemeClr val="tx2"/>
              </a:buClr>
              <a:buFont typeface="Arial" panose="020B0604020202020204" pitchFamily="34" charset="0"/>
              <a:buChar char="•"/>
            </a:pPr>
            <a:r>
              <a:rPr lang="en-US" altLang="ja-JP" sz="1400" dirty="0" smtClean="0">
                <a:solidFill>
                  <a:schemeClr val="tx2"/>
                </a:solidFill>
                <a:ea typeface="ＭＳ Ｐゴシック" panose="020B0600070205080204" pitchFamily="34" charset="-128"/>
              </a:rPr>
              <a:t>Factory automation equipment</a:t>
            </a:r>
          </a:p>
          <a:p>
            <a:pPr marL="285750" indent="-285750">
              <a:buClr>
                <a:schemeClr val="tx2"/>
              </a:buClr>
              <a:buFont typeface="Arial" panose="020B0604020202020204" pitchFamily="34" charset="0"/>
              <a:buChar char="•"/>
            </a:pPr>
            <a:r>
              <a:rPr lang="en-US" altLang="ja-JP" sz="1400" dirty="0" smtClean="0">
                <a:solidFill>
                  <a:schemeClr val="tx2"/>
                </a:solidFill>
                <a:ea typeface="ＭＳ Ｐゴシック" panose="020B0600070205080204" pitchFamily="34" charset="-128"/>
              </a:rPr>
              <a:t>Machine tools</a:t>
            </a:r>
          </a:p>
          <a:p>
            <a:pPr marL="285750" indent="-285750">
              <a:buClr>
                <a:schemeClr val="tx2"/>
              </a:buClr>
              <a:buFont typeface="Arial" panose="020B0604020202020204" pitchFamily="34" charset="0"/>
              <a:buChar char="•"/>
            </a:pPr>
            <a:r>
              <a:rPr lang="en-US" altLang="ja-JP" sz="1400" dirty="0" smtClean="0">
                <a:solidFill>
                  <a:schemeClr val="tx2"/>
                </a:solidFill>
                <a:ea typeface="ＭＳ Ｐゴシック" panose="020B0600070205080204" pitchFamily="34" charset="-128"/>
              </a:rPr>
              <a:t>Industrial robots: robotic drilling or cutting</a:t>
            </a:r>
            <a:endParaRPr lang="en-US" altLang="ja-JP" b="1" dirty="0" smtClean="0">
              <a:ea typeface="ＭＳ Ｐゴシック" panose="020B0600070205080204" pitchFamily="34" charset="-128"/>
            </a:endParaRPr>
          </a:p>
          <a:p>
            <a:pPr>
              <a:buClr>
                <a:schemeClr val="tx2"/>
              </a:buClr>
            </a:pPr>
            <a:endParaRPr lang="en-US" altLang="ja-JP" b="1" dirty="0">
              <a:ea typeface="ＭＳ Ｐゴシック" panose="020B0600070205080204" pitchFamily="34" charset="-128"/>
            </a:endParaRPr>
          </a:p>
          <a:p>
            <a:pPr>
              <a:buClr>
                <a:schemeClr val="tx2"/>
              </a:buClr>
            </a:pPr>
            <a:r>
              <a:rPr lang="en-US" altLang="ja-JP" b="1" dirty="0"/>
              <a:t>TE Product Specification</a:t>
            </a:r>
            <a:r>
              <a:rPr lang="en-US" altLang="ja-JP" b="1" dirty="0" smtClean="0"/>
              <a:t>:</a:t>
            </a:r>
          </a:p>
          <a:p>
            <a:pPr marL="285750" indent="-285750">
              <a:buClr>
                <a:schemeClr val="tx2"/>
              </a:buClr>
              <a:buFont typeface="Arial" panose="020B0604020202020204" pitchFamily="34" charset="0"/>
              <a:buChar char="•"/>
            </a:pPr>
            <a:r>
              <a:rPr lang="en-US" altLang="ja-JP" sz="1400" dirty="0">
                <a:solidFill>
                  <a:schemeClr val="tx2"/>
                </a:solidFill>
                <a:ea typeface="ＭＳ Ｐゴシック" panose="020B0600070205080204" pitchFamily="34" charset="-128"/>
              </a:rPr>
              <a:t>Available on </a:t>
            </a:r>
          </a:p>
          <a:p>
            <a:pPr lvl="1">
              <a:buClr>
                <a:schemeClr val="tx2"/>
              </a:buClr>
            </a:pPr>
            <a:r>
              <a:rPr lang="en-US" altLang="ja-JP" sz="1400" dirty="0">
                <a:solidFill>
                  <a:schemeClr val="tx2"/>
                </a:solidFill>
                <a:ea typeface="ＭＳ Ｐゴシック" panose="020B0600070205080204" pitchFamily="34" charset="-128"/>
              </a:rPr>
              <a:t>www.TE.com </a:t>
            </a:r>
          </a:p>
          <a:p>
            <a:pPr lvl="1">
              <a:buClr>
                <a:schemeClr val="tx2"/>
              </a:buClr>
            </a:pPr>
            <a:r>
              <a:rPr lang="en-US" altLang="ja-JP" sz="1400" dirty="0">
                <a:solidFill>
                  <a:schemeClr val="tx2"/>
                </a:solidFill>
                <a:ea typeface="ＭＳ Ｐゴシック" panose="020B0600070205080204" pitchFamily="34" charset="-128"/>
              </a:rPr>
              <a:t>www.circuitprotection.com</a:t>
            </a:r>
          </a:p>
          <a:p>
            <a:pPr>
              <a:buClr>
                <a:schemeClr val="tx2"/>
              </a:buClr>
            </a:pPr>
            <a:endParaRPr lang="en-US" altLang="ja-JP" b="1" dirty="0"/>
          </a:p>
          <a:p>
            <a:pPr lvl="1">
              <a:buClr>
                <a:schemeClr val="tx2"/>
              </a:buClr>
            </a:pPr>
            <a:endParaRPr lang="en-US" altLang="ja-JP" sz="1400" dirty="0">
              <a:solidFill>
                <a:schemeClr val="tx2"/>
              </a:solidFill>
              <a:ea typeface="ＭＳ Ｐゴシック" panose="020B0600070205080204" pitchFamily="34" charset="-128"/>
            </a:endParaRPr>
          </a:p>
        </p:txBody>
      </p:sp>
      <p:pic>
        <p:nvPicPr>
          <p:cNvPr id="9" name="Picture 8" descr="04_similar to robotic drill machine-crop2.jpg"/>
          <p:cNvPicPr>
            <a:picLocks noChangeAspect="1"/>
          </p:cNvPicPr>
          <p:nvPr/>
        </p:nvPicPr>
        <p:blipFill rotWithShape="1">
          <a:blip r:embed="rId2">
            <a:extLst>
              <a:ext uri="{28A0092B-C50C-407E-A947-70E740481C1C}">
                <a14:useLocalDpi xmlns:a14="http://schemas.microsoft.com/office/drawing/2010/main" val="0"/>
              </a:ext>
            </a:extLst>
          </a:blip>
          <a:srcRect l="1397" t="-4522" r="-1397" b="4522"/>
          <a:stretch/>
        </p:blipFill>
        <p:spPr>
          <a:xfrm>
            <a:off x="6625562" y="1674445"/>
            <a:ext cx="1481987" cy="1373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Industrial_Robot2_low-cr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390" y="1219967"/>
            <a:ext cx="1469523" cy="131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1"/>
          <p:cNvGrpSpPr/>
          <p:nvPr/>
        </p:nvGrpSpPr>
        <p:grpSpPr>
          <a:xfrm>
            <a:off x="6808442" y="455989"/>
            <a:ext cx="1560645" cy="979785"/>
            <a:chOff x="6808442" y="455989"/>
            <a:chExt cx="1560645" cy="979785"/>
          </a:xfrm>
        </p:grpSpPr>
        <p:pic>
          <p:nvPicPr>
            <p:cNvPr id="15" name="Picture 14"/>
            <p:cNvPicPr>
              <a:picLocks noChangeAspect="1"/>
            </p:cNvPicPr>
            <p:nvPr/>
          </p:nvPicPr>
          <p:blipFill rotWithShape="1">
            <a:blip r:embed="rId4"/>
            <a:srcRect l="52716" t="36324" r="7683" b="19706"/>
            <a:stretch/>
          </p:blipFill>
          <p:spPr>
            <a:xfrm>
              <a:off x="7220036" y="718121"/>
              <a:ext cx="1149051" cy="717653"/>
            </a:xfrm>
            <a:prstGeom prst="rect">
              <a:avLst/>
            </a:prstGeom>
          </p:spPr>
        </p:pic>
        <p:pic>
          <p:nvPicPr>
            <p:cNvPr id="16" name="Picture 15"/>
            <p:cNvPicPr>
              <a:picLocks noChangeAspect="1"/>
            </p:cNvPicPr>
            <p:nvPr/>
          </p:nvPicPr>
          <p:blipFill rotWithShape="1">
            <a:blip r:embed="rId4"/>
            <a:srcRect l="20681" t="20110" r="64312" b="61610"/>
            <a:stretch/>
          </p:blipFill>
          <p:spPr>
            <a:xfrm rot="21407651">
              <a:off x="7003296" y="455989"/>
              <a:ext cx="620628" cy="425245"/>
            </a:xfrm>
            <a:prstGeom prst="rect">
              <a:avLst/>
            </a:prstGeom>
          </p:spPr>
        </p:pic>
        <p:pic>
          <p:nvPicPr>
            <p:cNvPr id="17" name="Picture 16"/>
            <p:cNvPicPr>
              <a:picLocks noChangeAspect="1"/>
            </p:cNvPicPr>
            <p:nvPr/>
          </p:nvPicPr>
          <p:blipFill rotWithShape="1">
            <a:blip r:embed="rId4"/>
            <a:srcRect l="31241" t="51977" r="51112" b="21346"/>
            <a:stretch/>
          </p:blipFill>
          <p:spPr>
            <a:xfrm>
              <a:off x="6808442" y="1019818"/>
              <a:ext cx="471447" cy="400916"/>
            </a:xfrm>
            <a:prstGeom prst="rect">
              <a:avLst/>
            </a:prstGeom>
          </p:spPr>
        </p:pic>
      </p:grpSp>
    </p:spTree>
    <p:extLst>
      <p:ext uri="{BB962C8B-B14F-4D97-AF65-F5344CB8AC3E}">
        <p14:creationId xmlns:p14="http://schemas.microsoft.com/office/powerpoint/2010/main" val="67750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725" y="4213057"/>
            <a:ext cx="2444152" cy="1573248"/>
          </a:xfrm>
          <a:prstGeom prst="rect">
            <a:avLst/>
          </a:prstGeo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37" t="18532" r="8936" b="12025"/>
          <a:stretch/>
        </p:blipFill>
        <p:spPr bwMode="auto">
          <a:xfrm>
            <a:off x="1859797" y="4313872"/>
            <a:ext cx="1614924" cy="1339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98707" y="427262"/>
            <a:ext cx="8845293" cy="535531"/>
          </a:xfrm>
        </p:spPr>
        <p:txBody>
          <a:bodyPr/>
          <a:lstStyle/>
          <a:p>
            <a:r>
              <a:rPr lang="en-US" altLang="ja-JP" sz="2800" dirty="0" smtClean="0">
                <a:ea typeface="ＭＳ Ｐゴシック" panose="020B0600070205080204" pitchFamily="34" charset="-128"/>
              </a:rPr>
              <a:t>Oil-resistant </a:t>
            </a:r>
            <a:r>
              <a:rPr lang="en-US" altLang="ja-JP" sz="2800" dirty="0">
                <a:ea typeface="ＭＳ Ｐゴシック" panose="020B0600070205080204" pitchFamily="34" charset="-128"/>
              </a:rPr>
              <a:t>SMD PPTC s</a:t>
            </a:r>
            <a:r>
              <a:rPr lang="en-US" altLang="ja-JP" sz="2800" dirty="0" smtClean="0">
                <a:ea typeface="ＭＳ Ｐゴシック" panose="020B0600070205080204" pitchFamily="34" charset="-128"/>
              </a:rPr>
              <a:t>eries </a:t>
            </a:r>
            <a:r>
              <a:rPr lang="en-US" altLang="ja-JP" sz="2800" dirty="0">
                <a:ea typeface="ＭＳ Ｐゴシック" panose="020B0600070205080204" pitchFamily="34" charset="-128"/>
              </a:rPr>
              <a:t>s</a:t>
            </a:r>
            <a:r>
              <a:rPr lang="en-US" altLang="ja-JP" sz="2800" dirty="0" smtClean="0">
                <a:ea typeface="ＭＳ Ｐゴシック" panose="020B0600070205080204" pitchFamily="34" charset="-128"/>
              </a:rPr>
              <a:t>pecifications</a:t>
            </a:r>
            <a:endParaRPr lang="en-US" sz="2800" dirty="0"/>
          </a:p>
        </p:txBody>
      </p:sp>
      <p:sp>
        <p:nvSpPr>
          <p:cNvPr id="7" name="Slide Number Placeholder 3"/>
          <p:cNvSpPr>
            <a:spLocks noGrp="1"/>
          </p:cNvSpPr>
          <p:nvPr>
            <p:ph type="sldNum" sz="quarter" idx="12"/>
          </p:nvPr>
        </p:nvSpPr>
        <p:spPr>
          <a:xfrm>
            <a:off x="65442" y="6416711"/>
            <a:ext cx="685800" cy="365125"/>
          </a:xfrm>
        </p:spPr>
        <p:txBody>
          <a:bodyPr/>
          <a:lstStyle/>
          <a:p>
            <a:pPr algn="r"/>
            <a:fld id="{CA431686-8DE2-9B43-980D-29AE692D7900}" type="slidenum">
              <a:rPr lang="en-US" smtClean="0">
                <a:solidFill>
                  <a:srgbClr val="747678"/>
                </a:solidFill>
                <a:latin typeface="Arial"/>
              </a:rPr>
              <a:pPr algn="r"/>
              <a:t>5</a:t>
            </a:fld>
            <a:endParaRPr lang="en-US" dirty="0">
              <a:solidFill>
                <a:srgbClr val="747678"/>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815050986"/>
              </p:ext>
            </p:extLst>
          </p:nvPr>
        </p:nvGraphicFramePr>
        <p:xfrm>
          <a:off x="408342" y="1005338"/>
          <a:ext cx="6459244" cy="1372414"/>
        </p:xfrm>
        <a:graphic>
          <a:graphicData uri="http://schemas.openxmlformats.org/drawingml/2006/table">
            <a:tbl>
              <a:tblPr firstRow="1" bandRow="1">
                <a:tableStyleId>{5A111915-BE36-4E01-A7E5-04B1672EAD32}</a:tableStyleId>
              </a:tblPr>
              <a:tblGrid>
                <a:gridCol w="1264548"/>
                <a:gridCol w="1264548"/>
                <a:gridCol w="1264548"/>
                <a:gridCol w="1272540"/>
                <a:gridCol w="1393060"/>
              </a:tblGrid>
              <a:tr h="215747">
                <a:tc>
                  <a:txBody>
                    <a:bodyPr/>
                    <a:lstStyle/>
                    <a:p>
                      <a:pPr algn="ctr"/>
                      <a:r>
                        <a:rPr lang="en-US" sz="900" dirty="0" smtClean="0"/>
                        <a:t>Part</a:t>
                      </a:r>
                      <a:r>
                        <a:rPr lang="en-US" sz="900" baseline="0" dirty="0" smtClean="0"/>
                        <a:t> Description</a:t>
                      </a:r>
                      <a:endParaRPr lang="en-US" sz="900" b="1" dirty="0">
                        <a:solidFill>
                          <a:schemeClr val="bg1"/>
                        </a:solidFill>
                      </a:endParaRPr>
                    </a:p>
                  </a:txBody>
                  <a:tcPr marL="45720" marR="45720"/>
                </a:tc>
                <a:tc>
                  <a:txBody>
                    <a:bodyPr/>
                    <a:lstStyle/>
                    <a:p>
                      <a:pPr algn="ctr"/>
                      <a:r>
                        <a:rPr lang="en-US" sz="900" dirty="0" smtClean="0"/>
                        <a:t>Case size</a:t>
                      </a:r>
                      <a:endParaRPr lang="en-US" sz="900" b="1" dirty="0">
                        <a:solidFill>
                          <a:schemeClr val="bg1"/>
                        </a:solidFill>
                      </a:endParaRPr>
                    </a:p>
                  </a:txBody>
                  <a:tcPr marL="45720" marR="45720"/>
                </a:tc>
                <a:tc>
                  <a:txBody>
                    <a:bodyPr/>
                    <a:lstStyle/>
                    <a:p>
                      <a:pPr algn="ctr"/>
                      <a:r>
                        <a:rPr lang="en-US" sz="900" dirty="0" smtClean="0"/>
                        <a:t>Voltage (Vdc)</a:t>
                      </a:r>
                      <a:endParaRPr lang="en-US" sz="900" b="1" dirty="0">
                        <a:solidFill>
                          <a:schemeClr val="bg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Hold Current  @ 25°C</a:t>
                      </a:r>
                      <a:endParaRPr lang="en-US" sz="900" b="1" baseline="30000" dirty="0" smtClean="0">
                        <a:solidFill>
                          <a:schemeClr val="bg1"/>
                        </a:solidFill>
                      </a:endParaRPr>
                    </a:p>
                  </a:txBody>
                  <a:tcPr marL="45720" marR="45720"/>
                </a:tc>
                <a:tc>
                  <a:txBody>
                    <a:bodyPr/>
                    <a:lstStyle/>
                    <a:p>
                      <a:pPr algn="ctr"/>
                      <a:r>
                        <a:rPr lang="en-US" sz="900" dirty="0" smtClean="0"/>
                        <a:t>Temperature Range</a:t>
                      </a:r>
                      <a:endParaRPr lang="en-US" sz="900" b="1" dirty="0">
                        <a:solidFill>
                          <a:schemeClr val="bg1"/>
                        </a:solidFill>
                      </a:endParaRPr>
                    </a:p>
                  </a:txBody>
                  <a:tcPr marL="45720" marR="45720"/>
                </a:tc>
              </a:tr>
              <a:tr h="215747">
                <a:tc>
                  <a:txBody>
                    <a:bodyPr/>
                    <a:lstStyle/>
                    <a:p>
                      <a:pPr algn="ctr"/>
                      <a:r>
                        <a:rPr lang="en-US" sz="900" dirty="0" smtClean="0"/>
                        <a:t>nanoSMDCH010F</a:t>
                      </a:r>
                      <a:endParaRPr lang="en-US" sz="900" b="1" dirty="0">
                        <a:solidFill>
                          <a:schemeClr val="tx2"/>
                        </a:solidFill>
                      </a:endParaRPr>
                    </a:p>
                  </a:txBody>
                  <a:tcPr marL="45720" marR="45720"/>
                </a:tc>
                <a:tc>
                  <a:txBody>
                    <a:bodyPr/>
                    <a:lstStyle/>
                    <a:p>
                      <a:pPr algn="ctr"/>
                      <a:r>
                        <a:rPr lang="en-US" sz="900" dirty="0" smtClean="0"/>
                        <a:t>3216 (1206)</a:t>
                      </a:r>
                      <a:endParaRPr lang="en-US" sz="900" b="1" dirty="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30V</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0.10A</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-40°C~125°C </a:t>
                      </a:r>
                      <a:endParaRPr lang="en-US" sz="900" b="1" dirty="0" smtClean="0">
                        <a:solidFill>
                          <a:schemeClr val="tx2"/>
                        </a:solidFill>
                      </a:endParaRPr>
                    </a:p>
                  </a:txBody>
                  <a:tcPr marL="45720" marR="45720"/>
                </a:tc>
              </a:tr>
              <a:tr h="215747">
                <a:tc>
                  <a:txBody>
                    <a:bodyPr/>
                    <a:lstStyle/>
                    <a:p>
                      <a:pPr algn="ctr"/>
                      <a:r>
                        <a:rPr lang="en-US" sz="900" dirty="0" smtClean="0"/>
                        <a:t>nanoSMDH075F</a:t>
                      </a:r>
                      <a:endParaRPr lang="en-US" sz="900" b="1" dirty="0">
                        <a:solidFill>
                          <a:schemeClr val="tx2"/>
                        </a:solidFill>
                      </a:endParaRPr>
                    </a:p>
                  </a:txBody>
                  <a:tcPr marL="45720" marR="45720"/>
                </a:tc>
                <a:tc>
                  <a:txBody>
                    <a:bodyPr/>
                    <a:lstStyle/>
                    <a:p>
                      <a:pPr algn="ctr"/>
                      <a:r>
                        <a:rPr lang="en-US" sz="900" dirty="0" smtClean="0"/>
                        <a:t>3216 (1206)</a:t>
                      </a:r>
                      <a:endParaRPr lang="en-US" sz="900" b="1" dirty="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6V</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0.75A</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-40°C~125°C </a:t>
                      </a:r>
                      <a:endParaRPr lang="en-US" sz="900" b="1" dirty="0" smtClean="0">
                        <a:solidFill>
                          <a:schemeClr val="tx2"/>
                        </a:solidFill>
                      </a:endParaRPr>
                    </a:p>
                  </a:txBody>
                  <a:tcPr marL="45720" marR="45720"/>
                </a:tc>
              </a:tr>
              <a:tr h="21574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microSMDCH010F</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3225 (1210)</a:t>
                      </a:r>
                      <a:endParaRPr lang="en-US" sz="900" b="1" dirty="0" smtClean="0">
                        <a:solidFill>
                          <a:schemeClr val="tx2"/>
                        </a:solidFill>
                      </a:endParaRPr>
                    </a:p>
                  </a:txBody>
                  <a:tcPr marL="45720" marR="45720"/>
                </a:tc>
                <a:tc>
                  <a:txBody>
                    <a:bodyPr/>
                    <a:lstStyle/>
                    <a:p>
                      <a:pPr algn="ctr"/>
                      <a:r>
                        <a:rPr lang="en-US" sz="900" dirty="0" smtClean="0"/>
                        <a:t>30V</a:t>
                      </a:r>
                      <a:endParaRPr lang="en-US" sz="900" b="1" dirty="0">
                        <a:solidFill>
                          <a:schemeClr val="tx2"/>
                        </a:solidFill>
                      </a:endParaRPr>
                    </a:p>
                  </a:txBody>
                  <a:tcPr marL="45720" marR="45720"/>
                </a:tc>
                <a:tc>
                  <a:txBody>
                    <a:bodyPr/>
                    <a:lstStyle/>
                    <a:p>
                      <a:pPr algn="ctr"/>
                      <a:r>
                        <a:rPr lang="en-US" sz="900" dirty="0" smtClean="0"/>
                        <a:t>0.10A</a:t>
                      </a:r>
                      <a:endParaRPr lang="en-US" sz="900" b="1" dirty="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-40°C~125°C </a:t>
                      </a:r>
                      <a:endParaRPr lang="en-US" sz="900" b="1" dirty="0" smtClean="0">
                        <a:solidFill>
                          <a:schemeClr val="tx2"/>
                        </a:solidFill>
                      </a:endParaRPr>
                    </a:p>
                  </a:txBody>
                  <a:tcPr marL="45720" marR="45720"/>
                </a:tc>
              </a:tr>
              <a:tr h="21574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microSMDCH050F</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3225 (1210)</a:t>
                      </a:r>
                      <a:endParaRPr lang="en-US" sz="900" b="1" dirty="0" smtClean="0">
                        <a:solidFill>
                          <a:schemeClr val="tx2"/>
                        </a:solidFill>
                      </a:endParaRPr>
                    </a:p>
                  </a:txBody>
                  <a:tcPr marL="45720" marR="45720"/>
                </a:tc>
                <a:tc>
                  <a:txBody>
                    <a:bodyPr/>
                    <a:lstStyle/>
                    <a:p>
                      <a:pPr algn="ctr"/>
                      <a:r>
                        <a:rPr lang="en-US" sz="900" dirty="0" smtClean="0"/>
                        <a:t>6V</a:t>
                      </a:r>
                      <a:endParaRPr lang="en-US" sz="900" b="1" dirty="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0.50A</a:t>
                      </a:r>
                      <a:endParaRPr lang="en-US" sz="900" b="1" dirty="0" smtClean="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-40°C~125°C </a:t>
                      </a:r>
                      <a:endParaRPr lang="en-US" sz="900" b="1" dirty="0" smtClean="0">
                        <a:solidFill>
                          <a:schemeClr val="tx2"/>
                        </a:solidFill>
                      </a:endParaRPr>
                    </a:p>
                  </a:txBody>
                  <a:tcPr marL="45720" marR="45720"/>
                </a:tc>
              </a:tr>
              <a:tr h="229414">
                <a:tc>
                  <a:txBody>
                    <a:bodyPr/>
                    <a:lstStyle/>
                    <a:p>
                      <a:pPr algn="ctr"/>
                      <a:r>
                        <a:rPr lang="en-US" sz="900" dirty="0" smtClean="0"/>
                        <a:t>SMDCH125F/24</a:t>
                      </a:r>
                      <a:endParaRPr lang="en-US" sz="900" b="1" dirty="0">
                        <a:solidFill>
                          <a:schemeClr val="tx2"/>
                        </a:solidFill>
                      </a:endParaRPr>
                    </a:p>
                  </a:txBody>
                  <a:tcPr marL="45720" marR="45720"/>
                </a:tc>
                <a:tc>
                  <a:txBody>
                    <a:bodyPr/>
                    <a:lstStyle/>
                    <a:p>
                      <a:pPr algn="ctr"/>
                      <a:r>
                        <a:rPr lang="en-US" sz="900" dirty="0" smtClean="0"/>
                        <a:t>7555 (2920)</a:t>
                      </a:r>
                      <a:endParaRPr lang="en-US" sz="900" b="1" dirty="0">
                        <a:solidFill>
                          <a:schemeClr val="tx2"/>
                        </a:solidFill>
                      </a:endParaRPr>
                    </a:p>
                  </a:txBody>
                  <a:tcPr marL="45720" marR="45720"/>
                </a:tc>
                <a:tc>
                  <a:txBody>
                    <a:bodyPr/>
                    <a:lstStyle/>
                    <a:p>
                      <a:pPr algn="ctr"/>
                      <a:r>
                        <a:rPr lang="en-US" sz="900" dirty="0" smtClean="0"/>
                        <a:t>24V</a:t>
                      </a:r>
                      <a:endParaRPr lang="en-US" sz="900" b="1" dirty="0">
                        <a:solidFill>
                          <a:schemeClr val="tx2"/>
                        </a:solidFill>
                      </a:endParaRPr>
                    </a:p>
                  </a:txBody>
                  <a:tcPr marL="45720" marR="45720"/>
                </a:tc>
                <a:tc>
                  <a:txBody>
                    <a:bodyPr/>
                    <a:lstStyle/>
                    <a:p>
                      <a:pPr algn="ctr"/>
                      <a:r>
                        <a:rPr lang="en-US" sz="900" dirty="0" smtClean="0"/>
                        <a:t>1.25A</a:t>
                      </a:r>
                      <a:endParaRPr lang="en-US" sz="900" b="1" dirty="0">
                        <a:solidFill>
                          <a:schemeClr val="tx2"/>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-40°C~125°C </a:t>
                      </a:r>
                      <a:endParaRPr lang="en-US" sz="900" b="1" dirty="0" smtClean="0">
                        <a:solidFill>
                          <a:schemeClr val="tx2"/>
                        </a:solidFill>
                      </a:endParaRPr>
                    </a:p>
                  </a:txBody>
                  <a:tcPr marL="45720" marR="45720"/>
                </a:tc>
              </a:tr>
            </a:tbl>
          </a:graphicData>
        </a:graphic>
      </p:graphicFrame>
      <p:sp>
        <p:nvSpPr>
          <p:cNvPr id="9" name="Rounded Rectangle 8"/>
          <p:cNvSpPr/>
          <p:nvPr/>
        </p:nvSpPr>
        <p:spPr>
          <a:xfrm>
            <a:off x="6975706" y="1212455"/>
            <a:ext cx="1935029" cy="8914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t>Additional products with different voltage and current rating can be developed upon request</a:t>
            </a:r>
            <a:endParaRPr lang="zh-CN" altLang="en-US" sz="1200" dirty="0"/>
          </a:p>
        </p:txBody>
      </p:sp>
      <p:graphicFrame>
        <p:nvGraphicFramePr>
          <p:cNvPr id="10" name="Table 9"/>
          <p:cNvGraphicFramePr>
            <a:graphicFrameLocks noGrp="1"/>
          </p:cNvGraphicFramePr>
          <p:nvPr>
            <p:extLst>
              <p:ext uri="{D42A27DB-BD31-4B8C-83A1-F6EECF244321}">
                <p14:modId xmlns:p14="http://schemas.microsoft.com/office/powerpoint/2010/main" val="2296979802"/>
              </p:ext>
            </p:extLst>
          </p:nvPr>
        </p:nvGraphicFramePr>
        <p:xfrm>
          <a:off x="408342" y="2724525"/>
          <a:ext cx="6578047" cy="1569075"/>
        </p:xfrm>
        <a:graphic>
          <a:graphicData uri="http://schemas.openxmlformats.org/drawingml/2006/table">
            <a:tbl>
              <a:tblPr firstRow="1" bandRow="1">
                <a:tableStyleId>{5A111915-BE36-4E01-A7E5-04B1672EAD32}</a:tableStyleId>
              </a:tblPr>
              <a:tblGrid>
                <a:gridCol w="1781129"/>
                <a:gridCol w="462278"/>
                <a:gridCol w="462278"/>
                <a:gridCol w="462278"/>
                <a:gridCol w="524078"/>
                <a:gridCol w="414073"/>
                <a:gridCol w="621575"/>
                <a:gridCol w="607581"/>
                <a:gridCol w="676623"/>
                <a:gridCol w="566154"/>
              </a:tblGrid>
              <a:tr h="208303">
                <a:tc>
                  <a:txBody>
                    <a:bodyPr/>
                    <a:lstStyle/>
                    <a:p>
                      <a:pPr algn="ctr"/>
                      <a:r>
                        <a:rPr lang="en-US" sz="900" dirty="0" smtClean="0"/>
                        <a:t>Part</a:t>
                      </a:r>
                      <a:r>
                        <a:rPr lang="en-US" sz="900" baseline="0" dirty="0" smtClean="0"/>
                        <a:t> Description</a:t>
                      </a:r>
                      <a:endParaRPr lang="en-US" sz="900" b="1" dirty="0">
                        <a:solidFill>
                          <a:schemeClr val="bg1"/>
                        </a:solidFill>
                      </a:endParaRPr>
                    </a:p>
                  </a:txBody>
                  <a:tcPr marL="0" marR="0" marT="0" marB="0" anchor="b"/>
                </a:tc>
                <a:tc gridSpan="2">
                  <a:txBody>
                    <a:bodyPr/>
                    <a:lstStyle/>
                    <a:p>
                      <a:pPr algn="ctr" fontAlgn="b"/>
                      <a:r>
                        <a:rPr lang="en-US" sz="1000" u="none" strike="noStrike" dirty="0">
                          <a:effectLst/>
                        </a:rPr>
                        <a:t>A</a:t>
                      </a:r>
                      <a:endParaRPr lang="en-US" sz="1000" b="1" i="0" u="none" strike="noStrike" dirty="0">
                        <a:solidFill>
                          <a:schemeClr val="bg1"/>
                        </a:solidFill>
                        <a:effectLst/>
                        <a:latin typeface="+mn-lt"/>
                        <a:ea typeface="Microsoft YaHei" panose="020B0503020204020204" pitchFamily="34" charset="-122"/>
                      </a:endParaRPr>
                    </a:p>
                  </a:txBody>
                  <a:tcPr marL="0" marR="0" marT="0" marB="0" anchor="b"/>
                </a:tc>
                <a:tc hMerge="1">
                  <a:txBody>
                    <a:bodyPr/>
                    <a:lstStyle/>
                    <a:p>
                      <a:endParaRPr lang="en-US"/>
                    </a:p>
                  </a:txBody>
                  <a:tcPr/>
                </a:tc>
                <a:tc gridSpan="2">
                  <a:txBody>
                    <a:bodyPr/>
                    <a:lstStyle/>
                    <a:p>
                      <a:pPr algn="ctr" fontAlgn="b"/>
                      <a:r>
                        <a:rPr lang="en-US" sz="1000" u="none" strike="noStrike" dirty="0">
                          <a:effectLst/>
                        </a:rPr>
                        <a:t>B</a:t>
                      </a:r>
                      <a:endParaRPr lang="en-US" sz="1000" b="1" i="0" u="none" strike="noStrike" dirty="0">
                        <a:solidFill>
                          <a:schemeClr val="bg1"/>
                        </a:solidFill>
                        <a:effectLst/>
                        <a:latin typeface="+mn-lt"/>
                        <a:ea typeface="Microsoft YaHei" panose="020B0503020204020204" pitchFamily="34" charset="-122"/>
                      </a:endParaRPr>
                    </a:p>
                  </a:txBody>
                  <a:tcPr marL="0" marR="0" marT="0" marB="0" anchor="b"/>
                </a:tc>
                <a:tc hMerge="1">
                  <a:txBody>
                    <a:bodyPr/>
                    <a:lstStyle/>
                    <a:p>
                      <a:endParaRPr lang="en-US"/>
                    </a:p>
                  </a:txBody>
                  <a:tcPr/>
                </a:tc>
                <a:tc gridSpan="2">
                  <a:txBody>
                    <a:bodyPr/>
                    <a:lstStyle/>
                    <a:p>
                      <a:pPr algn="ctr" fontAlgn="b"/>
                      <a:r>
                        <a:rPr lang="en-US" sz="1000" u="none" strike="noStrike" dirty="0">
                          <a:effectLst/>
                        </a:rPr>
                        <a:t>C</a:t>
                      </a:r>
                      <a:endParaRPr lang="en-US" sz="1000" b="1" i="0" u="none" strike="noStrike" dirty="0">
                        <a:solidFill>
                          <a:schemeClr val="bg1"/>
                        </a:solidFill>
                        <a:effectLst/>
                        <a:latin typeface="+mn-lt"/>
                        <a:ea typeface="Microsoft YaHei" panose="020B0503020204020204" pitchFamily="34" charset="-122"/>
                      </a:endParaRPr>
                    </a:p>
                  </a:txBody>
                  <a:tcPr marL="0" marR="0" marT="0" marB="0" anchor="b"/>
                </a:tc>
                <a:tc hMerge="1">
                  <a:txBody>
                    <a:bodyPr/>
                    <a:lstStyle/>
                    <a:p>
                      <a:endParaRPr lang="en-US"/>
                    </a:p>
                  </a:txBody>
                  <a:tcPr/>
                </a:tc>
                <a:tc gridSpan="2">
                  <a:txBody>
                    <a:bodyPr/>
                    <a:lstStyle/>
                    <a:p>
                      <a:pPr algn="ctr" fontAlgn="b"/>
                      <a:r>
                        <a:rPr lang="en-US" sz="1000" u="none" strike="noStrike" dirty="0">
                          <a:effectLst/>
                        </a:rPr>
                        <a:t>D</a:t>
                      </a:r>
                      <a:endParaRPr lang="en-US" sz="1000" b="1" i="0" u="none" strike="noStrike" dirty="0">
                        <a:solidFill>
                          <a:schemeClr val="bg1"/>
                        </a:solidFill>
                        <a:effectLst/>
                        <a:latin typeface="+mn-lt"/>
                        <a:ea typeface="Microsoft YaHei" panose="020B0503020204020204" pitchFamily="34" charset="-122"/>
                      </a:endParaRPr>
                    </a:p>
                  </a:txBody>
                  <a:tcPr marL="0" marR="0" marT="0" marB="0" anchor="b"/>
                </a:tc>
                <a:tc hMerge="1">
                  <a:txBody>
                    <a:bodyPr/>
                    <a:lstStyle/>
                    <a:p>
                      <a:endParaRPr lang="en-US"/>
                    </a:p>
                  </a:txBody>
                  <a:tcPr/>
                </a:tc>
                <a:tc>
                  <a:txBody>
                    <a:bodyPr/>
                    <a:lstStyle/>
                    <a:p>
                      <a:pPr algn="ctr" fontAlgn="b"/>
                      <a:r>
                        <a:rPr lang="en-US" sz="1000" u="none" strike="noStrike" dirty="0">
                          <a:effectLst/>
                        </a:rPr>
                        <a:t>E</a:t>
                      </a:r>
                      <a:endParaRPr lang="en-US" sz="1000" b="1" i="0" u="none" strike="noStrike" dirty="0">
                        <a:solidFill>
                          <a:schemeClr val="bg1"/>
                        </a:solidFill>
                        <a:effectLst/>
                        <a:latin typeface="+mn-lt"/>
                        <a:ea typeface="Microsoft YaHei" panose="020B0503020204020204" pitchFamily="34" charset="-122"/>
                      </a:endParaRPr>
                    </a:p>
                  </a:txBody>
                  <a:tcPr marL="0" marR="0" marT="0" marB="0" anchor="b"/>
                </a:tc>
              </a:tr>
              <a:tr h="217772">
                <a:tc>
                  <a:txBody>
                    <a:bodyPr/>
                    <a:lstStyle/>
                    <a:p>
                      <a:pPr algn="l" fontAlgn="b"/>
                      <a:r>
                        <a:rPr lang="en-US" sz="1000" u="none" strike="noStrike" dirty="0">
                          <a:effectLst/>
                        </a:rPr>
                        <a:t> </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Min.</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Max.</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Min.</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Max.</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Min.</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Max.</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Min.</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Max.</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Min.</a:t>
                      </a:r>
                      <a:endParaRPr lang="en-US" sz="1000" b="1" i="0" u="none" strike="noStrike" dirty="0">
                        <a:solidFill>
                          <a:schemeClr val="tx2"/>
                        </a:solidFill>
                        <a:effectLst/>
                        <a:latin typeface="+mn-lt"/>
                        <a:ea typeface="Microsoft YaHei" panose="020B0503020204020204" pitchFamily="34" charset="-122"/>
                      </a:endParaRPr>
                    </a:p>
                  </a:txBody>
                  <a:tcPr marL="0" marR="0" marT="0" marB="0" anchor="b"/>
                </a:tc>
              </a:tr>
              <a:tr h="227240">
                <a:tc>
                  <a:txBody>
                    <a:bodyPr/>
                    <a:lstStyle/>
                    <a:p>
                      <a:pPr algn="ctr"/>
                      <a:r>
                        <a:rPr lang="en-US" sz="900" dirty="0" smtClean="0"/>
                        <a:t>nanoSMDCH010F</a:t>
                      </a:r>
                      <a:endParaRPr lang="en-US" sz="900" b="1" dirty="0">
                        <a:solidFill>
                          <a:schemeClr val="tx2"/>
                        </a:solidFill>
                        <a:latin typeface="+mn-lt"/>
                      </a:endParaRPr>
                    </a:p>
                  </a:txBody>
                  <a:tcPr marL="45720" marR="45720"/>
                </a:tc>
                <a:tc>
                  <a:txBody>
                    <a:bodyPr/>
                    <a:lstStyle/>
                    <a:p>
                      <a:pPr algn="ctr" fontAlgn="b"/>
                      <a:r>
                        <a:rPr lang="en-US" sz="1000" u="none" strike="noStrike" dirty="0">
                          <a:effectLst/>
                        </a:rPr>
                        <a:t>3.00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3.40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0.30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0.70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1.37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1.80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0.25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0.75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0.076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r>
              <a:tr h="227240">
                <a:tc>
                  <a:txBody>
                    <a:bodyPr/>
                    <a:lstStyle/>
                    <a:p>
                      <a:pPr algn="ctr"/>
                      <a:r>
                        <a:rPr lang="en-US" sz="900" dirty="0" smtClean="0"/>
                        <a:t>nanoSMDH075F</a:t>
                      </a:r>
                      <a:endParaRPr lang="en-US" sz="900" b="1" dirty="0">
                        <a:solidFill>
                          <a:schemeClr val="tx2"/>
                        </a:solidFill>
                        <a:latin typeface="+mn-lt"/>
                      </a:endParaRPr>
                    </a:p>
                  </a:txBody>
                  <a:tcPr marL="45720" marR="45720"/>
                </a:tc>
                <a:tc>
                  <a:txBody>
                    <a:bodyPr/>
                    <a:lstStyle/>
                    <a:p>
                      <a:pPr algn="ctr" fontAlgn="b"/>
                      <a:r>
                        <a:rPr lang="en-US" sz="1000" u="none" strike="noStrike" dirty="0">
                          <a:effectLst/>
                        </a:rPr>
                        <a:t>3.00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3.40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0.60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1.00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1.40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a:effectLst/>
                        </a:rPr>
                        <a:t>1.80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0.20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0.80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r>
              <a:tr h="2272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microSMDCH010F</a:t>
                      </a:r>
                      <a:endParaRPr lang="en-US" sz="900" b="1" dirty="0" smtClean="0">
                        <a:solidFill>
                          <a:schemeClr val="tx2"/>
                        </a:solidFill>
                        <a:latin typeface="+mn-lt"/>
                      </a:endParaRPr>
                    </a:p>
                  </a:txBody>
                  <a:tcPr marL="45720" marR="45720"/>
                </a:tc>
                <a:tc>
                  <a:txBody>
                    <a:bodyPr/>
                    <a:lstStyle/>
                    <a:p>
                      <a:pPr algn="ctr" fontAlgn="b"/>
                      <a:r>
                        <a:rPr lang="en-US" sz="1000" u="none" strike="noStrike" dirty="0">
                          <a:effectLst/>
                        </a:rPr>
                        <a:t>3.00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3.43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0.57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0.97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2.35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2.80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0.25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0.75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0.076</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r>
              <a:tr h="2272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dirty="0" smtClean="0"/>
                        <a:t>microSMDCH050F</a:t>
                      </a:r>
                      <a:endParaRPr lang="en-US" sz="900" b="1" dirty="0" smtClean="0">
                        <a:solidFill>
                          <a:schemeClr val="tx2"/>
                        </a:solidFill>
                        <a:latin typeface="+mn-lt"/>
                      </a:endParaRPr>
                    </a:p>
                  </a:txBody>
                  <a:tcPr marL="45720" marR="45720"/>
                </a:tc>
                <a:tc>
                  <a:txBody>
                    <a:bodyPr/>
                    <a:lstStyle/>
                    <a:p>
                      <a:pPr algn="ctr" fontAlgn="b"/>
                      <a:r>
                        <a:rPr lang="en-US" sz="1000" u="none" strike="noStrike" dirty="0">
                          <a:effectLst/>
                        </a:rPr>
                        <a:t>3.00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3.43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0.24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0.64 </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2.35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2.80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0.25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0.75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0.076</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r>
              <a:tr h="227240">
                <a:tc>
                  <a:txBody>
                    <a:bodyPr/>
                    <a:lstStyle/>
                    <a:p>
                      <a:pPr algn="ctr"/>
                      <a:r>
                        <a:rPr lang="en-US" sz="900" dirty="0" smtClean="0"/>
                        <a:t>SMDCH125F/24</a:t>
                      </a:r>
                      <a:endParaRPr lang="en-US" sz="900" b="1" dirty="0">
                        <a:solidFill>
                          <a:schemeClr val="tx2"/>
                        </a:solidFill>
                        <a:latin typeface="+mn-lt"/>
                      </a:endParaRPr>
                    </a:p>
                  </a:txBody>
                  <a:tcPr marL="45720" marR="45720"/>
                </a:tc>
                <a:tc>
                  <a:txBody>
                    <a:bodyPr/>
                    <a:lstStyle/>
                    <a:p>
                      <a:pPr algn="ctr" fontAlgn="b"/>
                      <a:r>
                        <a:rPr lang="en-US" sz="1000" u="none" strike="noStrike" dirty="0" smtClean="0">
                          <a:effectLst/>
                        </a:rPr>
                        <a:t>7.30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7.70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0.90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1.40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4.90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5.30</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0.95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1.45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c>
                  <a:txBody>
                    <a:bodyPr/>
                    <a:lstStyle/>
                    <a:p>
                      <a:pPr algn="ctr" fontAlgn="b"/>
                      <a:r>
                        <a:rPr lang="en-US" sz="1000" u="none" strike="noStrike" dirty="0" smtClean="0">
                          <a:effectLst/>
                        </a:rPr>
                        <a:t>0.35</a:t>
                      </a:r>
                      <a:endParaRPr lang="en-US" sz="1000" b="0" i="0" u="none" strike="noStrike" dirty="0">
                        <a:solidFill>
                          <a:schemeClr val="tx2"/>
                        </a:solidFill>
                        <a:effectLst/>
                        <a:latin typeface="+mn-lt"/>
                        <a:ea typeface="Microsoft YaHei" panose="020B0503020204020204" pitchFamily="34" charset="-122"/>
                      </a:endParaRPr>
                    </a:p>
                  </a:txBody>
                  <a:tcPr marL="0" marR="0" marT="0" marB="0" anchor="b"/>
                </a:tc>
              </a:tr>
            </a:tbl>
          </a:graphicData>
        </a:graphic>
      </p:graphicFrame>
      <p:sp>
        <p:nvSpPr>
          <p:cNvPr id="11" name="Text Box 11"/>
          <p:cNvSpPr txBox="1">
            <a:spLocks noChangeArrowheads="1"/>
          </p:cNvSpPr>
          <p:nvPr/>
        </p:nvSpPr>
        <p:spPr bwMode="auto">
          <a:xfrm>
            <a:off x="323432" y="2429190"/>
            <a:ext cx="534066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600" b="1" dirty="0" smtClean="0">
                <a:solidFill>
                  <a:schemeClr val="tx2"/>
                </a:solidFill>
                <a:ea typeface="ＭＳ Ｐゴシック" panose="020B0600070205080204" pitchFamily="34" charset="-128"/>
              </a:rPr>
              <a:t>Product Dimensions</a:t>
            </a:r>
            <a:endParaRPr lang="en-US" altLang="ja-JP" sz="1600" b="1" dirty="0">
              <a:solidFill>
                <a:schemeClr val="tx2"/>
              </a:solidFill>
              <a:ea typeface="ＭＳ Ｐゴシック" panose="020B0600070205080204" pitchFamily="34" charset="-128"/>
            </a:endParaRPr>
          </a:p>
        </p:txBody>
      </p:sp>
      <p:sp>
        <p:nvSpPr>
          <p:cNvPr id="12" name="TextBox 11"/>
          <p:cNvSpPr txBox="1"/>
          <p:nvPr/>
        </p:nvSpPr>
        <p:spPr>
          <a:xfrm>
            <a:off x="533793" y="4406074"/>
            <a:ext cx="1326004" cy="461665"/>
          </a:xfrm>
          <a:prstGeom prst="rect">
            <a:avLst/>
          </a:prstGeom>
          <a:noFill/>
        </p:spPr>
        <p:txBody>
          <a:bodyPr wrap="none" rtlCol="0">
            <a:spAutoFit/>
          </a:bodyPr>
          <a:lstStyle/>
          <a:p>
            <a:r>
              <a:rPr lang="en-US" sz="1200" dirty="0" smtClean="0">
                <a:solidFill>
                  <a:schemeClr val="tx2"/>
                </a:solidFill>
              </a:rPr>
              <a:t>All parts except </a:t>
            </a:r>
          </a:p>
          <a:p>
            <a:r>
              <a:rPr lang="en-US" sz="1200" dirty="0" smtClean="0">
                <a:solidFill>
                  <a:schemeClr val="tx2"/>
                </a:solidFill>
              </a:rPr>
              <a:t>nanoSMDH075F</a:t>
            </a:r>
            <a:endParaRPr lang="en-US" sz="1200" dirty="0">
              <a:solidFill>
                <a:schemeClr val="tx2"/>
              </a:solidFill>
            </a:endParaRPr>
          </a:p>
        </p:txBody>
      </p:sp>
      <p:sp>
        <p:nvSpPr>
          <p:cNvPr id="13" name="TextBox 12"/>
          <p:cNvSpPr txBox="1"/>
          <p:nvPr/>
        </p:nvSpPr>
        <p:spPr>
          <a:xfrm>
            <a:off x="3825220" y="4392732"/>
            <a:ext cx="1326004" cy="276999"/>
          </a:xfrm>
          <a:prstGeom prst="rect">
            <a:avLst/>
          </a:prstGeom>
          <a:noFill/>
        </p:spPr>
        <p:txBody>
          <a:bodyPr wrap="none" rtlCol="0">
            <a:spAutoFit/>
          </a:bodyPr>
          <a:lstStyle/>
          <a:p>
            <a:r>
              <a:rPr lang="en-US" sz="1200" dirty="0" smtClean="0">
                <a:solidFill>
                  <a:schemeClr val="tx2"/>
                </a:solidFill>
              </a:rPr>
              <a:t>nanoSMDH075F</a:t>
            </a:r>
            <a:endParaRPr lang="en-US" sz="1200" dirty="0">
              <a:solidFill>
                <a:schemeClr val="tx2"/>
              </a:solidFill>
            </a:endParaRPr>
          </a:p>
        </p:txBody>
      </p:sp>
      <p:sp>
        <p:nvSpPr>
          <p:cNvPr id="14" name="TextBox 13"/>
          <p:cNvSpPr txBox="1"/>
          <p:nvPr/>
        </p:nvSpPr>
        <p:spPr>
          <a:xfrm>
            <a:off x="65441" y="5671408"/>
            <a:ext cx="7814837" cy="830997"/>
          </a:xfrm>
          <a:prstGeom prst="rect">
            <a:avLst/>
          </a:prstGeom>
          <a:solidFill>
            <a:schemeClr val="accent1"/>
          </a:solidFill>
          <a:ln>
            <a:solidFill>
              <a:srgbClr val="0073AE"/>
            </a:solidFill>
          </a:ln>
        </p:spPr>
        <p:txBody>
          <a:bodyPr wrap="square" rtlCol="0">
            <a:spAutoFit/>
          </a:bodyPr>
          <a:lstStyle/>
          <a:p>
            <a:r>
              <a:rPr lang="en-US" altLang="zh-CN" sz="1200" b="1" dirty="0" smtClean="0">
                <a:solidFill>
                  <a:schemeClr val="bg1"/>
                </a:solidFill>
              </a:rPr>
              <a:t>Note</a:t>
            </a:r>
            <a:r>
              <a:rPr lang="en-US" altLang="zh-CN" sz="1200" dirty="0" smtClean="0">
                <a:solidFill>
                  <a:schemeClr val="bg1"/>
                </a:solidFill>
              </a:rPr>
              <a:t>: </a:t>
            </a:r>
          </a:p>
          <a:p>
            <a:pPr marL="228600" indent="-228600">
              <a:buFont typeface="+mj-lt"/>
              <a:buAutoNum type="arabicPeriod"/>
            </a:pPr>
            <a:r>
              <a:rPr lang="en-US" altLang="zh-CN" sz="1200" dirty="0" smtClean="0">
                <a:solidFill>
                  <a:schemeClr val="bg1"/>
                </a:solidFill>
              </a:rPr>
              <a:t>Users </a:t>
            </a:r>
            <a:r>
              <a:rPr lang="en-US" altLang="zh-CN" sz="1200" dirty="0">
                <a:solidFill>
                  <a:schemeClr val="bg1"/>
                </a:solidFill>
              </a:rPr>
              <a:t>should independently evaluate </a:t>
            </a:r>
            <a:r>
              <a:rPr lang="en-US" altLang="zh-CN" sz="1200" dirty="0" smtClean="0">
                <a:solidFill>
                  <a:schemeClr val="bg1"/>
                </a:solidFill>
              </a:rPr>
              <a:t>the suitability of the devices for use with the specific oil type used in their equipment and applications.  Please consult TE engineering with any questions.  </a:t>
            </a:r>
          </a:p>
          <a:p>
            <a:pPr marL="228600" indent="-228600">
              <a:buFont typeface="+mj-lt"/>
              <a:buAutoNum type="arabicPeriod"/>
              <a:tabLst>
                <a:tab pos="2571750" algn="l"/>
              </a:tabLst>
            </a:pPr>
            <a:r>
              <a:rPr lang="en-US" altLang="zh-CN" sz="1200" dirty="0" smtClean="0">
                <a:solidFill>
                  <a:schemeClr val="bg1"/>
                </a:solidFill>
              </a:rPr>
              <a:t>Contact TE representatives for your specific electrical and dimensional design requirements. </a:t>
            </a:r>
            <a:r>
              <a:rPr lang="en-US" altLang="zh-CN" sz="1200" dirty="0" smtClean="0">
                <a:solidFill>
                  <a:schemeClr val="bg1"/>
                </a:solidFill>
              </a:rPr>
              <a:t>(See </a:t>
            </a:r>
            <a:r>
              <a:rPr lang="en-US" altLang="zh-CN" sz="1200" dirty="0" smtClean="0">
                <a:solidFill>
                  <a:schemeClr val="bg1"/>
                </a:solidFill>
              </a:rPr>
              <a:t>last </a:t>
            </a:r>
            <a:r>
              <a:rPr lang="en-US" altLang="zh-CN" sz="1200" dirty="0" smtClean="0">
                <a:solidFill>
                  <a:schemeClr val="bg1"/>
                </a:solidFill>
              </a:rPr>
              <a:t>page</a:t>
            </a:r>
            <a:r>
              <a:rPr lang="en-US" altLang="zh-CN" sz="1200" dirty="0">
                <a:solidFill>
                  <a:schemeClr val="bg1"/>
                </a:solidFill>
              </a:rPr>
              <a:t>.</a:t>
            </a:r>
            <a:r>
              <a:rPr lang="en-US" altLang="zh-CN" sz="1200" dirty="0" smtClean="0">
                <a:solidFill>
                  <a:schemeClr val="bg1"/>
                </a:solidFill>
              </a:rPr>
              <a:t>)</a:t>
            </a:r>
            <a:endParaRPr lang="zh-CN" altLang="en-US" sz="1200" dirty="0">
              <a:solidFill>
                <a:schemeClr val="bg1"/>
              </a:solidFill>
            </a:endParaRPr>
          </a:p>
        </p:txBody>
      </p:sp>
    </p:spTree>
    <p:extLst>
      <p:ext uri="{BB962C8B-B14F-4D97-AF65-F5344CB8AC3E}">
        <p14:creationId xmlns:p14="http://schemas.microsoft.com/office/powerpoint/2010/main" val="3683026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2716" t="36324" r="7683" b="19706"/>
          <a:stretch/>
        </p:blipFill>
        <p:spPr>
          <a:xfrm rot="1074164">
            <a:off x="5589513" y="3857297"/>
            <a:ext cx="1578942" cy="986146"/>
          </a:xfrm>
          <a:prstGeom prst="rect">
            <a:avLst/>
          </a:prstGeom>
        </p:spPr>
      </p:pic>
      <p:pic>
        <p:nvPicPr>
          <p:cNvPr id="4" name="図 3"/>
          <p:cNvPicPr>
            <a:picLocks noChangeAspect="1"/>
          </p:cNvPicPr>
          <p:nvPr/>
        </p:nvPicPr>
        <p:blipFill>
          <a:blip r:embed="rId3"/>
          <a:stretch>
            <a:fillRect/>
          </a:stretch>
        </p:blipFill>
        <p:spPr>
          <a:xfrm>
            <a:off x="4559301" y="1290984"/>
            <a:ext cx="4419600" cy="2229016"/>
          </a:xfrm>
          <a:prstGeom prst="rect">
            <a:avLst/>
          </a:prstGeom>
        </p:spPr>
      </p:pic>
      <p:sp>
        <p:nvSpPr>
          <p:cNvPr id="5" name="Rectangle 2"/>
          <p:cNvSpPr>
            <a:spLocks noGrp="1" noChangeArrowheads="1"/>
          </p:cNvSpPr>
          <p:nvPr>
            <p:ph type="title"/>
          </p:nvPr>
        </p:nvSpPr>
        <p:spPr>
          <a:xfrm>
            <a:off x="381000" y="409491"/>
            <a:ext cx="8305800" cy="563563"/>
          </a:xfrm>
        </p:spPr>
        <p:txBody>
          <a:bodyPr>
            <a:normAutofit/>
          </a:bodyPr>
          <a:lstStyle/>
          <a:p>
            <a:r>
              <a:rPr lang="en-US" altLang="zh-CN" sz="2800" dirty="0" smtClean="0">
                <a:solidFill>
                  <a:schemeClr val="bg2">
                    <a:lumMod val="50000"/>
                  </a:schemeClr>
                </a:solidFill>
                <a:ea typeface="Gulim" panose="020B0600000101010101" pitchFamily="34" charset="-127"/>
              </a:rPr>
              <a:t>Application </a:t>
            </a:r>
            <a:r>
              <a:rPr lang="en-US" altLang="zh-CN" sz="2800" dirty="0" smtClean="0">
                <a:solidFill>
                  <a:schemeClr val="bg2">
                    <a:lumMod val="50000"/>
                  </a:schemeClr>
                </a:solidFill>
                <a:ea typeface="Gulim" panose="020B0600000101010101" pitchFamily="34" charset="-127"/>
              </a:rPr>
              <a:t>example</a:t>
            </a:r>
            <a:endParaRPr lang="en-US" altLang="ko-KR" sz="2800" dirty="0" smtClean="0">
              <a:solidFill>
                <a:schemeClr val="bg2">
                  <a:lumMod val="50000"/>
                </a:schemeClr>
              </a:solidFill>
              <a:ea typeface="Gulim" panose="020B0600000101010101" pitchFamily="34" charset="-127"/>
            </a:endParaRPr>
          </a:p>
        </p:txBody>
      </p:sp>
      <p:sp>
        <p:nvSpPr>
          <p:cNvPr id="6" name="Rectangle 3"/>
          <p:cNvSpPr txBox="1">
            <a:spLocks noChangeArrowheads="1"/>
          </p:cNvSpPr>
          <p:nvPr/>
        </p:nvSpPr>
        <p:spPr>
          <a:xfrm>
            <a:off x="342898" y="1282016"/>
            <a:ext cx="8502522" cy="4505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300"/>
              </a:spcBef>
              <a:spcAft>
                <a:spcPts val="300"/>
              </a:spcAft>
            </a:pPr>
            <a:r>
              <a:rPr lang="en-US" altLang="ko-KR" sz="1600" dirty="0" smtClean="0">
                <a:solidFill>
                  <a:schemeClr val="tx1"/>
                </a:solidFill>
                <a:ea typeface="Gulim" panose="020B0600000101010101" pitchFamily="34" charset="-127"/>
              </a:rPr>
              <a:t>Application: </a:t>
            </a:r>
            <a:r>
              <a:rPr lang="en-US" altLang="ko-KR" sz="1600" dirty="0" smtClean="0">
                <a:ea typeface="Gulim" panose="020B0600000101010101" pitchFamily="34" charset="-127"/>
              </a:rPr>
              <a:t>	Robotic drill </a:t>
            </a:r>
            <a:r>
              <a:rPr lang="en-US" altLang="ko-KR" sz="1600" dirty="0">
                <a:ea typeface="Gulim" panose="020B0600000101010101" pitchFamily="34" charset="-127"/>
              </a:rPr>
              <a:t>m</a:t>
            </a:r>
            <a:r>
              <a:rPr lang="en-US" altLang="ko-KR" sz="1600" dirty="0" smtClean="0">
                <a:ea typeface="Gulim" panose="020B0600000101010101" pitchFamily="34" charset="-127"/>
              </a:rPr>
              <a:t>achine  </a:t>
            </a:r>
          </a:p>
          <a:p>
            <a:pPr>
              <a:lnSpc>
                <a:spcPts val="1500"/>
              </a:lnSpc>
              <a:spcBef>
                <a:spcPts val="300"/>
              </a:spcBef>
              <a:spcAft>
                <a:spcPts val="300"/>
              </a:spcAft>
            </a:pPr>
            <a:r>
              <a:rPr lang="en-US" altLang="ko-KR" sz="1600" dirty="0" smtClean="0">
                <a:solidFill>
                  <a:schemeClr val="tx1"/>
                </a:solidFill>
                <a:ea typeface="Gulim" panose="020B0600000101010101" pitchFamily="34" charset="-127"/>
              </a:rPr>
              <a:t>Part Number(s): </a:t>
            </a:r>
            <a:r>
              <a:rPr lang="en-US" altLang="ko-KR" sz="1600" dirty="0" smtClean="0">
                <a:ea typeface="Gulim" panose="020B0600000101010101" pitchFamily="34" charset="-127"/>
              </a:rPr>
              <a:t>	</a:t>
            </a:r>
            <a:r>
              <a:rPr lang="en-US" altLang="ko-KR" sz="1600" b="1" dirty="0" smtClean="0">
                <a:ea typeface="Gulim" panose="020B0600000101010101" pitchFamily="34" charset="-127"/>
              </a:rPr>
              <a:t>SMDCH125F/24-02</a:t>
            </a:r>
          </a:p>
          <a:p>
            <a:pPr>
              <a:lnSpc>
                <a:spcPts val="1500"/>
              </a:lnSpc>
              <a:spcBef>
                <a:spcPts val="300"/>
              </a:spcBef>
              <a:spcAft>
                <a:spcPts val="300"/>
              </a:spcAft>
            </a:pPr>
            <a:r>
              <a:rPr lang="en-US" altLang="ko-KR" sz="1600" dirty="0" smtClean="0">
                <a:solidFill>
                  <a:schemeClr val="tx1"/>
                </a:solidFill>
                <a:ea typeface="Gulim" panose="020B0600000101010101" pitchFamily="34" charset="-127"/>
              </a:rPr>
              <a:t>Functional Area: </a:t>
            </a:r>
            <a:r>
              <a:rPr lang="en-US" altLang="ko-KR" sz="1600" dirty="0" smtClean="0">
                <a:ea typeface="Gulim" panose="020B0600000101010101" pitchFamily="34" charset="-127"/>
              </a:rPr>
              <a:t>	24V power supply line</a:t>
            </a:r>
          </a:p>
          <a:p>
            <a:pPr>
              <a:lnSpc>
                <a:spcPts val="1500"/>
              </a:lnSpc>
              <a:spcBef>
                <a:spcPts val="300"/>
              </a:spcBef>
              <a:spcAft>
                <a:spcPts val="300"/>
              </a:spcAft>
            </a:pPr>
            <a:r>
              <a:rPr lang="en-US" altLang="ko-KR" sz="1600" dirty="0" smtClean="0">
                <a:solidFill>
                  <a:schemeClr val="tx1"/>
                </a:solidFill>
                <a:ea typeface="Gulim" panose="020B0600000101010101" pitchFamily="34" charset="-127"/>
              </a:rPr>
              <a:t>Protection Type</a:t>
            </a:r>
            <a:r>
              <a:rPr lang="en-US" altLang="zh-CN" sz="1600" dirty="0" smtClean="0">
                <a:solidFill>
                  <a:schemeClr val="tx1"/>
                </a:solidFill>
                <a:ea typeface="Gulim" panose="020B0600000101010101" pitchFamily="34" charset="-127"/>
              </a:rPr>
              <a:t>: </a:t>
            </a:r>
            <a:r>
              <a:rPr lang="en-US" altLang="zh-CN" sz="1600" dirty="0" smtClean="0">
                <a:ea typeface="Gulim" panose="020B0600000101010101" pitchFamily="34" charset="-127"/>
              </a:rPr>
              <a:t>	Overcurrent</a:t>
            </a:r>
          </a:p>
          <a:p>
            <a:pPr>
              <a:lnSpc>
                <a:spcPts val="1500"/>
              </a:lnSpc>
              <a:spcBef>
                <a:spcPts val="300"/>
              </a:spcBef>
              <a:spcAft>
                <a:spcPts val="300"/>
              </a:spcAft>
            </a:pPr>
            <a:endParaRPr lang="en-US" altLang="zh-CN" sz="1600" dirty="0" smtClean="0">
              <a:ea typeface="Gulim" panose="020B0600000101010101" pitchFamily="34" charset="-127"/>
            </a:endParaRPr>
          </a:p>
          <a:p>
            <a:pPr>
              <a:lnSpc>
                <a:spcPts val="1500"/>
              </a:lnSpc>
              <a:spcBef>
                <a:spcPts val="300"/>
              </a:spcBef>
              <a:spcAft>
                <a:spcPts val="300"/>
              </a:spcAft>
            </a:pPr>
            <a:r>
              <a:rPr lang="en-US" altLang="zh-CN" sz="1600" dirty="0" smtClean="0">
                <a:solidFill>
                  <a:schemeClr val="tx1"/>
                </a:solidFill>
                <a:ea typeface="Gulim" panose="020B0600000101010101" pitchFamily="34" charset="-127"/>
              </a:rPr>
              <a:t>Requirements: </a:t>
            </a:r>
          </a:p>
          <a:p>
            <a:pPr lvl="1">
              <a:lnSpc>
                <a:spcPts val="1500"/>
              </a:lnSpc>
              <a:spcBef>
                <a:spcPts val="300"/>
              </a:spcBef>
              <a:spcAft>
                <a:spcPts val="300"/>
              </a:spcAft>
            </a:pPr>
            <a:r>
              <a:rPr lang="en-US" altLang="zh-CN" dirty="0" smtClean="0">
                <a:ea typeface="Gulim" panose="020B0600000101010101" pitchFamily="34" charset="-127"/>
              </a:rPr>
              <a:t>Replacing alarm fuse  </a:t>
            </a:r>
          </a:p>
          <a:p>
            <a:pPr lvl="1">
              <a:lnSpc>
                <a:spcPts val="1500"/>
              </a:lnSpc>
              <a:spcBef>
                <a:spcPts val="300"/>
              </a:spcBef>
              <a:spcAft>
                <a:spcPts val="300"/>
              </a:spcAft>
            </a:pPr>
            <a:r>
              <a:rPr lang="en-US" altLang="zh-CN" dirty="0" smtClean="0">
                <a:ea typeface="Gulim" panose="020B0600000101010101" pitchFamily="34" charset="-127"/>
              </a:rPr>
              <a:t>Voltage rating: more than 24Vdc</a:t>
            </a:r>
          </a:p>
          <a:p>
            <a:pPr lvl="1">
              <a:lnSpc>
                <a:spcPts val="1500"/>
              </a:lnSpc>
              <a:spcBef>
                <a:spcPts val="300"/>
              </a:spcBef>
              <a:spcAft>
                <a:spcPts val="300"/>
              </a:spcAft>
            </a:pPr>
            <a:r>
              <a:rPr lang="en-US" altLang="zh-CN" dirty="0" err="1" smtClean="0">
                <a:ea typeface="Gulim" panose="020B0600000101010101" pitchFamily="34" charset="-127"/>
              </a:rPr>
              <a:t>Ih</a:t>
            </a:r>
            <a:r>
              <a:rPr lang="en-US" altLang="zh-CN" dirty="0" smtClean="0">
                <a:ea typeface="Gulim" panose="020B0600000101010101" pitchFamily="34" charset="-127"/>
              </a:rPr>
              <a:t> current: 1A@60℃</a:t>
            </a:r>
          </a:p>
          <a:p>
            <a:pPr lvl="1">
              <a:lnSpc>
                <a:spcPts val="1500"/>
              </a:lnSpc>
              <a:spcBef>
                <a:spcPts val="300"/>
              </a:spcBef>
              <a:spcAft>
                <a:spcPts val="300"/>
              </a:spcAft>
            </a:pPr>
            <a:r>
              <a:rPr lang="en-US" altLang="zh-CN" dirty="0" smtClean="0">
                <a:ea typeface="Gulim" panose="020B0600000101010101" pitchFamily="34" charset="-127"/>
              </a:rPr>
              <a:t>Cutting oil resistance (customer to provide</a:t>
            </a:r>
            <a:r>
              <a:rPr lang="zh-CN" altLang="en-US" dirty="0" smtClean="0">
                <a:ea typeface="Gulim" panose="020B0600000101010101" pitchFamily="34" charset="-127"/>
              </a:rPr>
              <a:t>）</a:t>
            </a:r>
          </a:p>
          <a:p>
            <a:pPr lvl="1">
              <a:lnSpc>
                <a:spcPts val="1500"/>
              </a:lnSpc>
              <a:spcBef>
                <a:spcPts val="300"/>
              </a:spcBef>
              <a:spcAft>
                <a:spcPts val="300"/>
              </a:spcAft>
            </a:pPr>
            <a:r>
              <a:rPr lang="en-US" altLang="zh-CN" dirty="0" smtClean="0">
                <a:ea typeface="Gulim" panose="020B0600000101010101" pitchFamily="34" charset="-127"/>
              </a:rPr>
              <a:t>SMD device</a:t>
            </a:r>
          </a:p>
          <a:p>
            <a:pPr lvl="1">
              <a:lnSpc>
                <a:spcPts val="1500"/>
              </a:lnSpc>
              <a:spcBef>
                <a:spcPts val="300"/>
              </a:spcBef>
              <a:spcAft>
                <a:spcPts val="300"/>
              </a:spcAft>
            </a:pPr>
            <a:r>
              <a:rPr lang="en-US" altLang="zh-CN" dirty="0" smtClean="0">
                <a:ea typeface="Gulim" panose="020B0600000101010101" pitchFamily="34" charset="-127"/>
              </a:rPr>
              <a:t>UL approved</a:t>
            </a:r>
          </a:p>
          <a:p>
            <a:pPr marL="457200" lvl="1" indent="0">
              <a:lnSpc>
                <a:spcPts val="1500"/>
              </a:lnSpc>
              <a:spcBef>
                <a:spcPts val="300"/>
              </a:spcBef>
              <a:spcAft>
                <a:spcPts val="300"/>
              </a:spcAft>
              <a:buNone/>
            </a:pPr>
            <a:endParaRPr lang="en-US" altLang="zh-CN" dirty="0" smtClean="0">
              <a:ea typeface="Gulim" panose="020B0600000101010101" pitchFamily="34" charset="-127"/>
            </a:endParaRPr>
          </a:p>
          <a:p>
            <a:pPr>
              <a:lnSpc>
                <a:spcPts val="1500"/>
              </a:lnSpc>
              <a:spcBef>
                <a:spcPts val="300"/>
              </a:spcBef>
              <a:spcAft>
                <a:spcPts val="300"/>
              </a:spcAft>
            </a:pPr>
            <a:r>
              <a:rPr lang="en-US" altLang="zh-CN" sz="1600" dirty="0" smtClean="0">
                <a:solidFill>
                  <a:schemeClr val="tx1"/>
                </a:solidFill>
                <a:ea typeface="Gulim" panose="020B0600000101010101" pitchFamily="34" charset="-127"/>
              </a:rPr>
              <a:t>CPD Advantage: </a:t>
            </a:r>
          </a:p>
          <a:p>
            <a:pPr lvl="1">
              <a:lnSpc>
                <a:spcPts val="1500"/>
              </a:lnSpc>
              <a:spcBef>
                <a:spcPts val="300"/>
              </a:spcBef>
              <a:spcAft>
                <a:spcPts val="300"/>
              </a:spcAft>
            </a:pPr>
            <a:r>
              <a:rPr lang="en-US" altLang="zh-CN" dirty="0" smtClean="0">
                <a:ea typeface="Gulim" panose="020B0600000101010101" pitchFamily="34" charset="-127"/>
              </a:rPr>
              <a:t>Develop </a:t>
            </a:r>
            <a:r>
              <a:rPr lang="en-US" altLang="zh-CN" dirty="0" smtClean="0">
                <a:ea typeface="Gulim" panose="020B0600000101010101" pitchFamily="34" charset="-127"/>
              </a:rPr>
              <a:t>oil-resistant </a:t>
            </a:r>
            <a:r>
              <a:rPr lang="en-US" altLang="zh-CN" dirty="0" smtClean="0">
                <a:ea typeface="Gulim" panose="020B0600000101010101" pitchFamily="34" charset="-127"/>
              </a:rPr>
              <a:t>SMD device </a:t>
            </a:r>
          </a:p>
          <a:p>
            <a:pPr marL="457200" lvl="1" indent="0">
              <a:lnSpc>
                <a:spcPts val="1500"/>
              </a:lnSpc>
              <a:spcBef>
                <a:spcPts val="300"/>
              </a:spcBef>
              <a:spcAft>
                <a:spcPts val="300"/>
              </a:spcAft>
              <a:buNone/>
            </a:pPr>
            <a:endParaRPr lang="en-US" altLang="zh-CN" dirty="0" smtClean="0">
              <a:ea typeface="Gulim" panose="020B0600000101010101" pitchFamily="34" charset="-127"/>
            </a:endParaRPr>
          </a:p>
        </p:txBody>
      </p:sp>
      <p:sp>
        <p:nvSpPr>
          <p:cNvPr id="8" name="正方形/長方形 8"/>
          <p:cNvSpPr/>
          <p:nvPr/>
        </p:nvSpPr>
        <p:spPr>
          <a:xfrm>
            <a:off x="5618706" y="4796763"/>
            <a:ext cx="1390046" cy="307777"/>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auxPro OT Medium"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auxPro OT Medium"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auxPro OT Medium"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auxPro OT Medium"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auxPro OT Medium" charset="0"/>
                <a:ea typeface="MS PGothic" pitchFamily="34" charset="-128"/>
                <a:cs typeface="+mn-cs"/>
              </a:defRPr>
            </a:lvl5pPr>
            <a:lvl6pPr marL="2286000" algn="l" defTabSz="914400" rtl="0" eaLnBrk="1" latinLnBrk="0" hangingPunct="1">
              <a:defRPr sz="2400" kern="1200">
                <a:solidFill>
                  <a:schemeClr val="tx1"/>
                </a:solidFill>
                <a:latin typeface="AauxPro OT Medium" charset="0"/>
                <a:ea typeface="MS PGothic" pitchFamily="34" charset="-128"/>
                <a:cs typeface="+mn-cs"/>
              </a:defRPr>
            </a:lvl6pPr>
            <a:lvl7pPr marL="2743200" algn="l" defTabSz="914400" rtl="0" eaLnBrk="1" latinLnBrk="0" hangingPunct="1">
              <a:defRPr sz="2400" kern="1200">
                <a:solidFill>
                  <a:schemeClr val="tx1"/>
                </a:solidFill>
                <a:latin typeface="AauxPro OT Medium" charset="0"/>
                <a:ea typeface="MS PGothic" pitchFamily="34" charset="-128"/>
                <a:cs typeface="+mn-cs"/>
              </a:defRPr>
            </a:lvl7pPr>
            <a:lvl8pPr marL="3200400" algn="l" defTabSz="914400" rtl="0" eaLnBrk="1" latinLnBrk="0" hangingPunct="1">
              <a:defRPr sz="2400" kern="1200">
                <a:solidFill>
                  <a:schemeClr val="tx1"/>
                </a:solidFill>
                <a:latin typeface="AauxPro OT Medium" charset="0"/>
                <a:ea typeface="MS PGothic" pitchFamily="34" charset="-128"/>
                <a:cs typeface="+mn-cs"/>
              </a:defRPr>
            </a:lvl8pPr>
            <a:lvl9pPr marL="3657600" algn="l" defTabSz="914400" rtl="0" eaLnBrk="1" latinLnBrk="0" hangingPunct="1">
              <a:defRPr sz="2400" kern="1200">
                <a:solidFill>
                  <a:schemeClr val="tx1"/>
                </a:solidFill>
                <a:latin typeface="AauxPro OT Medium" charset="0"/>
                <a:ea typeface="MS PGothic" pitchFamily="34" charset="-128"/>
                <a:cs typeface="+mn-cs"/>
              </a:defRPr>
            </a:lvl9pPr>
          </a:lstStyle>
          <a:p>
            <a:pPr algn="ctr"/>
            <a:r>
              <a:rPr lang="en-US" altLang="ja-JP" sz="1400" dirty="0" smtClean="0">
                <a:solidFill>
                  <a:schemeClr val="tx2"/>
                </a:solidFill>
              </a:rPr>
              <a:t>7.5 x 5.1 mm</a:t>
            </a:r>
          </a:p>
        </p:txBody>
      </p:sp>
      <p:sp>
        <p:nvSpPr>
          <p:cNvPr id="11" name="Slide Number Placeholder 1"/>
          <p:cNvSpPr>
            <a:spLocks noGrp="1"/>
          </p:cNvSpPr>
          <p:nvPr>
            <p:ph type="sldNum" sz="quarter" idx="4294967295"/>
          </p:nvPr>
        </p:nvSpPr>
        <p:spPr>
          <a:xfrm>
            <a:off x="71533" y="6416965"/>
            <a:ext cx="685800" cy="365125"/>
          </a:xfrm>
          <a:prstGeom prst="rect">
            <a:avLst/>
          </a:prstGeom>
        </p:spPr>
        <p:txBody>
          <a:bodyPr/>
          <a:lstStyle/>
          <a:p>
            <a:pPr algn="r"/>
            <a:fld id="{A4353406-CC77-49D7-93E4-BBA5E8BDA4D0}" type="slidenum">
              <a:rPr lang="en-US" altLang="en-US" smtClean="0">
                <a:solidFill>
                  <a:srgbClr val="747678"/>
                </a:solidFill>
              </a:rPr>
              <a:pPr algn="r"/>
              <a:t>6</a:t>
            </a:fld>
            <a:endParaRPr lang="en-US" altLang="en-US" dirty="0">
              <a:solidFill>
                <a:srgbClr val="747678"/>
              </a:solidFill>
            </a:endParaRPr>
          </a:p>
        </p:txBody>
      </p:sp>
    </p:spTree>
    <p:extLst>
      <p:ext uri="{BB962C8B-B14F-4D97-AF65-F5344CB8AC3E}">
        <p14:creationId xmlns:p14="http://schemas.microsoft.com/office/powerpoint/2010/main" val="389893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2900" y="561237"/>
            <a:ext cx="8182799" cy="5355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800" dirty="0" smtClean="0"/>
              <a:t>Ordering </a:t>
            </a:r>
            <a:r>
              <a:rPr lang="en-US" sz="2800" dirty="0" smtClean="0"/>
              <a:t>information </a:t>
            </a:r>
            <a:endParaRPr lang="en-US" sz="2800" dirty="0"/>
          </a:p>
        </p:txBody>
      </p:sp>
      <p:sp>
        <p:nvSpPr>
          <p:cNvPr id="5" name="Slide Number Placeholder 3"/>
          <p:cNvSpPr>
            <a:spLocks noGrp="1"/>
          </p:cNvSpPr>
          <p:nvPr>
            <p:ph type="sldNum" sz="quarter" idx="12"/>
          </p:nvPr>
        </p:nvSpPr>
        <p:spPr>
          <a:xfrm>
            <a:off x="0" y="7189596"/>
            <a:ext cx="685800" cy="365125"/>
          </a:xfrm>
        </p:spPr>
        <p:txBody>
          <a:bodyPr/>
          <a:lstStyle/>
          <a:p>
            <a:fld id="{CA431686-8DE2-9B43-980D-29AE692D7900}" type="slidenum">
              <a:rPr lang="en-US" smtClean="0">
                <a:solidFill>
                  <a:srgbClr val="747678"/>
                </a:solidFill>
                <a:latin typeface="Arial"/>
              </a:rPr>
              <a:pPr/>
              <a:t>7</a:t>
            </a:fld>
            <a:endParaRPr lang="en-US" dirty="0">
              <a:solidFill>
                <a:srgbClr val="747678"/>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309130551"/>
              </p:ext>
            </p:extLst>
          </p:nvPr>
        </p:nvGraphicFramePr>
        <p:xfrm>
          <a:off x="435634" y="1270051"/>
          <a:ext cx="7836008" cy="3071967"/>
        </p:xfrm>
        <a:graphic>
          <a:graphicData uri="http://schemas.openxmlformats.org/drawingml/2006/table">
            <a:tbl>
              <a:tblPr firstRow="1" bandRow="1">
                <a:tableStyleId>{5A111915-BE36-4E01-A7E5-04B1672EAD32}</a:tableStyleId>
              </a:tblPr>
              <a:tblGrid>
                <a:gridCol w="2700996"/>
                <a:gridCol w="2082096"/>
                <a:gridCol w="1578078"/>
                <a:gridCol w="1474838"/>
              </a:tblGrid>
              <a:tr h="0">
                <a:tc>
                  <a:txBody>
                    <a:bodyPr/>
                    <a:lstStyle/>
                    <a:p>
                      <a:pPr algn="ctr"/>
                      <a:r>
                        <a:rPr lang="en-US" sz="1600" dirty="0" smtClean="0"/>
                        <a:t>Part</a:t>
                      </a:r>
                      <a:r>
                        <a:rPr lang="en-US" sz="1600" baseline="0" dirty="0" smtClean="0"/>
                        <a:t> Description</a:t>
                      </a:r>
                      <a:endParaRPr lang="en-US" sz="1600" b="1" dirty="0">
                        <a:solidFill>
                          <a:schemeClr val="bg1"/>
                        </a:solidFill>
                      </a:endParaRPr>
                    </a:p>
                  </a:txBody>
                  <a:tcPr marL="45720" marR="45720"/>
                </a:tc>
                <a:tc>
                  <a:txBody>
                    <a:bodyPr/>
                    <a:lstStyle/>
                    <a:p>
                      <a:pPr algn="ctr"/>
                      <a:r>
                        <a:rPr lang="en-US" sz="1600" dirty="0" smtClean="0"/>
                        <a:t>TE Part Number</a:t>
                      </a:r>
                      <a:r>
                        <a:rPr lang="en-US" sz="1600" baseline="0" dirty="0" smtClean="0"/>
                        <a:t> </a:t>
                      </a:r>
                      <a:endParaRPr lang="en-US" sz="1600" b="1" dirty="0">
                        <a:solidFill>
                          <a:schemeClr val="bg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SPQ</a:t>
                      </a:r>
                      <a:endParaRPr lang="en-US" sz="1600" b="1" baseline="30000" dirty="0" smtClean="0">
                        <a:solidFill>
                          <a:schemeClr val="bg1"/>
                        </a:solidFill>
                      </a:endParaRPr>
                    </a:p>
                  </a:txBody>
                  <a:tcPr marL="45720" marR="45720"/>
                </a:tc>
                <a:tc>
                  <a:txBody>
                    <a:bodyPr/>
                    <a:lstStyle/>
                    <a:p>
                      <a:pPr algn="ctr"/>
                      <a:r>
                        <a:rPr lang="en-US" sz="1600" dirty="0" smtClean="0"/>
                        <a:t>MOQ</a:t>
                      </a:r>
                      <a:endParaRPr lang="en-US" sz="1600" b="1" dirty="0">
                        <a:solidFill>
                          <a:schemeClr val="bg1"/>
                        </a:solidFill>
                      </a:endParaRPr>
                    </a:p>
                  </a:txBody>
                  <a:tcPr marL="45720" marR="45720"/>
                </a:tc>
              </a:tr>
              <a:tr h="546948">
                <a:tc>
                  <a:txBody>
                    <a:bodyPr/>
                    <a:lstStyle/>
                    <a:p>
                      <a:pPr algn="l"/>
                      <a:r>
                        <a:rPr lang="en-US" sz="1600" dirty="0" smtClean="0"/>
                        <a:t>nanoSMDCH010F-02</a:t>
                      </a:r>
                      <a:endParaRPr lang="en-US" sz="1600" b="1" dirty="0">
                        <a:solidFill>
                          <a:schemeClr val="tx1"/>
                        </a:solidFill>
                      </a:endParaRPr>
                    </a:p>
                  </a:txBody>
                  <a:tcPr marL="45720" marR="45720"/>
                </a:tc>
                <a:tc>
                  <a:txBody>
                    <a:bodyPr/>
                    <a:lstStyle/>
                    <a:p>
                      <a:pPr marL="0" marR="0" algn="ctr">
                        <a:spcBef>
                          <a:spcPts val="0"/>
                        </a:spcBef>
                        <a:spcAft>
                          <a:spcPts val="0"/>
                        </a:spcAft>
                      </a:pPr>
                      <a:r>
                        <a:rPr lang="en-US" sz="1600" dirty="0" smtClean="0">
                          <a:effectLst/>
                        </a:rPr>
                        <a:t>RF1514-000</a:t>
                      </a:r>
                    </a:p>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4000</a:t>
                      </a:r>
                      <a:endParaRPr lang="en-US" sz="1600" b="0" dirty="0" smtClean="0">
                        <a:solidFill>
                          <a:schemeClr val="tx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20000</a:t>
                      </a:r>
                      <a:endParaRPr lang="en-US" sz="1600" b="0" dirty="0" smtClean="0">
                        <a:solidFill>
                          <a:schemeClr val="tx1"/>
                        </a:solidFill>
                      </a:endParaRPr>
                    </a:p>
                  </a:txBody>
                  <a:tcPr marL="45720" marR="45720"/>
                </a:tc>
              </a:tr>
              <a:tr h="546948">
                <a:tc>
                  <a:txBody>
                    <a:bodyPr/>
                    <a:lstStyle/>
                    <a:p>
                      <a:pPr algn="l"/>
                      <a:r>
                        <a:rPr lang="en-US" sz="1600" dirty="0" smtClean="0"/>
                        <a:t>nanoSMDH075F-02</a:t>
                      </a:r>
                      <a:endParaRPr lang="en-US" sz="1600" b="1" dirty="0">
                        <a:solidFill>
                          <a:schemeClr val="tx1"/>
                        </a:solidFill>
                      </a:endParaRPr>
                    </a:p>
                  </a:txBody>
                  <a:tcPr marL="45720" marR="45720"/>
                </a:tc>
                <a:tc>
                  <a:txBody>
                    <a:bodyPr/>
                    <a:lstStyle/>
                    <a:p>
                      <a:pPr marL="0" marR="0" algn="ctr">
                        <a:spcBef>
                          <a:spcPts val="0"/>
                        </a:spcBef>
                        <a:spcAft>
                          <a:spcPts val="0"/>
                        </a:spcAft>
                      </a:pPr>
                      <a:r>
                        <a:rPr lang="en-US" sz="1600" dirty="0" smtClean="0">
                          <a:effectLst/>
                        </a:rPr>
                        <a:t>RF1604-000</a:t>
                      </a:r>
                    </a:p>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3000</a:t>
                      </a:r>
                      <a:endParaRPr lang="en-US" sz="1600" b="0" dirty="0" smtClean="0">
                        <a:solidFill>
                          <a:schemeClr val="tx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15000</a:t>
                      </a:r>
                      <a:endParaRPr lang="en-US" sz="1600" b="0" dirty="0" smtClean="0">
                        <a:solidFill>
                          <a:schemeClr val="tx1"/>
                        </a:solidFill>
                      </a:endParaRPr>
                    </a:p>
                  </a:txBody>
                  <a:tcPr marL="45720" marR="45720"/>
                </a:tc>
              </a:tr>
              <a:tr h="54694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microSMDCH010F-02</a:t>
                      </a:r>
                      <a:endParaRPr lang="en-US" sz="1600" b="1" dirty="0" smtClean="0">
                        <a:solidFill>
                          <a:schemeClr val="tx1"/>
                        </a:solidFill>
                      </a:endParaRPr>
                    </a:p>
                  </a:txBody>
                  <a:tcPr marL="45720" marR="45720"/>
                </a:tc>
                <a:tc>
                  <a:txBody>
                    <a:bodyPr/>
                    <a:lstStyle/>
                    <a:p>
                      <a:pPr marL="0" marR="0" algn="ctr">
                        <a:spcBef>
                          <a:spcPts val="0"/>
                        </a:spcBef>
                        <a:spcAft>
                          <a:spcPts val="0"/>
                        </a:spcAft>
                      </a:pPr>
                      <a:r>
                        <a:rPr lang="en-US" sz="1600" dirty="0" smtClean="0">
                          <a:effectLst/>
                        </a:rPr>
                        <a:t>RF1515-000</a:t>
                      </a:r>
                    </a:p>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US" sz="1600" dirty="0" smtClean="0"/>
                        <a:t>3000</a:t>
                      </a:r>
                      <a:endParaRPr lang="en-US" sz="1600" b="0" dirty="0">
                        <a:solidFill>
                          <a:schemeClr val="tx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15000</a:t>
                      </a:r>
                      <a:endParaRPr lang="en-US" sz="1600" b="0" dirty="0" smtClean="0">
                        <a:solidFill>
                          <a:schemeClr val="tx1"/>
                        </a:solidFill>
                      </a:endParaRPr>
                    </a:p>
                  </a:txBody>
                  <a:tcPr marL="45720" marR="45720"/>
                </a:tc>
              </a:tr>
              <a:tr h="54694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microSMDCH050F-02</a:t>
                      </a:r>
                      <a:endParaRPr lang="en-US" sz="1600" b="1" dirty="0" smtClean="0">
                        <a:solidFill>
                          <a:schemeClr val="tx1"/>
                        </a:solidFill>
                      </a:endParaRPr>
                    </a:p>
                  </a:txBody>
                  <a:tcPr marL="45720" marR="45720"/>
                </a:tc>
                <a:tc>
                  <a:txBody>
                    <a:bodyPr/>
                    <a:lstStyle/>
                    <a:p>
                      <a:pPr marL="0" marR="0" algn="ctr">
                        <a:spcBef>
                          <a:spcPts val="0"/>
                        </a:spcBef>
                        <a:spcAft>
                          <a:spcPts val="0"/>
                        </a:spcAft>
                      </a:pPr>
                      <a:r>
                        <a:rPr lang="en-US" sz="1600" dirty="0" smtClean="0">
                          <a:effectLst/>
                        </a:rPr>
                        <a:t>RF1605-000</a:t>
                      </a:r>
                    </a:p>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4000</a:t>
                      </a:r>
                      <a:endParaRPr lang="en-US" sz="1600" b="0" dirty="0" smtClean="0">
                        <a:solidFill>
                          <a:schemeClr val="tx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20000</a:t>
                      </a:r>
                      <a:endParaRPr lang="en-US" sz="1600" b="0" dirty="0" smtClean="0">
                        <a:solidFill>
                          <a:schemeClr val="tx1"/>
                        </a:solidFill>
                      </a:endParaRPr>
                    </a:p>
                  </a:txBody>
                  <a:tcPr marL="45720" marR="45720"/>
                </a:tc>
              </a:tr>
              <a:tr h="548895">
                <a:tc>
                  <a:txBody>
                    <a:bodyPr/>
                    <a:lstStyle/>
                    <a:p>
                      <a:pPr algn="l"/>
                      <a:r>
                        <a:rPr lang="en-US" sz="1600" dirty="0" smtClean="0"/>
                        <a:t>SMDCH125F/24-02</a:t>
                      </a:r>
                      <a:endParaRPr lang="en-US" sz="1600" b="1" dirty="0">
                        <a:solidFill>
                          <a:schemeClr val="tx1"/>
                        </a:solidFill>
                      </a:endParaRPr>
                    </a:p>
                  </a:txBody>
                  <a:tcPr marL="45720" marR="45720"/>
                </a:tc>
                <a:tc>
                  <a:txBody>
                    <a:bodyPr/>
                    <a:lstStyle/>
                    <a:p>
                      <a:pPr algn="ctr"/>
                      <a:r>
                        <a:rPr lang="en-US" sz="1600" kern="1200" dirty="0" smtClean="0">
                          <a:effectLst/>
                        </a:rPr>
                        <a:t>RF4432-000</a:t>
                      </a:r>
                      <a:endParaRPr lang="en-US" sz="1600" b="1" dirty="0">
                        <a:solidFill>
                          <a:schemeClr val="tx1"/>
                        </a:solidFill>
                        <a:latin typeface="+mn-lt"/>
                        <a:cs typeface="Arial" panose="020B0604020202020204" pitchFamily="34" charset="0"/>
                      </a:endParaRPr>
                    </a:p>
                  </a:txBody>
                  <a:tcPr marL="45720" marR="45720"/>
                </a:tc>
                <a:tc>
                  <a:txBody>
                    <a:bodyPr/>
                    <a:lstStyle/>
                    <a:p>
                      <a:pPr algn="ctr"/>
                      <a:r>
                        <a:rPr lang="en-US" sz="1600" dirty="0" smtClean="0"/>
                        <a:t>3000</a:t>
                      </a:r>
                      <a:endParaRPr lang="en-US" sz="1600" b="0" dirty="0">
                        <a:solidFill>
                          <a:schemeClr val="tx1"/>
                        </a:solidFill>
                      </a:endParaRPr>
                    </a:p>
                  </a:txBody>
                  <a:tcPr marL="45720" marR="457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15000</a:t>
                      </a:r>
                      <a:endParaRPr lang="en-US" sz="1600" b="0" dirty="0" smtClean="0">
                        <a:solidFill>
                          <a:schemeClr val="tx1"/>
                        </a:solidFill>
                      </a:endParaRPr>
                    </a:p>
                  </a:txBody>
                  <a:tcPr marL="45720" marR="45720"/>
                </a:tc>
              </a:tr>
            </a:tbl>
          </a:graphicData>
        </a:graphic>
      </p:graphicFrame>
      <p:sp>
        <p:nvSpPr>
          <p:cNvPr id="8" name="TextBox 7"/>
          <p:cNvSpPr txBox="1"/>
          <p:nvPr/>
        </p:nvSpPr>
        <p:spPr>
          <a:xfrm>
            <a:off x="452587" y="4422109"/>
            <a:ext cx="5990253" cy="307777"/>
          </a:xfrm>
          <a:prstGeom prst="rect">
            <a:avLst/>
          </a:prstGeom>
          <a:noFill/>
        </p:spPr>
        <p:txBody>
          <a:bodyPr wrap="square" rtlCol="0">
            <a:spAutoFit/>
          </a:bodyPr>
          <a:lstStyle/>
          <a:p>
            <a:r>
              <a:rPr lang="en-US" sz="1400" dirty="0" smtClean="0">
                <a:solidFill>
                  <a:schemeClr val="tx2"/>
                </a:solidFill>
              </a:rPr>
              <a:t>All products are RoHS complaint and halogen </a:t>
            </a:r>
            <a:r>
              <a:rPr lang="en-US" sz="1400" dirty="0">
                <a:solidFill>
                  <a:schemeClr val="tx2"/>
                </a:solidFill>
              </a:rPr>
              <a:t>f</a:t>
            </a:r>
            <a:r>
              <a:rPr lang="en-US" sz="1400" dirty="0" smtClean="0">
                <a:solidFill>
                  <a:schemeClr val="tx2"/>
                </a:solidFill>
              </a:rPr>
              <a:t>ree</a:t>
            </a:r>
            <a:endParaRPr lang="en-US" sz="1400" dirty="0">
              <a:solidFill>
                <a:schemeClr val="tx2"/>
              </a:solidFill>
            </a:endParaRPr>
          </a:p>
        </p:txBody>
      </p:sp>
      <p:sp>
        <p:nvSpPr>
          <p:cNvPr id="6" name="Slide Number Placeholder 1"/>
          <p:cNvSpPr txBox="1">
            <a:spLocks/>
          </p:cNvSpPr>
          <p:nvPr/>
        </p:nvSpPr>
        <p:spPr>
          <a:xfrm>
            <a:off x="102013" y="6416965"/>
            <a:ext cx="6858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en-US" dirty="0">
                <a:solidFill>
                  <a:srgbClr val="747678"/>
                </a:solidFill>
              </a:rPr>
              <a:t>7</a:t>
            </a:r>
          </a:p>
        </p:txBody>
      </p:sp>
    </p:spTree>
    <p:extLst>
      <p:ext uri="{BB962C8B-B14F-4D97-AF65-F5344CB8AC3E}">
        <p14:creationId xmlns:p14="http://schemas.microsoft.com/office/powerpoint/2010/main" val="125647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0" y="7189596"/>
            <a:ext cx="685800" cy="365125"/>
          </a:xfrm>
        </p:spPr>
        <p:txBody>
          <a:bodyPr/>
          <a:lstStyle/>
          <a:p>
            <a:fld id="{CA431686-8DE2-9B43-980D-29AE692D7900}" type="slidenum">
              <a:rPr lang="en-US" smtClean="0">
                <a:solidFill>
                  <a:srgbClr val="747678"/>
                </a:solidFill>
                <a:latin typeface="Arial"/>
              </a:rPr>
              <a:pPr/>
              <a:t>8</a:t>
            </a:fld>
            <a:endParaRPr lang="en-US" dirty="0">
              <a:solidFill>
                <a:srgbClr val="747678"/>
              </a:solidFill>
              <a:latin typeface="Arial"/>
            </a:endParaRPr>
          </a:p>
        </p:txBody>
      </p:sp>
      <p:sp>
        <p:nvSpPr>
          <p:cNvPr id="7" name="Rectangle 6"/>
          <p:cNvSpPr/>
          <p:nvPr/>
        </p:nvSpPr>
        <p:spPr>
          <a:xfrm>
            <a:off x="188976" y="384373"/>
            <a:ext cx="4572000" cy="523220"/>
          </a:xfrm>
          <a:prstGeom prst="rect">
            <a:avLst/>
          </a:prstGeom>
        </p:spPr>
        <p:txBody>
          <a:bodyPr>
            <a:spAutoFit/>
          </a:bodyPr>
          <a:lstStyle/>
          <a:p>
            <a:r>
              <a:rPr lang="en-US" altLang="zh-CN" sz="2800" b="1" dirty="0">
                <a:latin typeface="+mj-lt"/>
                <a:ea typeface="+mj-ea"/>
                <a:cs typeface="+mj-cs"/>
              </a:rPr>
              <a:t>For More Information </a:t>
            </a:r>
          </a:p>
        </p:txBody>
      </p:sp>
      <p:sp>
        <p:nvSpPr>
          <p:cNvPr id="8" name="Rectangle 7"/>
          <p:cNvSpPr/>
          <p:nvPr/>
        </p:nvSpPr>
        <p:spPr>
          <a:xfrm>
            <a:off x="188976" y="1023450"/>
            <a:ext cx="6358128" cy="1384995"/>
          </a:xfrm>
          <a:prstGeom prst="rect">
            <a:avLst/>
          </a:prstGeom>
        </p:spPr>
        <p:txBody>
          <a:bodyPr wrap="square">
            <a:spAutoFit/>
          </a:bodyPr>
          <a:lstStyle/>
          <a:p>
            <a:r>
              <a:rPr lang="fr-FR" altLang="zh-CN" sz="1200" dirty="0">
                <a:solidFill>
                  <a:schemeClr val="tx2"/>
                </a:solidFill>
              </a:rPr>
              <a:t>TE Circuit Protection </a:t>
            </a:r>
            <a:endParaRPr lang="fr-FR" altLang="zh-CN" sz="1200" dirty="0" smtClean="0">
              <a:solidFill>
                <a:schemeClr val="tx2"/>
              </a:solidFill>
            </a:endParaRPr>
          </a:p>
          <a:p>
            <a:r>
              <a:rPr lang="fr-FR" altLang="zh-CN" sz="1200" dirty="0" smtClean="0">
                <a:solidFill>
                  <a:schemeClr val="tx2"/>
                </a:solidFill>
              </a:rPr>
              <a:t>306 </a:t>
            </a:r>
            <a:r>
              <a:rPr lang="fr-FR" altLang="zh-CN" sz="1200" dirty="0">
                <a:solidFill>
                  <a:schemeClr val="tx2"/>
                </a:solidFill>
              </a:rPr>
              <a:t>Constitution Drive Menlo Park, CA USA 94025-1164 </a:t>
            </a:r>
            <a:endParaRPr lang="fr-FR" altLang="zh-CN" sz="1200" dirty="0" smtClean="0">
              <a:solidFill>
                <a:schemeClr val="tx2"/>
              </a:solidFill>
            </a:endParaRPr>
          </a:p>
          <a:p>
            <a:r>
              <a:rPr lang="fr-FR" altLang="zh-CN" sz="1200" dirty="0" smtClean="0">
                <a:solidFill>
                  <a:schemeClr val="tx2"/>
                </a:solidFill>
              </a:rPr>
              <a:t>Tel </a:t>
            </a:r>
            <a:r>
              <a:rPr lang="fr-FR" altLang="zh-CN" sz="1200" dirty="0">
                <a:solidFill>
                  <a:schemeClr val="tx2"/>
                </a:solidFill>
              </a:rPr>
              <a:t>: (800) 227-7040, (650) 361-6900 </a:t>
            </a:r>
            <a:endParaRPr lang="fr-FR" altLang="zh-CN" sz="1200" dirty="0" smtClean="0">
              <a:solidFill>
                <a:schemeClr val="tx2"/>
              </a:solidFill>
            </a:endParaRPr>
          </a:p>
          <a:p>
            <a:r>
              <a:rPr lang="fr-FR" altLang="zh-CN" sz="1200" dirty="0" smtClean="0">
                <a:solidFill>
                  <a:schemeClr val="tx2"/>
                </a:solidFill>
              </a:rPr>
              <a:t>Fax </a:t>
            </a:r>
            <a:r>
              <a:rPr lang="fr-FR" altLang="zh-CN" sz="1200" dirty="0">
                <a:solidFill>
                  <a:schemeClr val="tx2"/>
                </a:solidFill>
              </a:rPr>
              <a:t>: (650) 361-4600 </a:t>
            </a:r>
            <a:endParaRPr lang="fr-FR" altLang="zh-CN" sz="1200" dirty="0" smtClean="0">
              <a:solidFill>
                <a:schemeClr val="tx2"/>
              </a:solidFill>
            </a:endParaRPr>
          </a:p>
          <a:p>
            <a:r>
              <a:rPr lang="fr-FR" altLang="zh-CN" sz="1200" dirty="0" smtClean="0">
                <a:solidFill>
                  <a:schemeClr val="tx2"/>
                </a:solidFill>
              </a:rPr>
              <a:t>www.circuitprotection.com </a:t>
            </a:r>
          </a:p>
          <a:p>
            <a:r>
              <a:rPr lang="fr-FR" altLang="zh-CN" sz="1200" dirty="0" smtClean="0">
                <a:solidFill>
                  <a:schemeClr val="tx2"/>
                </a:solidFill>
              </a:rPr>
              <a:t>www.circuitprotection.com.cn </a:t>
            </a:r>
            <a:r>
              <a:rPr lang="fr-FR" altLang="zh-CN" sz="1200" dirty="0">
                <a:solidFill>
                  <a:schemeClr val="tx2"/>
                </a:solidFill>
              </a:rPr>
              <a:t>(</a:t>
            </a:r>
            <a:r>
              <a:rPr lang="fr-FR" altLang="zh-CN" sz="1200" dirty="0" err="1">
                <a:solidFill>
                  <a:schemeClr val="tx2"/>
                </a:solidFill>
              </a:rPr>
              <a:t>Chinese</a:t>
            </a:r>
            <a:r>
              <a:rPr lang="fr-FR" altLang="zh-CN" sz="1200" dirty="0">
                <a:solidFill>
                  <a:schemeClr val="tx2"/>
                </a:solidFill>
              </a:rPr>
              <a:t>) </a:t>
            </a:r>
            <a:endParaRPr lang="fr-FR" altLang="zh-CN" sz="1200" dirty="0" smtClean="0">
              <a:solidFill>
                <a:schemeClr val="tx2"/>
              </a:solidFill>
            </a:endParaRPr>
          </a:p>
          <a:p>
            <a:r>
              <a:rPr lang="fr-FR" altLang="zh-CN" sz="1200" dirty="0" smtClean="0">
                <a:solidFill>
                  <a:schemeClr val="tx2"/>
                </a:solidFill>
              </a:rPr>
              <a:t>www.te.com/japan/bu/circuitprotection</a:t>
            </a:r>
            <a:r>
              <a:rPr lang="fr-FR" altLang="zh-CN" sz="1200" dirty="0">
                <a:solidFill>
                  <a:schemeClr val="tx2"/>
                </a:solidFill>
              </a:rPr>
              <a:t>/ (</a:t>
            </a:r>
            <a:r>
              <a:rPr lang="fr-FR" altLang="zh-CN" sz="1200" dirty="0" err="1">
                <a:solidFill>
                  <a:schemeClr val="tx2"/>
                </a:solidFill>
              </a:rPr>
              <a:t>Japanese</a:t>
            </a:r>
            <a:r>
              <a:rPr lang="fr-FR" altLang="zh-CN" sz="1200" dirty="0">
                <a:solidFill>
                  <a:schemeClr val="tx2"/>
                </a:solidFill>
              </a:rPr>
              <a:t>)</a:t>
            </a:r>
            <a:endParaRPr lang="zh-CN" altLang="en-US" sz="1200" dirty="0">
              <a:solidFill>
                <a:schemeClr val="tx2"/>
              </a:solidFill>
            </a:endParaRPr>
          </a:p>
        </p:txBody>
      </p:sp>
      <p:sp>
        <p:nvSpPr>
          <p:cNvPr id="9" name="Rectangle 8"/>
          <p:cNvSpPr/>
          <p:nvPr/>
        </p:nvSpPr>
        <p:spPr>
          <a:xfrm>
            <a:off x="188976" y="2517048"/>
            <a:ext cx="2724912" cy="646331"/>
          </a:xfrm>
          <a:prstGeom prst="rect">
            <a:avLst/>
          </a:prstGeom>
        </p:spPr>
        <p:txBody>
          <a:bodyPr wrap="square">
            <a:spAutoFit/>
          </a:bodyPr>
          <a:lstStyle/>
          <a:p>
            <a:r>
              <a:rPr lang="en-US" altLang="zh-CN" sz="1200" dirty="0">
                <a:solidFill>
                  <a:schemeClr val="tx2"/>
                </a:solidFill>
              </a:rPr>
              <a:t>Brazil </a:t>
            </a:r>
            <a:endParaRPr lang="en-US" altLang="zh-CN" sz="1200" dirty="0" smtClean="0">
              <a:solidFill>
                <a:schemeClr val="tx2"/>
              </a:solidFill>
            </a:endParaRPr>
          </a:p>
          <a:p>
            <a:r>
              <a:rPr lang="en-US" altLang="zh-CN" sz="1200" dirty="0" smtClean="0">
                <a:solidFill>
                  <a:schemeClr val="tx2"/>
                </a:solidFill>
              </a:rPr>
              <a:t>Tel </a:t>
            </a:r>
            <a:r>
              <a:rPr lang="en-US" altLang="zh-CN" sz="1200" dirty="0">
                <a:solidFill>
                  <a:schemeClr val="tx2"/>
                </a:solidFill>
              </a:rPr>
              <a:t>: </a:t>
            </a:r>
            <a:r>
              <a:rPr lang="en-US" altLang="zh-CN" sz="1200" dirty="0" smtClean="0">
                <a:solidFill>
                  <a:schemeClr val="tx2"/>
                </a:solidFill>
              </a:rPr>
              <a:t>55-21-3958-0937</a:t>
            </a:r>
          </a:p>
          <a:p>
            <a:r>
              <a:rPr lang="en-US" altLang="zh-CN" sz="1200" dirty="0" smtClean="0">
                <a:solidFill>
                  <a:schemeClr val="tx2"/>
                </a:solidFill>
              </a:rPr>
              <a:t>Email</a:t>
            </a:r>
            <a:r>
              <a:rPr lang="en-US" altLang="zh-CN" sz="1200" dirty="0">
                <a:solidFill>
                  <a:schemeClr val="tx2"/>
                </a:solidFill>
              </a:rPr>
              <a:t>: Genaro.Maldonado@te.com</a:t>
            </a:r>
            <a:endParaRPr lang="zh-CN" altLang="en-US" sz="1200" dirty="0">
              <a:solidFill>
                <a:schemeClr val="tx2"/>
              </a:solidFill>
            </a:endParaRPr>
          </a:p>
        </p:txBody>
      </p:sp>
      <p:sp>
        <p:nvSpPr>
          <p:cNvPr id="10" name="Rectangle 9"/>
          <p:cNvSpPr/>
          <p:nvPr/>
        </p:nvSpPr>
        <p:spPr>
          <a:xfrm>
            <a:off x="3322320" y="2517047"/>
            <a:ext cx="2170176" cy="830997"/>
          </a:xfrm>
          <a:prstGeom prst="rect">
            <a:avLst/>
          </a:prstGeom>
        </p:spPr>
        <p:txBody>
          <a:bodyPr wrap="square">
            <a:spAutoFit/>
          </a:bodyPr>
          <a:lstStyle/>
          <a:p>
            <a:r>
              <a:rPr lang="en-US" altLang="zh-CN" sz="1200" dirty="0">
                <a:solidFill>
                  <a:schemeClr val="tx2"/>
                </a:solidFill>
              </a:rPr>
              <a:t>Korea </a:t>
            </a:r>
            <a:endParaRPr lang="en-US" altLang="zh-CN" sz="1200" dirty="0" smtClean="0">
              <a:solidFill>
                <a:schemeClr val="tx2"/>
              </a:solidFill>
            </a:endParaRPr>
          </a:p>
          <a:p>
            <a:r>
              <a:rPr lang="en-US" altLang="zh-CN" sz="1200" dirty="0" smtClean="0">
                <a:solidFill>
                  <a:schemeClr val="tx2"/>
                </a:solidFill>
              </a:rPr>
              <a:t>Tel </a:t>
            </a:r>
            <a:r>
              <a:rPr lang="en-US" altLang="zh-CN" sz="1200" dirty="0">
                <a:solidFill>
                  <a:schemeClr val="tx2"/>
                </a:solidFill>
              </a:rPr>
              <a:t>: </a:t>
            </a:r>
            <a:r>
              <a:rPr lang="en-US" altLang="zh-CN" sz="1200" dirty="0" smtClean="0">
                <a:solidFill>
                  <a:schemeClr val="tx2"/>
                </a:solidFill>
              </a:rPr>
              <a:t>82-2-3415-4656 </a:t>
            </a:r>
          </a:p>
          <a:p>
            <a:r>
              <a:rPr lang="en-US" altLang="zh-CN" sz="1200" dirty="0" smtClean="0">
                <a:solidFill>
                  <a:schemeClr val="tx2"/>
                </a:solidFill>
              </a:rPr>
              <a:t>Fax </a:t>
            </a:r>
            <a:r>
              <a:rPr lang="en-US" altLang="zh-CN" sz="1200" dirty="0">
                <a:solidFill>
                  <a:schemeClr val="tx2"/>
                </a:solidFill>
              </a:rPr>
              <a:t>: 82-2-3486-1786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a:t>
            </a:r>
            <a:r>
              <a:rPr lang="en-US" altLang="zh-CN" sz="1200" dirty="0" smtClean="0">
                <a:solidFill>
                  <a:schemeClr val="tx2"/>
                </a:solidFill>
              </a:rPr>
              <a:t>bk.park@te.com</a:t>
            </a:r>
            <a:endParaRPr lang="zh-CN" altLang="en-US" sz="1200" dirty="0">
              <a:solidFill>
                <a:schemeClr val="tx2"/>
              </a:solidFill>
            </a:endParaRPr>
          </a:p>
        </p:txBody>
      </p:sp>
      <p:sp>
        <p:nvSpPr>
          <p:cNvPr id="11" name="Rectangle 10"/>
          <p:cNvSpPr/>
          <p:nvPr/>
        </p:nvSpPr>
        <p:spPr>
          <a:xfrm>
            <a:off x="188975" y="3566205"/>
            <a:ext cx="2639949" cy="1200329"/>
          </a:xfrm>
          <a:prstGeom prst="rect">
            <a:avLst/>
          </a:prstGeom>
        </p:spPr>
        <p:txBody>
          <a:bodyPr wrap="square">
            <a:spAutoFit/>
          </a:bodyPr>
          <a:lstStyle/>
          <a:p>
            <a:r>
              <a:rPr lang="en-US" altLang="zh-CN" sz="1200" dirty="0">
                <a:solidFill>
                  <a:schemeClr val="tx2"/>
                </a:solidFill>
              </a:rPr>
              <a:t>France / Italy / Iberia / Greece / Turkey / UK / Eire / Benelux / Israel / South Africa </a:t>
            </a:r>
            <a:endParaRPr lang="en-US" altLang="zh-CN" sz="1200" dirty="0" smtClean="0">
              <a:solidFill>
                <a:schemeClr val="tx2"/>
              </a:solidFill>
            </a:endParaRPr>
          </a:p>
          <a:p>
            <a:r>
              <a:rPr lang="en-US" altLang="zh-CN" sz="1200" dirty="0" smtClean="0">
                <a:solidFill>
                  <a:schemeClr val="tx2"/>
                </a:solidFill>
              </a:rPr>
              <a:t>Tel </a:t>
            </a:r>
            <a:r>
              <a:rPr lang="en-US" altLang="zh-CN" sz="1200" dirty="0">
                <a:solidFill>
                  <a:schemeClr val="tx2"/>
                </a:solidFill>
              </a:rPr>
              <a:t>: 33-1-34208455 </a:t>
            </a:r>
            <a:endParaRPr lang="en-US" altLang="zh-CN" sz="1200" dirty="0" smtClean="0">
              <a:solidFill>
                <a:schemeClr val="tx2"/>
              </a:solidFill>
            </a:endParaRPr>
          </a:p>
          <a:p>
            <a:r>
              <a:rPr lang="en-US" altLang="zh-CN" sz="1200" dirty="0" smtClean="0">
                <a:solidFill>
                  <a:schemeClr val="tx2"/>
                </a:solidFill>
              </a:rPr>
              <a:t>Fax </a:t>
            </a:r>
            <a:r>
              <a:rPr lang="en-US" altLang="zh-CN" sz="1200" dirty="0">
                <a:solidFill>
                  <a:schemeClr val="tx2"/>
                </a:solidFill>
              </a:rPr>
              <a:t>: 33-1-34208479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a:t>
            </a:r>
            <a:r>
              <a:rPr lang="en-US" altLang="zh-CN" sz="1200" dirty="0" smtClean="0">
                <a:solidFill>
                  <a:schemeClr val="tx2"/>
                </a:solidFill>
              </a:rPr>
              <a:t>contact_emea_cpd@te.com</a:t>
            </a:r>
            <a:endParaRPr lang="zh-CN" altLang="en-US" sz="1200" dirty="0">
              <a:solidFill>
                <a:schemeClr val="tx2"/>
              </a:solidFill>
            </a:endParaRPr>
          </a:p>
        </p:txBody>
      </p:sp>
      <p:sp>
        <p:nvSpPr>
          <p:cNvPr id="12" name="Rectangle 11"/>
          <p:cNvSpPr/>
          <p:nvPr/>
        </p:nvSpPr>
        <p:spPr>
          <a:xfrm>
            <a:off x="188976" y="5000420"/>
            <a:ext cx="2724912" cy="1200329"/>
          </a:xfrm>
          <a:prstGeom prst="rect">
            <a:avLst/>
          </a:prstGeom>
        </p:spPr>
        <p:txBody>
          <a:bodyPr wrap="square">
            <a:spAutoFit/>
          </a:bodyPr>
          <a:lstStyle/>
          <a:p>
            <a:r>
              <a:rPr lang="en-US" altLang="zh-CN" sz="1200" dirty="0">
                <a:solidFill>
                  <a:schemeClr val="tx2"/>
                </a:solidFill>
              </a:rPr>
              <a:t>Germany / Austria / Switzerland / Eastern Europe / Russia / Nordic / Baltic / Others </a:t>
            </a:r>
            <a:endParaRPr lang="en-US" altLang="zh-CN" sz="1200" dirty="0" smtClean="0">
              <a:solidFill>
                <a:schemeClr val="tx2"/>
              </a:solidFill>
            </a:endParaRPr>
          </a:p>
          <a:p>
            <a:r>
              <a:rPr lang="en-US" altLang="zh-CN" sz="1200" dirty="0" smtClean="0">
                <a:solidFill>
                  <a:schemeClr val="tx2"/>
                </a:solidFill>
              </a:rPr>
              <a:t>Tel </a:t>
            </a:r>
            <a:r>
              <a:rPr lang="en-US" altLang="zh-CN" sz="1200" dirty="0">
                <a:solidFill>
                  <a:schemeClr val="tx2"/>
                </a:solidFill>
              </a:rPr>
              <a:t>: 49-89-6089485 </a:t>
            </a:r>
            <a:endParaRPr lang="en-US" altLang="zh-CN" sz="1200" dirty="0" smtClean="0">
              <a:solidFill>
                <a:schemeClr val="tx2"/>
              </a:solidFill>
            </a:endParaRPr>
          </a:p>
          <a:p>
            <a:r>
              <a:rPr lang="en-US" altLang="zh-CN" sz="1200" dirty="0" smtClean="0">
                <a:solidFill>
                  <a:schemeClr val="tx2"/>
                </a:solidFill>
              </a:rPr>
              <a:t>Fax </a:t>
            </a:r>
            <a:r>
              <a:rPr lang="en-US" altLang="zh-CN" sz="1200" dirty="0">
                <a:solidFill>
                  <a:schemeClr val="tx2"/>
                </a:solidFill>
              </a:rPr>
              <a:t>: 49-89-6089394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a:t>
            </a:r>
            <a:r>
              <a:rPr lang="en-US" altLang="zh-CN" sz="1200" dirty="0" smtClean="0">
                <a:solidFill>
                  <a:schemeClr val="tx2"/>
                </a:solidFill>
              </a:rPr>
              <a:t>contact_emea_cpd@te.com</a:t>
            </a:r>
            <a:endParaRPr lang="zh-CN" altLang="en-US" sz="1200" dirty="0">
              <a:solidFill>
                <a:schemeClr val="tx2"/>
              </a:solidFill>
            </a:endParaRPr>
          </a:p>
        </p:txBody>
      </p:sp>
      <p:sp>
        <p:nvSpPr>
          <p:cNvPr id="13" name="Rectangle 12"/>
          <p:cNvSpPr/>
          <p:nvPr/>
        </p:nvSpPr>
        <p:spPr>
          <a:xfrm>
            <a:off x="3322320" y="3523338"/>
            <a:ext cx="4572000" cy="830997"/>
          </a:xfrm>
          <a:prstGeom prst="rect">
            <a:avLst/>
          </a:prstGeom>
        </p:spPr>
        <p:txBody>
          <a:bodyPr>
            <a:spAutoFit/>
          </a:bodyPr>
          <a:lstStyle/>
          <a:p>
            <a:r>
              <a:rPr lang="fr-FR" altLang="zh-CN" sz="1200" dirty="0" err="1">
                <a:solidFill>
                  <a:schemeClr val="tx2"/>
                </a:solidFill>
              </a:rPr>
              <a:t>Japan</a:t>
            </a:r>
            <a:r>
              <a:rPr lang="fr-FR" altLang="zh-CN" sz="1200" dirty="0">
                <a:solidFill>
                  <a:schemeClr val="tx2"/>
                </a:solidFill>
              </a:rPr>
              <a:t> </a:t>
            </a:r>
            <a:endParaRPr lang="fr-FR" altLang="zh-CN" sz="1200" dirty="0" smtClean="0">
              <a:solidFill>
                <a:schemeClr val="tx2"/>
              </a:solidFill>
            </a:endParaRPr>
          </a:p>
          <a:p>
            <a:r>
              <a:rPr lang="fr-FR" altLang="zh-CN" sz="1200" dirty="0" smtClean="0">
                <a:solidFill>
                  <a:schemeClr val="tx2"/>
                </a:solidFill>
              </a:rPr>
              <a:t>Tel </a:t>
            </a:r>
            <a:r>
              <a:rPr lang="fr-FR" altLang="zh-CN" sz="1200" dirty="0">
                <a:solidFill>
                  <a:schemeClr val="tx2"/>
                </a:solidFill>
              </a:rPr>
              <a:t>: 81-44-844-8194 </a:t>
            </a:r>
            <a:endParaRPr lang="fr-FR" altLang="zh-CN" sz="1200" dirty="0" smtClean="0">
              <a:solidFill>
                <a:schemeClr val="tx2"/>
              </a:solidFill>
            </a:endParaRPr>
          </a:p>
          <a:p>
            <a:r>
              <a:rPr lang="fr-FR" altLang="zh-CN" sz="1200" dirty="0" smtClean="0">
                <a:solidFill>
                  <a:schemeClr val="tx2"/>
                </a:solidFill>
              </a:rPr>
              <a:t>Fax </a:t>
            </a:r>
            <a:r>
              <a:rPr lang="fr-FR" altLang="zh-CN" sz="1200" dirty="0">
                <a:solidFill>
                  <a:schemeClr val="tx2"/>
                </a:solidFill>
              </a:rPr>
              <a:t>: 81-44-844-8040 </a:t>
            </a:r>
            <a:endParaRPr lang="fr-FR" altLang="zh-CN" sz="1200" dirty="0" smtClean="0">
              <a:solidFill>
                <a:schemeClr val="tx2"/>
              </a:solidFill>
            </a:endParaRPr>
          </a:p>
          <a:p>
            <a:r>
              <a:rPr lang="fr-FR" altLang="zh-CN" sz="1200" dirty="0" smtClean="0">
                <a:solidFill>
                  <a:schemeClr val="tx2"/>
                </a:solidFill>
              </a:rPr>
              <a:t>Email</a:t>
            </a:r>
            <a:r>
              <a:rPr lang="fr-FR" altLang="zh-CN" sz="1200" dirty="0">
                <a:solidFill>
                  <a:schemeClr val="tx2"/>
                </a:solidFill>
              </a:rPr>
              <a:t>: jpnpoly@te.com</a:t>
            </a:r>
            <a:endParaRPr lang="zh-CN" altLang="en-US" sz="1200" dirty="0">
              <a:solidFill>
                <a:schemeClr val="tx2"/>
              </a:solidFill>
            </a:endParaRPr>
          </a:p>
        </p:txBody>
      </p:sp>
      <p:sp>
        <p:nvSpPr>
          <p:cNvPr id="14" name="Rectangle 13"/>
          <p:cNvSpPr/>
          <p:nvPr/>
        </p:nvSpPr>
        <p:spPr>
          <a:xfrm>
            <a:off x="5900928" y="2517048"/>
            <a:ext cx="4572000" cy="830997"/>
          </a:xfrm>
          <a:prstGeom prst="rect">
            <a:avLst/>
          </a:prstGeom>
        </p:spPr>
        <p:txBody>
          <a:bodyPr>
            <a:spAutoFit/>
          </a:bodyPr>
          <a:lstStyle/>
          <a:p>
            <a:r>
              <a:rPr lang="en-US" altLang="zh-CN" sz="1200" dirty="0" smtClean="0">
                <a:solidFill>
                  <a:schemeClr val="tx2"/>
                </a:solidFill>
              </a:rPr>
              <a:t>China</a:t>
            </a:r>
          </a:p>
          <a:p>
            <a:r>
              <a:rPr lang="en-US" altLang="zh-CN" sz="1200" dirty="0" smtClean="0">
                <a:solidFill>
                  <a:schemeClr val="tx2"/>
                </a:solidFill>
              </a:rPr>
              <a:t>Tel </a:t>
            </a:r>
            <a:r>
              <a:rPr lang="en-US" altLang="zh-CN" sz="1200" dirty="0">
                <a:solidFill>
                  <a:schemeClr val="tx2"/>
                </a:solidFill>
              </a:rPr>
              <a:t>: </a:t>
            </a:r>
            <a:r>
              <a:rPr lang="en-US" altLang="zh-CN" sz="1200" dirty="0" smtClean="0">
                <a:solidFill>
                  <a:schemeClr val="tx2"/>
                </a:solidFill>
              </a:rPr>
              <a:t>86-755-2547-3060 </a:t>
            </a:r>
          </a:p>
          <a:p>
            <a:r>
              <a:rPr lang="en-US" altLang="zh-CN" sz="1200" dirty="0" smtClean="0">
                <a:solidFill>
                  <a:schemeClr val="tx2"/>
                </a:solidFill>
              </a:rPr>
              <a:t>Fax </a:t>
            </a:r>
            <a:r>
              <a:rPr lang="en-US" altLang="zh-CN" sz="1200" dirty="0">
                <a:solidFill>
                  <a:schemeClr val="tx2"/>
                </a:solidFill>
              </a:rPr>
              <a:t>: 86-755-2598-0419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a:t>
            </a:r>
            <a:r>
              <a:rPr lang="en-US" altLang="zh-CN" sz="1200" dirty="0" smtClean="0">
                <a:solidFill>
                  <a:schemeClr val="tx2"/>
                </a:solidFill>
              </a:rPr>
              <a:t>teddy.zhao@te.com</a:t>
            </a:r>
            <a:endParaRPr lang="zh-CN" altLang="en-US" sz="1200" dirty="0">
              <a:solidFill>
                <a:schemeClr val="tx2"/>
              </a:solidFill>
            </a:endParaRPr>
          </a:p>
        </p:txBody>
      </p:sp>
      <p:sp>
        <p:nvSpPr>
          <p:cNvPr id="15" name="Rectangle 14"/>
          <p:cNvSpPr/>
          <p:nvPr/>
        </p:nvSpPr>
        <p:spPr>
          <a:xfrm>
            <a:off x="3322320" y="4994252"/>
            <a:ext cx="3279648" cy="830997"/>
          </a:xfrm>
          <a:prstGeom prst="rect">
            <a:avLst/>
          </a:prstGeom>
        </p:spPr>
        <p:txBody>
          <a:bodyPr wrap="square">
            <a:spAutoFit/>
          </a:bodyPr>
          <a:lstStyle/>
          <a:p>
            <a:r>
              <a:rPr lang="fr-FR" altLang="zh-CN" sz="1200" dirty="0">
                <a:solidFill>
                  <a:schemeClr val="tx2"/>
                </a:solidFill>
              </a:rPr>
              <a:t>Taiwan </a:t>
            </a:r>
            <a:endParaRPr lang="fr-FR" altLang="zh-CN" sz="1200" dirty="0" smtClean="0">
              <a:solidFill>
                <a:schemeClr val="tx2"/>
              </a:solidFill>
            </a:endParaRPr>
          </a:p>
          <a:p>
            <a:r>
              <a:rPr lang="fr-FR" altLang="zh-CN" sz="1200" dirty="0" smtClean="0">
                <a:solidFill>
                  <a:schemeClr val="tx2"/>
                </a:solidFill>
              </a:rPr>
              <a:t>Tel </a:t>
            </a:r>
            <a:r>
              <a:rPr lang="fr-FR" altLang="zh-CN" sz="1200" dirty="0">
                <a:solidFill>
                  <a:schemeClr val="tx2"/>
                </a:solidFill>
              </a:rPr>
              <a:t>: </a:t>
            </a:r>
            <a:r>
              <a:rPr lang="fr-FR" altLang="zh-CN" sz="1200" dirty="0" smtClean="0">
                <a:solidFill>
                  <a:schemeClr val="tx2"/>
                </a:solidFill>
              </a:rPr>
              <a:t>886-2-2171-5288</a:t>
            </a:r>
          </a:p>
          <a:p>
            <a:r>
              <a:rPr lang="fr-FR" altLang="zh-CN" sz="1200" dirty="0" smtClean="0">
                <a:solidFill>
                  <a:schemeClr val="tx2"/>
                </a:solidFill>
              </a:rPr>
              <a:t>Fax </a:t>
            </a:r>
            <a:r>
              <a:rPr lang="fr-FR" altLang="zh-CN" sz="1200" dirty="0">
                <a:solidFill>
                  <a:schemeClr val="tx2"/>
                </a:solidFill>
              </a:rPr>
              <a:t>: 886-2-8768-1277 </a:t>
            </a:r>
            <a:endParaRPr lang="fr-FR" altLang="zh-CN" sz="1200" dirty="0" smtClean="0">
              <a:solidFill>
                <a:schemeClr val="tx2"/>
              </a:solidFill>
            </a:endParaRPr>
          </a:p>
          <a:p>
            <a:r>
              <a:rPr lang="fr-FR" altLang="zh-CN" sz="1200" dirty="0" smtClean="0">
                <a:solidFill>
                  <a:schemeClr val="tx2"/>
                </a:solidFill>
              </a:rPr>
              <a:t>Email: murray.huang@te.com</a:t>
            </a:r>
            <a:endParaRPr lang="zh-CN" altLang="en-US" sz="1200" dirty="0">
              <a:solidFill>
                <a:schemeClr val="tx2"/>
              </a:solidFill>
            </a:endParaRPr>
          </a:p>
        </p:txBody>
      </p:sp>
      <p:sp>
        <p:nvSpPr>
          <p:cNvPr id="16" name="Rectangle 15"/>
          <p:cNvSpPr/>
          <p:nvPr/>
        </p:nvSpPr>
        <p:spPr>
          <a:xfrm>
            <a:off x="5900928" y="3566205"/>
            <a:ext cx="2407920" cy="1015663"/>
          </a:xfrm>
          <a:prstGeom prst="rect">
            <a:avLst/>
          </a:prstGeom>
        </p:spPr>
        <p:txBody>
          <a:bodyPr wrap="square">
            <a:spAutoFit/>
          </a:bodyPr>
          <a:lstStyle/>
          <a:p>
            <a:r>
              <a:rPr lang="en-US" altLang="zh-CN" sz="1200" dirty="0" smtClean="0">
                <a:solidFill>
                  <a:schemeClr val="tx2"/>
                </a:solidFill>
              </a:rPr>
              <a:t>South Asia</a:t>
            </a:r>
          </a:p>
          <a:p>
            <a:r>
              <a:rPr lang="en-US" altLang="zh-CN" sz="1200" dirty="0" smtClean="0">
                <a:solidFill>
                  <a:schemeClr val="tx2"/>
                </a:solidFill>
              </a:rPr>
              <a:t>Tel </a:t>
            </a:r>
            <a:r>
              <a:rPr lang="en-US" altLang="zh-CN" sz="1200" dirty="0">
                <a:solidFill>
                  <a:schemeClr val="tx2"/>
                </a:solidFill>
              </a:rPr>
              <a:t>: 60-4-810-2112 </a:t>
            </a:r>
            <a:endParaRPr lang="en-US" altLang="zh-CN" sz="1200" dirty="0" smtClean="0">
              <a:solidFill>
                <a:schemeClr val="tx2"/>
              </a:solidFill>
            </a:endParaRPr>
          </a:p>
          <a:p>
            <a:r>
              <a:rPr lang="en-US" altLang="zh-CN" sz="1200" dirty="0" smtClean="0">
                <a:solidFill>
                  <a:schemeClr val="tx2"/>
                </a:solidFill>
              </a:rPr>
              <a:t>Mobile</a:t>
            </a:r>
            <a:r>
              <a:rPr lang="en-US" altLang="zh-CN" sz="1200" dirty="0">
                <a:solidFill>
                  <a:schemeClr val="tx2"/>
                </a:solidFill>
              </a:rPr>
              <a:t>: 60-19-472-5628 </a:t>
            </a:r>
            <a:endParaRPr lang="en-US" altLang="zh-CN" sz="1200" dirty="0" smtClean="0">
              <a:solidFill>
                <a:schemeClr val="tx2"/>
              </a:solidFill>
            </a:endParaRPr>
          </a:p>
          <a:p>
            <a:r>
              <a:rPr lang="en-US" altLang="zh-CN" sz="1200" dirty="0" smtClean="0">
                <a:solidFill>
                  <a:schemeClr val="tx2"/>
                </a:solidFill>
              </a:rPr>
              <a:t>Fax </a:t>
            </a:r>
            <a:r>
              <a:rPr lang="en-US" altLang="zh-CN" sz="1200" dirty="0">
                <a:solidFill>
                  <a:schemeClr val="tx2"/>
                </a:solidFill>
              </a:rPr>
              <a:t>: 60-4-6433288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patrick.wong@te.com</a:t>
            </a:r>
            <a:endParaRPr lang="zh-CN" altLang="en-US" sz="1200" dirty="0">
              <a:solidFill>
                <a:schemeClr val="tx2"/>
              </a:solidFill>
            </a:endParaRPr>
          </a:p>
        </p:txBody>
      </p:sp>
      <p:sp>
        <p:nvSpPr>
          <p:cNvPr id="17" name="Rectangle 16"/>
          <p:cNvSpPr/>
          <p:nvPr/>
        </p:nvSpPr>
        <p:spPr>
          <a:xfrm>
            <a:off x="5900928" y="5026360"/>
            <a:ext cx="2968752" cy="830997"/>
          </a:xfrm>
          <a:prstGeom prst="rect">
            <a:avLst/>
          </a:prstGeom>
        </p:spPr>
        <p:txBody>
          <a:bodyPr wrap="square">
            <a:spAutoFit/>
          </a:bodyPr>
          <a:lstStyle/>
          <a:p>
            <a:r>
              <a:rPr lang="en-US" altLang="zh-CN" sz="1200" dirty="0">
                <a:solidFill>
                  <a:schemeClr val="tx2"/>
                </a:solidFill>
              </a:rPr>
              <a:t>India </a:t>
            </a:r>
            <a:endParaRPr lang="en-US" altLang="zh-CN" sz="1200" dirty="0" smtClean="0">
              <a:solidFill>
                <a:schemeClr val="tx2"/>
              </a:solidFill>
            </a:endParaRPr>
          </a:p>
          <a:p>
            <a:r>
              <a:rPr lang="en-US" altLang="zh-CN" sz="1200" dirty="0" smtClean="0">
                <a:solidFill>
                  <a:schemeClr val="tx2"/>
                </a:solidFill>
              </a:rPr>
              <a:t>Tel </a:t>
            </a:r>
            <a:r>
              <a:rPr lang="en-US" altLang="zh-CN" sz="1200" dirty="0">
                <a:solidFill>
                  <a:schemeClr val="tx2"/>
                </a:solidFill>
              </a:rPr>
              <a:t>: 91-80-2854-0800 </a:t>
            </a:r>
            <a:endParaRPr lang="en-US" altLang="zh-CN" sz="1200" dirty="0" smtClean="0">
              <a:solidFill>
                <a:schemeClr val="tx2"/>
              </a:solidFill>
            </a:endParaRPr>
          </a:p>
          <a:p>
            <a:r>
              <a:rPr lang="en-US" altLang="zh-CN" sz="1200" dirty="0" smtClean="0">
                <a:solidFill>
                  <a:schemeClr val="tx2"/>
                </a:solidFill>
              </a:rPr>
              <a:t>Mobile</a:t>
            </a:r>
            <a:r>
              <a:rPr lang="en-US" altLang="zh-CN" sz="1200" dirty="0">
                <a:solidFill>
                  <a:schemeClr val="tx2"/>
                </a:solidFill>
              </a:rPr>
              <a:t>: 91-77-6051-3140 </a:t>
            </a:r>
            <a:endParaRPr lang="en-US" altLang="zh-CN" sz="1200" dirty="0" smtClean="0">
              <a:solidFill>
                <a:schemeClr val="tx2"/>
              </a:solidFill>
            </a:endParaRPr>
          </a:p>
          <a:p>
            <a:r>
              <a:rPr lang="en-US" altLang="zh-CN" sz="1200" dirty="0" smtClean="0">
                <a:solidFill>
                  <a:schemeClr val="tx2"/>
                </a:solidFill>
              </a:rPr>
              <a:t>Email</a:t>
            </a:r>
            <a:r>
              <a:rPr lang="en-US" altLang="zh-CN" sz="1200" dirty="0">
                <a:solidFill>
                  <a:schemeClr val="tx2"/>
                </a:solidFill>
              </a:rPr>
              <a:t>: haribabu@te.com</a:t>
            </a:r>
            <a:endParaRPr lang="zh-CN" altLang="en-US" sz="1200" dirty="0">
              <a:solidFill>
                <a:schemeClr val="tx2"/>
              </a:solidFill>
            </a:endParaRPr>
          </a:p>
        </p:txBody>
      </p:sp>
      <p:sp>
        <p:nvSpPr>
          <p:cNvPr id="18" name="Slide Number Placeholder 1"/>
          <p:cNvSpPr txBox="1">
            <a:spLocks/>
          </p:cNvSpPr>
          <p:nvPr/>
        </p:nvSpPr>
        <p:spPr>
          <a:xfrm>
            <a:off x="102013" y="6416965"/>
            <a:ext cx="6858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en-US" dirty="0" smtClean="0">
                <a:solidFill>
                  <a:srgbClr val="747678"/>
                </a:solidFill>
              </a:rPr>
              <a:t>8</a:t>
            </a:r>
            <a:endParaRPr lang="en-US" altLang="en-US" dirty="0">
              <a:solidFill>
                <a:srgbClr val="747678"/>
              </a:solidFill>
            </a:endParaRPr>
          </a:p>
        </p:txBody>
      </p:sp>
    </p:spTree>
    <p:extLst>
      <p:ext uri="{BB962C8B-B14F-4D97-AF65-F5344CB8AC3E}">
        <p14:creationId xmlns:p14="http://schemas.microsoft.com/office/powerpoint/2010/main" val="103572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 Colors">
      <a:dk1>
        <a:srgbClr val="E98300"/>
      </a:dk1>
      <a:lt1>
        <a:srgbClr val="FFFFFF"/>
      </a:lt1>
      <a:dk2>
        <a:srgbClr val="747678"/>
      </a:dk2>
      <a:lt2>
        <a:srgbClr val="E7E6E6"/>
      </a:lt2>
      <a:accent1>
        <a:srgbClr val="0066A1"/>
      </a:accent1>
      <a:accent2>
        <a:srgbClr val="3DB7E4"/>
      </a:accent2>
      <a:accent3>
        <a:srgbClr val="FCD450"/>
      </a:accent3>
      <a:accent4>
        <a:srgbClr val="CD202C"/>
      </a:accent4>
      <a:accent5>
        <a:srgbClr val="899F99"/>
      </a:accent5>
      <a:accent6>
        <a:srgbClr val="D6E342"/>
      </a:accent6>
      <a:hlink>
        <a:srgbClr val="0563C1"/>
      </a:hlink>
      <a:folHlink>
        <a:srgbClr val="954F72"/>
      </a:folHlink>
    </a:clrScheme>
    <a:fontScheme name="T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0A5863-AA5B-4CB3-AD39-F00B3C779F5E}" vid="{092707EA-97AB-4118-89E4-A6099725B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840</Words>
  <Application>Microsoft Office PowerPoint</Application>
  <PresentationFormat>On-screen Show (4:3)</PresentationFormat>
  <Paragraphs>268</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Microsoft YaHei</vt:lpstr>
      <vt:lpstr>宋体</vt:lpstr>
      <vt:lpstr>AauxPro OT Medium</vt:lpstr>
      <vt:lpstr>Arial</vt:lpstr>
      <vt:lpstr>Calibri</vt:lpstr>
      <vt:lpstr>Gulim</vt:lpstr>
      <vt:lpstr>ＭＳ Ｐゴシック</vt:lpstr>
      <vt:lpstr>ＭＳ Ｐゴシック</vt:lpstr>
      <vt:lpstr>Symbol</vt:lpstr>
      <vt:lpstr>Times New Roman</vt:lpstr>
      <vt:lpstr>Wingdings</vt:lpstr>
      <vt:lpstr>Default Theme</vt:lpstr>
      <vt:lpstr>Overcurrent Circuit Protection in Harsh Environments</vt:lpstr>
      <vt:lpstr>Why we developed oil-resistant PPTC devices</vt:lpstr>
      <vt:lpstr>Typical PPTC device performance in an oil immersion test </vt:lpstr>
      <vt:lpstr>Oil-resistant SMD PPTC series:</vt:lpstr>
      <vt:lpstr>Oil-resistant SMD PPTC series specifications</vt:lpstr>
      <vt:lpstr>Application example</vt:lpstr>
      <vt:lpstr>PowerPoint Presentation</vt:lpstr>
      <vt:lpstr>PowerPoint Presentation</vt:lpstr>
    </vt:vector>
  </TitlesOfParts>
  <Manager/>
  <Company>TE Connectivity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- 4x3</dc:title>
  <dc:subject/>
  <dc:creator>Sheri Chandler</dc:creator>
  <cp:keywords/>
  <dc:description/>
  <cp:lastModifiedBy>Marsha Ryan</cp:lastModifiedBy>
  <cp:revision>222</cp:revision>
  <cp:lastPrinted>2015-08-04T17:40:44Z</cp:lastPrinted>
  <dcterms:created xsi:type="dcterms:W3CDTF">2014-04-16T21:42:51Z</dcterms:created>
  <dcterms:modified xsi:type="dcterms:W3CDTF">2015-12-10T18:23:26Z</dcterms:modified>
  <cp:category/>
</cp:coreProperties>
</file>