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5"/>
  </p:notesMasterIdLst>
  <p:handoutMasterIdLst>
    <p:handoutMasterId r:id="rId16"/>
  </p:handoutMasterIdLst>
  <p:sldIdLst>
    <p:sldId id="401" r:id="rId5"/>
    <p:sldId id="343" r:id="rId6"/>
    <p:sldId id="392" r:id="rId7"/>
    <p:sldId id="394" r:id="rId8"/>
    <p:sldId id="396" r:id="rId9"/>
    <p:sldId id="395" r:id="rId10"/>
    <p:sldId id="344" r:id="rId11"/>
    <p:sldId id="386" r:id="rId12"/>
    <p:sldId id="397" r:id="rId13"/>
    <p:sldId id="399" r:id="rId14"/>
  </p:sldIdLst>
  <p:sldSz cx="9144000" cy="5943600"/>
  <p:notesSz cx="7010400" cy="9296400"/>
  <p:defaultTextStyle>
    <a:defPPr>
      <a:defRPr lang="en-US"/>
    </a:defPPr>
    <a:lvl1pPr marL="0" algn="l" defTabSz="1015507" rtl="0" eaLnBrk="1" latinLnBrk="0" hangingPunct="1">
      <a:defRPr sz="1999" kern="1200">
        <a:solidFill>
          <a:schemeClr val="tx1"/>
        </a:solidFill>
        <a:latin typeface="+mn-lt"/>
        <a:ea typeface="+mn-ea"/>
        <a:cs typeface="+mn-cs"/>
      </a:defRPr>
    </a:lvl1pPr>
    <a:lvl2pPr marL="507754" algn="l" defTabSz="1015507" rtl="0" eaLnBrk="1" latinLnBrk="0" hangingPunct="1">
      <a:defRPr sz="1999" kern="1200">
        <a:solidFill>
          <a:schemeClr val="tx1"/>
        </a:solidFill>
        <a:latin typeface="+mn-lt"/>
        <a:ea typeface="+mn-ea"/>
        <a:cs typeface="+mn-cs"/>
      </a:defRPr>
    </a:lvl2pPr>
    <a:lvl3pPr marL="1015507" algn="l" defTabSz="1015507" rtl="0" eaLnBrk="1" latinLnBrk="0" hangingPunct="1">
      <a:defRPr sz="1999" kern="1200">
        <a:solidFill>
          <a:schemeClr val="tx1"/>
        </a:solidFill>
        <a:latin typeface="+mn-lt"/>
        <a:ea typeface="+mn-ea"/>
        <a:cs typeface="+mn-cs"/>
      </a:defRPr>
    </a:lvl3pPr>
    <a:lvl4pPr marL="1523261" algn="l" defTabSz="1015507" rtl="0" eaLnBrk="1" latinLnBrk="0" hangingPunct="1">
      <a:defRPr sz="1999" kern="1200">
        <a:solidFill>
          <a:schemeClr val="tx1"/>
        </a:solidFill>
        <a:latin typeface="+mn-lt"/>
        <a:ea typeface="+mn-ea"/>
        <a:cs typeface="+mn-cs"/>
      </a:defRPr>
    </a:lvl4pPr>
    <a:lvl5pPr marL="2031015" algn="l" defTabSz="1015507" rtl="0" eaLnBrk="1" latinLnBrk="0" hangingPunct="1">
      <a:defRPr sz="1999" kern="1200">
        <a:solidFill>
          <a:schemeClr val="tx1"/>
        </a:solidFill>
        <a:latin typeface="+mn-lt"/>
        <a:ea typeface="+mn-ea"/>
        <a:cs typeface="+mn-cs"/>
      </a:defRPr>
    </a:lvl5pPr>
    <a:lvl6pPr marL="2538769" algn="l" defTabSz="1015507" rtl="0" eaLnBrk="1" latinLnBrk="0" hangingPunct="1">
      <a:defRPr sz="1999" kern="1200">
        <a:solidFill>
          <a:schemeClr val="tx1"/>
        </a:solidFill>
        <a:latin typeface="+mn-lt"/>
        <a:ea typeface="+mn-ea"/>
        <a:cs typeface="+mn-cs"/>
      </a:defRPr>
    </a:lvl6pPr>
    <a:lvl7pPr marL="3046522" algn="l" defTabSz="1015507" rtl="0" eaLnBrk="1" latinLnBrk="0" hangingPunct="1">
      <a:defRPr sz="1999" kern="1200">
        <a:solidFill>
          <a:schemeClr val="tx1"/>
        </a:solidFill>
        <a:latin typeface="+mn-lt"/>
        <a:ea typeface="+mn-ea"/>
        <a:cs typeface="+mn-cs"/>
      </a:defRPr>
    </a:lvl7pPr>
    <a:lvl8pPr marL="3554276" algn="l" defTabSz="1015507" rtl="0" eaLnBrk="1" latinLnBrk="0" hangingPunct="1">
      <a:defRPr sz="1999" kern="1200">
        <a:solidFill>
          <a:schemeClr val="tx1"/>
        </a:solidFill>
        <a:latin typeface="+mn-lt"/>
        <a:ea typeface="+mn-ea"/>
        <a:cs typeface="+mn-cs"/>
      </a:defRPr>
    </a:lvl8pPr>
    <a:lvl9pPr marL="4062030" algn="l" defTabSz="1015507" rtl="0" eaLnBrk="1" latinLnBrk="0" hangingPunct="1">
      <a:defRPr sz="1999"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85D00A8-5663-2644-AFF6-EA16923FE75A}">
          <p14:sldIdLst>
            <p14:sldId id="401"/>
            <p14:sldId id="343"/>
            <p14:sldId id="392"/>
            <p14:sldId id="394"/>
            <p14:sldId id="396"/>
            <p14:sldId id="395"/>
            <p14:sldId id="344"/>
            <p14:sldId id="386"/>
            <p14:sldId id="397"/>
            <p14:sldId id="39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1D21415-32E3-C29D-FE7F-E403414E4264}" name="Flack, Imogen" initials="FI" userId="S::imogen.flack@te.com::8e9800ef-e8b5-44db-bb88-7a192f407f6b" providerId="AD"/>
  <p188:author id="{BE2B7B34-0EAE-44F6-A12E-EBC9ABBCE835}" name="Martin, Christina" initials="CM" userId="Martin, Christina" providerId="None"/>
  <p188:author id="{B837CE35-C4D4-32EF-65B8-F6F42AF5A377}" name="Zonetti, Alicia A" initials="AZ" userId="S::alicia.zonetti@te.com::0e823c33-2d9a-43e8-854d-449c8ad25bbb" providerId="AD"/>
  <p188:author id="{19B2643B-44AA-D76C-EEC3-BD0C7B6B7749}" name="Bertell, Lindsay" initials="BL" userId="S::lindsay.bertell@te.com::6fe51766-7be3-435e-95f4-344f08cdb777" providerId="AD"/>
  <p188:author id="{4C827F3B-180F-FF67-6BC2-2DB2EECB2B8A}" name="Schmunk, Tina" initials="ST" userId="S::tina.schmunk@te.com::33baf279-9518-43ae-b128-c52b3b3b5536" providerId="AD"/>
  <p188:author id="{2D34EE54-3732-3B27-4D9F-67426CC6E238}" name="Christine Hendrickson" initials="CH" userId="S::Christine.Hendrickson@syndio.onmicrosoft.com::6f56517b-312c-4a0a-89f3-f2030bd6e19b" providerId="AD"/>
  <p188:author id="{CD40B255-DC31-9BCE-8B2E-002D46774A4D}" name="Keevans, Ann" initials="AK" userId="S::ann.keevans@te.com::85033cb4-ba80-4073-82ba-d0fbe8d53970" providerId="AD"/>
  <p188:author id="{44239E5C-D17B-C5CF-1280-66F73A8714B0}" name="Peters, Hayley B" initials="PHB" userId="S::hayley.seyfert@te.com::aec106f0-46ee-4704-8b20-48b2a7a6f039" providerId="AD"/>
  <p188:author id="{74EEE25C-1CD9-E82E-480A-28B182264282}" name="Christine Hendrickson" initials="CH" userId="S::christine.hendrickson@syndio.onmicrosoft.com::6f56517b-312c-4a0a-89f3-f2030bd6e19b" providerId="AD"/>
  <p188:author id="{00882683-9623-824C-C02A-EECCA9D1B4CA}" name="Michelle Tay" initials="MT" userId="S::mtay@vivaldigroup.com::94690fd0-c793-4164-858a-4b991d7d5799" providerId="AD"/>
  <p188:author id="{1DD6868E-26BB-326F-7BB9-ADD53EBCF550}" name="Son Tran" initials="ST" userId="S::stran@vivaldigroup.com::6983460e-c1e8-4154-b151-57d6ffa7d1e6" providerId="AD"/>
  <p188:author id="{21B6A8A5-2A78-3990-ACD6-6C8B83CC4B31}" name="John Adie" initials="JA" userId="S::jadie@vivaldigroup.com::3dce6c95-a2ab-4468-9a0a-2c34f10ae64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8300"/>
    <a:srgbClr val="8FB838"/>
    <a:srgbClr val="EFEFEF"/>
    <a:srgbClr val="005666"/>
    <a:srgbClr val="2E4957"/>
    <a:srgbClr val="99C6FF"/>
    <a:srgbClr val="FBF626"/>
    <a:srgbClr val="167A87"/>
    <a:srgbClr val="E4E4E4"/>
    <a:srgbClr val="8909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6247" autoAdjust="0"/>
  </p:normalViewPr>
  <p:slideViewPr>
    <p:cSldViewPr snapToGrid="0">
      <p:cViewPr varScale="1">
        <p:scale>
          <a:sx n="85" d="100"/>
          <a:sy n="85" d="100"/>
        </p:scale>
        <p:origin x="740"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EC0454-4AAE-A9D0-3866-F498E4D23094}"/>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64BF5817-B1DC-BA51-6A4A-E3FD5AFA2F83}"/>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BDA7906F-A515-4B62-BB4F-DD70411AE450}" type="datetimeFigureOut">
              <a:rPr lang="en-IE" smtClean="0"/>
              <a:t>26/11/2025</a:t>
            </a:fld>
            <a:endParaRPr lang="en-IE"/>
          </a:p>
        </p:txBody>
      </p:sp>
      <p:sp>
        <p:nvSpPr>
          <p:cNvPr id="4" name="Footer Placeholder 3">
            <a:extLst>
              <a:ext uri="{FF2B5EF4-FFF2-40B4-BE49-F238E27FC236}">
                <a16:creationId xmlns:a16="http://schemas.microsoft.com/office/drawing/2014/main" id="{607DF3CC-6D67-AC61-EC02-ED11BFF1C5D5}"/>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25FEDDC3-8BFA-BB16-05D0-3B45BF1BB7F0}"/>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6A8AD41A-F9E0-4DF8-9675-08E26E4A38D0}" type="slidenum">
              <a:rPr lang="en-IE" smtClean="0"/>
              <a:t>‹#›</a:t>
            </a:fld>
            <a:endParaRPr lang="en-IE"/>
          </a:p>
        </p:txBody>
      </p:sp>
    </p:spTree>
    <p:extLst>
      <p:ext uri="{BB962C8B-B14F-4D97-AF65-F5344CB8AC3E}">
        <p14:creationId xmlns:p14="http://schemas.microsoft.com/office/powerpoint/2010/main" val="1924822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b="0" i="0">
                <a:latin typeface="Avenir Book" panose="02000503020000020003" pitchFamily="2" charset="0"/>
              </a:defRPr>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b="0" i="0">
                <a:latin typeface="Avenir Book" panose="02000503020000020003" pitchFamily="2" charset="0"/>
              </a:defRPr>
            </a:lvl1pPr>
          </a:lstStyle>
          <a:p>
            <a:fld id="{266E6A1E-1FE4-488A-9CD0-5A02216D2CE8}" type="datetimeFigureOut">
              <a:rPr lang="en-US" smtClean="0"/>
              <a:pPr/>
              <a:t>11/26/2025</a:t>
            </a:fld>
            <a:endParaRPr lang="en-US"/>
          </a:p>
        </p:txBody>
      </p:sp>
      <p:sp>
        <p:nvSpPr>
          <p:cNvPr id="4" name="Slide Image Placeholder 3"/>
          <p:cNvSpPr>
            <a:spLocks noGrp="1" noRot="1" noChangeAspect="1"/>
          </p:cNvSpPr>
          <p:nvPr>
            <p:ph type="sldImg" idx="2"/>
          </p:nvPr>
        </p:nvSpPr>
        <p:spPr>
          <a:xfrm>
            <a:off x="1092200" y="1162050"/>
            <a:ext cx="48260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b="0" i="0">
                <a:latin typeface="Avenir Book" panose="02000503020000020003" pitchFamily="2" charset="0"/>
              </a:defRPr>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b="0" i="0">
                <a:latin typeface="Avenir Book" panose="02000503020000020003" pitchFamily="2" charset="0"/>
              </a:defRPr>
            </a:lvl1pPr>
          </a:lstStyle>
          <a:p>
            <a:fld id="{6E375CD5-4569-4069-9B42-EB8481A2D7B7}" type="slidenum">
              <a:rPr lang="en-US" smtClean="0"/>
              <a:pPr/>
              <a:t>‹#›</a:t>
            </a:fld>
            <a:endParaRPr lang="en-US"/>
          </a:p>
        </p:txBody>
      </p:sp>
    </p:spTree>
    <p:extLst>
      <p:ext uri="{BB962C8B-B14F-4D97-AF65-F5344CB8AC3E}">
        <p14:creationId xmlns:p14="http://schemas.microsoft.com/office/powerpoint/2010/main" val="3011399955"/>
      </p:ext>
    </p:extLst>
  </p:cSld>
  <p:clrMap bg1="lt1" tx1="dk1" bg2="lt2" tx2="dk2" accent1="accent1" accent2="accent2" accent3="accent3" accent4="accent4" accent5="accent5" accent6="accent6" hlink="hlink" folHlink="folHlink"/>
  <p:hf hdr="0" ftr="0" dt="0"/>
  <p:notesStyle>
    <a:lvl1pPr marL="0" algn="l" defTabSz="1015507" rtl="0" eaLnBrk="1" latinLnBrk="0" hangingPunct="1">
      <a:defRPr sz="1333" b="0" i="0" kern="1200">
        <a:solidFill>
          <a:schemeClr val="tx1"/>
        </a:solidFill>
        <a:latin typeface="Avenir Book" panose="02000503020000020003" pitchFamily="2" charset="0"/>
        <a:ea typeface="+mn-ea"/>
        <a:cs typeface="+mn-cs"/>
      </a:defRPr>
    </a:lvl1pPr>
    <a:lvl2pPr marL="507754" algn="l" defTabSz="1015507" rtl="0" eaLnBrk="1" latinLnBrk="0" hangingPunct="1">
      <a:defRPr sz="1333" b="0" i="0" kern="1200">
        <a:solidFill>
          <a:schemeClr val="tx1"/>
        </a:solidFill>
        <a:latin typeface="Avenir Book" panose="02000503020000020003" pitchFamily="2" charset="0"/>
        <a:ea typeface="+mn-ea"/>
        <a:cs typeface="+mn-cs"/>
      </a:defRPr>
    </a:lvl2pPr>
    <a:lvl3pPr marL="1015507" algn="l" defTabSz="1015507" rtl="0" eaLnBrk="1" latinLnBrk="0" hangingPunct="1">
      <a:defRPr sz="1333" b="0" i="0" kern="1200">
        <a:solidFill>
          <a:schemeClr val="tx1"/>
        </a:solidFill>
        <a:latin typeface="Avenir Book" panose="02000503020000020003" pitchFamily="2" charset="0"/>
        <a:ea typeface="+mn-ea"/>
        <a:cs typeface="+mn-cs"/>
      </a:defRPr>
    </a:lvl3pPr>
    <a:lvl4pPr marL="1523261" algn="l" defTabSz="1015507" rtl="0" eaLnBrk="1" latinLnBrk="0" hangingPunct="1">
      <a:defRPr sz="1333" b="0" i="0" kern="1200">
        <a:solidFill>
          <a:schemeClr val="tx1"/>
        </a:solidFill>
        <a:latin typeface="Avenir Book" panose="02000503020000020003" pitchFamily="2" charset="0"/>
        <a:ea typeface="+mn-ea"/>
        <a:cs typeface="+mn-cs"/>
      </a:defRPr>
    </a:lvl4pPr>
    <a:lvl5pPr marL="2031015" algn="l" defTabSz="1015507" rtl="0" eaLnBrk="1" latinLnBrk="0" hangingPunct="1">
      <a:defRPr sz="1333" b="0" i="0" kern="1200">
        <a:solidFill>
          <a:schemeClr val="tx1"/>
        </a:solidFill>
        <a:latin typeface="Avenir Book" panose="02000503020000020003" pitchFamily="2" charset="0"/>
        <a:ea typeface="+mn-ea"/>
        <a:cs typeface="+mn-cs"/>
      </a:defRPr>
    </a:lvl5pPr>
    <a:lvl6pPr marL="2538769" algn="l" defTabSz="1015507" rtl="0" eaLnBrk="1" latinLnBrk="0" hangingPunct="1">
      <a:defRPr sz="1333" kern="1200">
        <a:solidFill>
          <a:schemeClr val="tx1"/>
        </a:solidFill>
        <a:latin typeface="+mn-lt"/>
        <a:ea typeface="+mn-ea"/>
        <a:cs typeface="+mn-cs"/>
      </a:defRPr>
    </a:lvl6pPr>
    <a:lvl7pPr marL="3046522" algn="l" defTabSz="1015507" rtl="0" eaLnBrk="1" latinLnBrk="0" hangingPunct="1">
      <a:defRPr sz="1333" kern="1200">
        <a:solidFill>
          <a:schemeClr val="tx1"/>
        </a:solidFill>
        <a:latin typeface="+mn-lt"/>
        <a:ea typeface="+mn-ea"/>
        <a:cs typeface="+mn-cs"/>
      </a:defRPr>
    </a:lvl7pPr>
    <a:lvl8pPr marL="3554276" algn="l" defTabSz="1015507" rtl="0" eaLnBrk="1" latinLnBrk="0" hangingPunct="1">
      <a:defRPr sz="1333" kern="1200">
        <a:solidFill>
          <a:schemeClr val="tx1"/>
        </a:solidFill>
        <a:latin typeface="+mn-lt"/>
        <a:ea typeface="+mn-ea"/>
        <a:cs typeface="+mn-cs"/>
      </a:defRPr>
    </a:lvl8pPr>
    <a:lvl9pPr marL="4062030" algn="l" defTabSz="1015507" rtl="0" eaLnBrk="1" latinLnBrk="0" hangingPunct="1">
      <a:defRPr sz="133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2200" y="1162050"/>
            <a:ext cx="4826000" cy="3136900"/>
          </a:xfrm>
        </p:spPr>
      </p:sp>
      <p:sp>
        <p:nvSpPr>
          <p:cNvPr id="3" name="Notes Placeholder 2"/>
          <p:cNvSpPr>
            <a:spLocks noGrp="1"/>
          </p:cNvSpPr>
          <p:nvPr>
            <p:ph type="body" idx="1"/>
          </p:nvPr>
        </p:nvSpPr>
        <p:spPr/>
        <p:txBody>
          <a:bodyPr/>
          <a:lstStyle/>
          <a:p>
            <a:br>
              <a:rPr lang="en-US"/>
            </a:br>
            <a:endParaRPr lang="en-US"/>
          </a:p>
        </p:txBody>
      </p:sp>
      <p:sp>
        <p:nvSpPr>
          <p:cNvPr id="4" name="Slide Number Placeholder 3"/>
          <p:cNvSpPr>
            <a:spLocks noGrp="1"/>
          </p:cNvSpPr>
          <p:nvPr>
            <p:ph type="sldNum" sz="quarter" idx="5"/>
          </p:nvPr>
        </p:nvSpPr>
        <p:spPr/>
        <p:txBody>
          <a:bodyPr/>
          <a:lstStyle/>
          <a:p>
            <a:fld id="{6E375CD5-4569-4069-9B42-EB8481A2D7B7}" type="slidenum">
              <a:rPr lang="en-US" smtClean="0"/>
              <a:t>3</a:t>
            </a:fld>
            <a:endParaRPr lang="en-US"/>
          </a:p>
        </p:txBody>
      </p:sp>
    </p:spTree>
    <p:extLst>
      <p:ext uri="{BB962C8B-B14F-4D97-AF65-F5344CB8AC3E}">
        <p14:creationId xmlns:p14="http://schemas.microsoft.com/office/powerpoint/2010/main" val="2916171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2200" y="1162050"/>
            <a:ext cx="4826000" cy="3136900"/>
          </a:xfrm>
        </p:spPr>
      </p:sp>
      <p:sp>
        <p:nvSpPr>
          <p:cNvPr id="3" name="Notes Placeholder 2"/>
          <p:cNvSpPr>
            <a:spLocks noGrp="1"/>
          </p:cNvSpPr>
          <p:nvPr>
            <p:ph type="body" idx="1"/>
          </p:nvPr>
        </p:nvSpPr>
        <p:spPr/>
        <p:txBody>
          <a:bodyPr/>
          <a:lstStyle/>
          <a:p>
            <a:endParaRPr lang="en-US" b="0"/>
          </a:p>
        </p:txBody>
      </p:sp>
      <p:sp>
        <p:nvSpPr>
          <p:cNvPr id="4" name="Slide Number Placeholder 3"/>
          <p:cNvSpPr>
            <a:spLocks noGrp="1"/>
          </p:cNvSpPr>
          <p:nvPr>
            <p:ph type="sldNum" sz="quarter" idx="5"/>
          </p:nvPr>
        </p:nvSpPr>
        <p:spPr/>
        <p:txBody>
          <a:bodyPr/>
          <a:lstStyle/>
          <a:p>
            <a:fld id="{6E375CD5-4569-4069-9B42-EB8481A2D7B7}" type="slidenum">
              <a:rPr lang="en-US" smtClean="0"/>
              <a:t>7</a:t>
            </a:fld>
            <a:endParaRPr lang="en-US"/>
          </a:p>
        </p:txBody>
      </p:sp>
    </p:spTree>
    <p:extLst>
      <p:ext uri="{BB962C8B-B14F-4D97-AF65-F5344CB8AC3E}">
        <p14:creationId xmlns:p14="http://schemas.microsoft.com/office/powerpoint/2010/main" val="2092947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92200" y="1162050"/>
            <a:ext cx="4826000" cy="31369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1015507" rtl="0" eaLnBrk="1" fontAlgn="auto" latinLnBrk="0" hangingPunct="1">
              <a:lnSpc>
                <a:spcPct val="100000"/>
              </a:lnSpc>
              <a:spcBef>
                <a:spcPts val="0"/>
              </a:spcBef>
              <a:spcAft>
                <a:spcPts val="0"/>
              </a:spcAft>
              <a:buClrTx/>
              <a:buSzTx/>
              <a:buFontTx/>
              <a:buNone/>
              <a:tabLst/>
              <a:defRPr/>
            </a:pPr>
            <a:fld id="{6E375CD5-4569-4069-9B42-EB8481A2D7B7}" type="slidenum">
              <a:rPr kumimoji="0" lang="en-US" sz="1200" b="0" i="0" u="none" strike="noStrike" kern="1200" cap="none" spc="0" normalizeH="0" baseline="0" noProof="0" smtClean="0">
                <a:ln>
                  <a:noFill/>
                </a:ln>
                <a:solidFill>
                  <a:prstClr val="black"/>
                </a:solidFill>
                <a:effectLst/>
                <a:uLnTx/>
                <a:uFillTx/>
                <a:latin typeface="Avenir Book" panose="02000503020000020003" pitchFamily="2" charset="0"/>
                <a:ea typeface="+mn-ea"/>
                <a:cs typeface="+mn-cs"/>
              </a:rPr>
              <a:pPr marL="0" marR="0" lvl="0" indent="0" algn="r" defTabSz="1015507"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1146934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Master" Target="../slideMasters/slideMaster1.xml"/><Relationship Id="rId7" Type="http://schemas.openxmlformats.org/officeDocument/2006/relationships/image" Target="../media/image8.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Master" Target="../slideMasters/slideMaster1.xml"/><Relationship Id="rId7" Type="http://schemas.openxmlformats.org/officeDocument/2006/relationships/image" Target="../media/image8.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9.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9.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10.bin"/></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9.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11.bin"/></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0.xml"/><Relationship Id="rId1" Type="http://schemas.openxmlformats.org/officeDocument/2006/relationships/tags" Target="../tags/tag29.xml"/><Relationship Id="rId5" Type="http://schemas.openxmlformats.org/officeDocument/2006/relationships/image" Target="../media/image1.emf"/><Relationship Id="rId4" Type="http://schemas.openxmlformats.org/officeDocument/2006/relationships/oleObject" Target="../embeddings/oleObject12.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image" Target="../media/image1.emf"/><Relationship Id="rId4" Type="http://schemas.openxmlformats.org/officeDocument/2006/relationships/oleObject" Target="../embeddings/oleObject13.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image" Target="../media/image1.emf"/><Relationship Id="rId4" Type="http://schemas.openxmlformats.org/officeDocument/2006/relationships/oleObject" Target="../embeddings/oleObject14.bin"/></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emf"/><Relationship Id="rId5" Type="http://schemas.openxmlformats.org/officeDocument/2006/relationships/oleObject" Target="../embeddings/oleObject2.bin"/><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1.emf"/><Relationship Id="rId5" Type="http://schemas.openxmlformats.org/officeDocument/2006/relationships/oleObject" Target="../embeddings/oleObject3.bin"/><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Master" Target="../slideMasters/slideMaster1.xml"/><Relationship Id="rId7" Type="http://schemas.openxmlformats.org/officeDocument/2006/relationships/image" Target="../media/image9.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8.pn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Master" Target="../slideMasters/slideMaster1.xml"/><Relationship Id="rId7" Type="http://schemas.openxmlformats.org/officeDocument/2006/relationships/image" Target="../media/image8.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rimar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C96E071-22E8-48EE-959A-046B87B6AB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7600" y="0"/>
            <a:ext cx="5486400" cy="5273334"/>
          </a:xfrm>
          <a:prstGeom prst="rect">
            <a:avLst/>
          </a:prstGeom>
        </p:spPr>
      </p:pic>
      <p:graphicFrame>
        <p:nvGraphicFramePr>
          <p:cNvPr id="3" name="Object 2" hidden="1">
            <a:extLst>
              <a:ext uri="{FF2B5EF4-FFF2-40B4-BE49-F238E27FC236}">
                <a16:creationId xmlns:a16="http://schemas.microsoft.com/office/drawing/2014/main" id="{B3E10CF9-2632-4B18-979E-C09C95117E68}"/>
              </a:ext>
            </a:extLst>
          </p:cNvPr>
          <p:cNvGraphicFramePr>
            <a:graphicFrameLocks noChangeAspect="1"/>
          </p:cNvGraphicFramePr>
          <p:nvPr>
            <p:custDataLst>
              <p:tags r:id="rId1"/>
            </p:custDataLst>
            <p:extLst>
              <p:ext uri="{D42A27DB-BD31-4B8C-83A1-F6EECF244321}">
                <p14:modId xmlns:p14="http://schemas.microsoft.com/office/powerpoint/2010/main" val="726220521"/>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5" imgW="624" imgH="623" progId="TCLayout.ActiveDocument.1">
                  <p:embed/>
                </p:oleObj>
              </mc:Choice>
              <mc:Fallback>
                <p:oleObj name="think-cell Slide" r:id="rId5" imgW="624" imgH="623" progId="TCLayout.ActiveDocument.1">
                  <p:embed/>
                  <p:pic>
                    <p:nvPicPr>
                      <p:cNvPr id="3" name="Object 2" hidden="1">
                        <a:extLst>
                          <a:ext uri="{FF2B5EF4-FFF2-40B4-BE49-F238E27FC236}">
                            <a16:creationId xmlns:a16="http://schemas.microsoft.com/office/drawing/2014/main" id="{B3E10CF9-2632-4B18-979E-C09C95117E68}"/>
                          </a:ext>
                        </a:extLst>
                      </p:cNvPr>
                      <p:cNvPicPr/>
                      <p:nvPr/>
                    </p:nvPicPr>
                    <p:blipFill>
                      <a:blip r:embed="rId6"/>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0C57DCC-4D82-4C64-9179-9B09158439E3}"/>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836" b="0" i="0" baseline="0">
              <a:latin typeface="Avenir Book" panose="02000503020000020003" pitchFamily="2" charset="0"/>
              <a:ea typeface="+mj-ea"/>
              <a:cs typeface="+mj-cs"/>
              <a:sym typeface="Arial" panose="020B0604020202020204" pitchFamily="34" charset="0"/>
            </a:endParaRPr>
          </a:p>
        </p:txBody>
      </p:sp>
      <p:sp>
        <p:nvSpPr>
          <p:cNvPr id="24" name="TextBox 23">
            <a:extLst>
              <a:ext uri="{FF2B5EF4-FFF2-40B4-BE49-F238E27FC236}">
                <a16:creationId xmlns:a16="http://schemas.microsoft.com/office/drawing/2014/main" id="{4A020960-0F7F-CA47-A0C7-37251CFE35E3}"/>
              </a:ext>
            </a:extLst>
          </p:cNvPr>
          <p:cNvSpPr txBox="1"/>
          <p:nvPr/>
        </p:nvSpPr>
        <p:spPr>
          <a:xfrm>
            <a:off x="1734512"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a:latin typeface="Avenir Book" panose="02000503020000020003" pitchFamily="2" charset="0"/>
            </a:endParaRPr>
          </a:p>
        </p:txBody>
      </p:sp>
      <p:sp>
        <p:nvSpPr>
          <p:cNvPr id="25" name="Rectangle 24">
            <a:extLst>
              <a:ext uri="{FF2B5EF4-FFF2-40B4-BE49-F238E27FC236}">
                <a16:creationId xmlns:a16="http://schemas.microsoft.com/office/drawing/2014/main" id="{9C89F603-DA87-684D-82E8-2B052696B700}"/>
              </a:ext>
            </a:extLst>
          </p:cNvPr>
          <p:cNvSpPr>
            <a:spLocks/>
          </p:cNvSpPr>
          <p:nvPr/>
        </p:nvSpPr>
        <p:spPr>
          <a:xfrm>
            <a:off x="0" y="0"/>
            <a:ext cx="3771900" cy="59436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a:solidFill>
                <a:schemeClr val="tx1"/>
              </a:solidFill>
              <a:latin typeface="Avenir Book" panose="02000503020000020003" pitchFamily="2" charset="0"/>
            </a:endParaRPr>
          </a:p>
        </p:txBody>
      </p:sp>
      <p:sp>
        <p:nvSpPr>
          <p:cNvPr id="26" name="Title 1">
            <a:extLst>
              <a:ext uri="{FF2B5EF4-FFF2-40B4-BE49-F238E27FC236}">
                <a16:creationId xmlns:a16="http://schemas.microsoft.com/office/drawing/2014/main" id="{DB47FED0-6275-674C-9D0A-FFA596EDC77B}"/>
              </a:ext>
            </a:extLst>
          </p:cNvPr>
          <p:cNvSpPr>
            <a:spLocks noGrp="1"/>
          </p:cNvSpPr>
          <p:nvPr>
            <p:ph type="ctrTitle" hasCustomPrompt="1"/>
          </p:nvPr>
        </p:nvSpPr>
        <p:spPr>
          <a:xfrm>
            <a:off x="342900" y="403013"/>
            <a:ext cx="3086100" cy="3387110"/>
          </a:xfrm>
          <a:prstGeom prst="rect">
            <a:avLst/>
          </a:prstGeom>
          <a:noFill/>
        </p:spPr>
        <p:txBody>
          <a:bodyPr vert="horz" lIns="0" tIns="0" rIns="0" bIns="0" rtlCol="0" anchor="b" anchorCtr="0">
            <a:noAutofit/>
          </a:bodyPr>
          <a:lstStyle>
            <a:lvl1pPr>
              <a:lnSpc>
                <a:spcPct val="90000"/>
              </a:lnSpc>
              <a:defRPr lang="en-US" sz="1836" dirty="0">
                <a:solidFill>
                  <a:schemeClr val="bg1"/>
                </a:solidFill>
              </a:defRPr>
            </a:lvl1pPr>
          </a:lstStyle>
          <a:p>
            <a:r>
              <a:rPr lang="en-US"/>
              <a:t>Click to Add Presentation Title in Arial Bold 34pt, Title Case.</a:t>
            </a:r>
          </a:p>
        </p:txBody>
      </p:sp>
      <p:sp>
        <p:nvSpPr>
          <p:cNvPr id="27" name="Subtitle 2">
            <a:extLst>
              <a:ext uri="{FF2B5EF4-FFF2-40B4-BE49-F238E27FC236}">
                <a16:creationId xmlns:a16="http://schemas.microsoft.com/office/drawing/2014/main" id="{274179FA-6E76-FE47-BD77-21B33CD26302}"/>
              </a:ext>
            </a:extLst>
          </p:cNvPr>
          <p:cNvSpPr>
            <a:spLocks noGrp="1"/>
          </p:cNvSpPr>
          <p:nvPr>
            <p:ph type="subTitle" idx="1" hasCustomPrompt="1"/>
          </p:nvPr>
        </p:nvSpPr>
        <p:spPr>
          <a:xfrm>
            <a:off x="342900" y="4058766"/>
            <a:ext cx="3086100" cy="1074749"/>
          </a:xfrm>
          <a:prstGeom prst="rect">
            <a:avLst/>
          </a:prstGeom>
          <a:noFill/>
        </p:spPr>
        <p:txBody>
          <a:bodyPr>
            <a:noAutofit/>
          </a:bodyPr>
          <a:lstStyle>
            <a:lvl1pPr marL="0" indent="0" algn="l">
              <a:lnSpc>
                <a:spcPct val="90000"/>
              </a:lnSpc>
              <a:buNone/>
              <a:defRPr sz="971">
                <a:solidFill>
                  <a:schemeClr val="bg1"/>
                </a:solidFill>
              </a:defRPr>
            </a:lvl1pPr>
            <a:lvl2pPr marL="246884" indent="0" algn="ctr">
              <a:buNone/>
              <a:defRPr sz="1080"/>
            </a:lvl2pPr>
            <a:lvl3pPr marL="493768" indent="0" algn="ctr">
              <a:buNone/>
              <a:defRPr sz="971"/>
            </a:lvl3pPr>
            <a:lvl4pPr marL="740651" indent="0" algn="ctr">
              <a:buNone/>
              <a:defRPr sz="864"/>
            </a:lvl4pPr>
            <a:lvl5pPr marL="987535" indent="0" algn="ctr">
              <a:buNone/>
              <a:defRPr sz="864"/>
            </a:lvl5pPr>
            <a:lvl6pPr marL="1234419" indent="0" algn="ctr">
              <a:buNone/>
              <a:defRPr sz="864"/>
            </a:lvl6pPr>
            <a:lvl7pPr marL="1481303" indent="0" algn="ctr">
              <a:buNone/>
              <a:defRPr sz="864"/>
            </a:lvl7pPr>
            <a:lvl8pPr marL="1728187" indent="0" algn="ctr">
              <a:buNone/>
              <a:defRPr sz="864"/>
            </a:lvl8pPr>
            <a:lvl9pPr marL="1975070" indent="0" algn="ctr">
              <a:buNone/>
              <a:defRPr sz="864"/>
            </a:lvl9pPr>
          </a:lstStyle>
          <a:p>
            <a:r>
              <a:rPr lang="en-US"/>
              <a:t>Click to Add Subtitle / Author Name</a:t>
            </a:r>
          </a:p>
        </p:txBody>
      </p:sp>
      <p:sp>
        <p:nvSpPr>
          <p:cNvPr id="28" name="TextBox 27">
            <a:extLst>
              <a:ext uri="{FF2B5EF4-FFF2-40B4-BE49-F238E27FC236}">
                <a16:creationId xmlns:a16="http://schemas.microsoft.com/office/drawing/2014/main" id="{7EBF5067-8CAB-4242-902A-3E072F63080B}"/>
              </a:ext>
            </a:extLst>
          </p:cNvPr>
          <p:cNvSpPr txBox="1"/>
          <p:nvPr/>
        </p:nvSpPr>
        <p:spPr>
          <a:xfrm>
            <a:off x="1734512"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a:latin typeface="Avenir Book" panose="02000503020000020003" pitchFamily="2" charset="0"/>
            </a:endParaRPr>
          </a:p>
        </p:txBody>
      </p:sp>
      <p:cxnSp>
        <p:nvCxnSpPr>
          <p:cNvPr id="13" name="Straight Connector 19">
            <a:extLst>
              <a:ext uri="{FF2B5EF4-FFF2-40B4-BE49-F238E27FC236}">
                <a16:creationId xmlns:a16="http://schemas.microsoft.com/office/drawing/2014/main" id="{28ACA225-A4A6-4F4C-979C-C83A3F30C82A}"/>
              </a:ext>
            </a:extLst>
          </p:cNvPr>
          <p:cNvCxnSpPr>
            <a:cxnSpLocks/>
          </p:cNvCxnSpPr>
          <p:nvPr/>
        </p:nvCxnSpPr>
        <p:spPr>
          <a:xfrm>
            <a:off x="342900" y="4341812"/>
            <a:ext cx="30861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8">
            <a:extLst>
              <a:ext uri="{FF2B5EF4-FFF2-40B4-BE49-F238E27FC236}">
                <a16:creationId xmlns:a16="http://schemas.microsoft.com/office/drawing/2014/main" id="{2AC15692-4218-43B5-A4E6-093ACFDF5E8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91101" y="5"/>
            <a:ext cx="810000" cy="534857"/>
          </a:xfrm>
          <a:prstGeom prst="rect">
            <a:avLst/>
          </a:prstGeom>
          <a:ln w="0">
            <a:noFill/>
          </a:ln>
        </p:spPr>
      </p:pic>
    </p:spTree>
    <p:extLst>
      <p:ext uri="{BB962C8B-B14F-4D97-AF65-F5344CB8AC3E}">
        <p14:creationId xmlns:p14="http://schemas.microsoft.com/office/powerpoint/2010/main" val="954826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Divider 3">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C8DAA3BF-2BFD-40AC-994E-90E86EC996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30167" y="0"/>
            <a:ext cx="5513832" cy="5514179"/>
          </a:xfrm>
          <a:prstGeom prst="rect">
            <a:avLst/>
          </a:prstGeom>
        </p:spPr>
      </p:pic>
      <p:graphicFrame>
        <p:nvGraphicFramePr>
          <p:cNvPr id="3" name="Object 2" hidden="1">
            <a:extLst>
              <a:ext uri="{FF2B5EF4-FFF2-40B4-BE49-F238E27FC236}">
                <a16:creationId xmlns:a16="http://schemas.microsoft.com/office/drawing/2014/main" id="{876A18B4-3539-451F-B48E-46D0394BD668}"/>
              </a:ext>
            </a:extLst>
          </p:cNvPr>
          <p:cNvGraphicFramePr>
            <a:graphicFrameLocks noChangeAspect="1"/>
          </p:cNvGraphicFramePr>
          <p:nvPr>
            <p:custDataLst>
              <p:tags r:id="rId1"/>
            </p:custDataLst>
            <p:extLst>
              <p:ext uri="{D42A27DB-BD31-4B8C-83A1-F6EECF244321}">
                <p14:modId xmlns:p14="http://schemas.microsoft.com/office/powerpoint/2010/main" val="2351470333"/>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5" imgW="624" imgH="623" progId="TCLayout.ActiveDocument.1">
                  <p:embed/>
                </p:oleObj>
              </mc:Choice>
              <mc:Fallback>
                <p:oleObj name="think-cell Slide" r:id="rId5" imgW="624" imgH="623" progId="TCLayout.ActiveDocument.1">
                  <p:embed/>
                  <p:pic>
                    <p:nvPicPr>
                      <p:cNvPr id="3" name="Object 2" hidden="1">
                        <a:extLst>
                          <a:ext uri="{FF2B5EF4-FFF2-40B4-BE49-F238E27FC236}">
                            <a16:creationId xmlns:a16="http://schemas.microsoft.com/office/drawing/2014/main" id="{876A18B4-3539-451F-B48E-46D0394BD668}"/>
                          </a:ext>
                        </a:extLst>
                      </p:cNvPr>
                      <p:cNvPicPr/>
                      <p:nvPr/>
                    </p:nvPicPr>
                    <p:blipFill>
                      <a:blip r:embed="rId6"/>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BE2443F-A1D4-4E93-929A-D33E107E40C3}"/>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12" b="0" i="0" baseline="0">
              <a:latin typeface="Avenir Book" panose="02000503020000020003" pitchFamily="2" charset="0"/>
              <a:ea typeface="+mj-ea"/>
              <a:cs typeface="+mj-cs"/>
              <a:sym typeface="Arial" panose="020B0604020202020204" pitchFamily="34" charset="0"/>
            </a:endParaRPr>
          </a:p>
        </p:txBody>
      </p:sp>
      <p:pic>
        <p:nvPicPr>
          <p:cNvPr id="4" name="Picture 3" hidden="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8" name="Picture 17" hidden="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4" name="Rectangle 13">
            <a:extLst>
              <a:ext uri="{FF2B5EF4-FFF2-40B4-BE49-F238E27FC236}">
                <a16:creationId xmlns:a16="http://schemas.microsoft.com/office/drawing/2014/main" id="{1A0D7202-3699-BA46-B78B-2F371C11B195}"/>
              </a:ext>
            </a:extLst>
          </p:cNvPr>
          <p:cNvSpPr>
            <a:spLocks/>
          </p:cNvSpPr>
          <p:nvPr/>
        </p:nvSpPr>
        <p:spPr>
          <a:xfrm>
            <a:off x="1" y="0"/>
            <a:ext cx="3662172" cy="59436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a:solidFill>
                <a:schemeClr val="tx1"/>
              </a:solidFill>
              <a:latin typeface="Avenir Book" panose="02000503020000020003" pitchFamily="2" charset="0"/>
            </a:endParaRPr>
          </a:p>
        </p:txBody>
      </p:sp>
      <p:pic>
        <p:nvPicPr>
          <p:cNvPr id="15" name="Picture 14" hidden="1">
            <a:extLst>
              <a:ext uri="{FF2B5EF4-FFF2-40B4-BE49-F238E27FC236}">
                <a16:creationId xmlns:a16="http://schemas.microsoft.com/office/drawing/2014/main" id="{ED35CAC2-4F4A-0043-A91B-CA8CF794D69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6" name="Picture 15" hidden="1">
            <a:extLst>
              <a:ext uri="{FF2B5EF4-FFF2-40B4-BE49-F238E27FC236}">
                <a16:creationId xmlns:a16="http://schemas.microsoft.com/office/drawing/2014/main" id="{39322BB9-C3BE-CC4C-A9A1-454115C9737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2" name="Title 1">
            <a:extLst>
              <a:ext uri="{FF2B5EF4-FFF2-40B4-BE49-F238E27FC236}">
                <a16:creationId xmlns:a16="http://schemas.microsoft.com/office/drawing/2014/main" id="{3B9F813C-F4A4-B646-B82B-2183A0B0FDA0}"/>
              </a:ext>
            </a:extLst>
          </p:cNvPr>
          <p:cNvSpPr>
            <a:spLocks noGrp="1"/>
          </p:cNvSpPr>
          <p:nvPr>
            <p:ph type="ctrTitle" hasCustomPrompt="1"/>
          </p:nvPr>
        </p:nvSpPr>
        <p:spPr>
          <a:xfrm>
            <a:off x="342901" y="403013"/>
            <a:ext cx="2976372" cy="3387110"/>
          </a:xfrm>
          <a:prstGeom prst="rect">
            <a:avLst/>
          </a:prstGeom>
          <a:noFill/>
        </p:spPr>
        <p:txBody>
          <a:bodyPr vert="horz" lIns="0" tIns="0" rIns="0" bIns="0" rtlCol="0" anchor="b" anchorCtr="0">
            <a:noAutofit/>
          </a:bodyPr>
          <a:lstStyle>
            <a:lvl1pPr>
              <a:lnSpc>
                <a:spcPct val="90000"/>
              </a:lnSpc>
              <a:defRPr lang="en-US" sz="1512" dirty="0">
                <a:solidFill>
                  <a:schemeClr val="bg1"/>
                </a:solidFill>
              </a:defRPr>
            </a:lvl1pPr>
          </a:lstStyle>
          <a:p>
            <a:r>
              <a:rPr lang="en-US"/>
              <a:t>Large Image Divider Slide  #3: Click to Add Title in Arial Bold 28pt, Title Case.</a:t>
            </a:r>
          </a:p>
        </p:txBody>
      </p:sp>
      <p:sp>
        <p:nvSpPr>
          <p:cNvPr id="13" name="Subtitle 2">
            <a:extLst>
              <a:ext uri="{FF2B5EF4-FFF2-40B4-BE49-F238E27FC236}">
                <a16:creationId xmlns:a16="http://schemas.microsoft.com/office/drawing/2014/main" id="{0D9280E1-BCDF-EF41-A77F-4841A6288721}"/>
              </a:ext>
            </a:extLst>
          </p:cNvPr>
          <p:cNvSpPr>
            <a:spLocks noGrp="1"/>
          </p:cNvSpPr>
          <p:nvPr>
            <p:ph type="subTitle" idx="1" hasCustomPrompt="1"/>
          </p:nvPr>
        </p:nvSpPr>
        <p:spPr>
          <a:xfrm>
            <a:off x="342901" y="4058766"/>
            <a:ext cx="2976372" cy="1074749"/>
          </a:xfrm>
          <a:prstGeom prst="rect">
            <a:avLst/>
          </a:prstGeom>
          <a:noFill/>
        </p:spPr>
        <p:txBody>
          <a:bodyPr>
            <a:noAutofit/>
          </a:bodyPr>
          <a:lstStyle>
            <a:lvl1pPr marL="0" indent="0" algn="l">
              <a:lnSpc>
                <a:spcPct val="90000"/>
              </a:lnSpc>
              <a:buNone/>
              <a:defRPr sz="971">
                <a:solidFill>
                  <a:schemeClr val="bg1"/>
                </a:solidFill>
              </a:defRPr>
            </a:lvl1pPr>
            <a:lvl2pPr marL="246884" indent="0" algn="ctr">
              <a:buNone/>
              <a:defRPr sz="1080"/>
            </a:lvl2pPr>
            <a:lvl3pPr marL="493768" indent="0" algn="ctr">
              <a:buNone/>
              <a:defRPr sz="971"/>
            </a:lvl3pPr>
            <a:lvl4pPr marL="740651" indent="0" algn="ctr">
              <a:buNone/>
              <a:defRPr sz="864"/>
            </a:lvl4pPr>
            <a:lvl5pPr marL="987535" indent="0" algn="ctr">
              <a:buNone/>
              <a:defRPr sz="864"/>
            </a:lvl5pPr>
            <a:lvl6pPr marL="1234419" indent="0" algn="ctr">
              <a:buNone/>
              <a:defRPr sz="864"/>
            </a:lvl6pPr>
            <a:lvl7pPr marL="1481303" indent="0" algn="ctr">
              <a:buNone/>
              <a:defRPr sz="864"/>
            </a:lvl7pPr>
            <a:lvl8pPr marL="1728187" indent="0" algn="ctr">
              <a:buNone/>
              <a:defRPr sz="864"/>
            </a:lvl8pPr>
            <a:lvl9pPr marL="1975070" indent="0" algn="ctr">
              <a:buNone/>
              <a:defRPr sz="864"/>
            </a:lvl9pPr>
          </a:lstStyle>
          <a:p>
            <a:r>
              <a:rPr lang="en-US"/>
              <a:t>Click to Add Subtitle</a:t>
            </a:r>
          </a:p>
        </p:txBody>
      </p:sp>
      <p:sp>
        <p:nvSpPr>
          <p:cNvPr id="17" name="TextBox 16">
            <a:extLst>
              <a:ext uri="{FF2B5EF4-FFF2-40B4-BE49-F238E27FC236}">
                <a16:creationId xmlns:a16="http://schemas.microsoft.com/office/drawing/2014/main" id="{5EED9208-EA40-5E43-92B6-708C35BF7B9C}"/>
              </a:ext>
            </a:extLst>
          </p:cNvPr>
          <p:cNvSpPr txBox="1">
            <a:spLocks/>
          </p:cNvSpPr>
          <p:nvPr/>
        </p:nvSpPr>
        <p:spPr>
          <a:xfrm>
            <a:off x="342901" y="5397874"/>
            <a:ext cx="2976372" cy="116314"/>
          </a:xfrm>
          <a:prstGeom prst="rect">
            <a:avLst/>
          </a:prstGeom>
          <a:noFill/>
        </p:spPr>
        <p:txBody>
          <a:bodyPr wrap="square" lIns="0" tIns="0" rIns="0" bIns="0" rtlCol="0">
            <a:spAutoFit/>
          </a:bodyPr>
          <a:lstStyle/>
          <a:p>
            <a:r>
              <a:rPr lang="en-US" sz="756" b="0" i="0">
                <a:solidFill>
                  <a:schemeClr val="bg1"/>
                </a:solidFill>
                <a:latin typeface="Avenir Book" panose="02000503020000020003" pitchFamily="2" charset="0"/>
              </a:rPr>
              <a:t>EVERY CONNECTION COUNTS</a:t>
            </a:r>
          </a:p>
        </p:txBody>
      </p:sp>
      <p:cxnSp>
        <p:nvCxnSpPr>
          <p:cNvPr id="21" name="Straight Connector 19">
            <a:extLst>
              <a:ext uri="{FF2B5EF4-FFF2-40B4-BE49-F238E27FC236}">
                <a16:creationId xmlns:a16="http://schemas.microsoft.com/office/drawing/2014/main" id="{F4424F14-22BE-4521-A776-EBCC26EC7037}"/>
              </a:ext>
            </a:extLst>
          </p:cNvPr>
          <p:cNvCxnSpPr>
            <a:cxnSpLocks/>
          </p:cNvCxnSpPr>
          <p:nvPr/>
        </p:nvCxnSpPr>
        <p:spPr>
          <a:xfrm>
            <a:off x="342901" y="3924442"/>
            <a:ext cx="29763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95262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2_Divider 2">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1F2242B6-F7A1-45E9-9C8E-3A33F3900EC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7548" r="20660"/>
          <a:stretch/>
        </p:blipFill>
        <p:spPr>
          <a:xfrm>
            <a:off x="5205223" y="0"/>
            <a:ext cx="3938778" cy="5943600"/>
          </a:xfrm>
          <a:prstGeom prst="rect">
            <a:avLst/>
          </a:prstGeom>
        </p:spPr>
      </p:pic>
      <p:graphicFrame>
        <p:nvGraphicFramePr>
          <p:cNvPr id="3" name="Object 2" hidden="1">
            <a:extLst>
              <a:ext uri="{FF2B5EF4-FFF2-40B4-BE49-F238E27FC236}">
                <a16:creationId xmlns:a16="http://schemas.microsoft.com/office/drawing/2014/main" id="{BC2FC688-3FC1-44E3-8A32-62A853DAA22F}"/>
              </a:ext>
            </a:extLst>
          </p:cNvPr>
          <p:cNvGraphicFramePr>
            <a:graphicFrameLocks noChangeAspect="1"/>
          </p:cNvGraphicFramePr>
          <p:nvPr>
            <p:custDataLst>
              <p:tags r:id="rId1"/>
            </p:custDataLst>
            <p:extLst>
              <p:ext uri="{D42A27DB-BD31-4B8C-83A1-F6EECF244321}">
                <p14:modId xmlns:p14="http://schemas.microsoft.com/office/powerpoint/2010/main" val="3972212493"/>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5" imgW="624" imgH="623" progId="TCLayout.ActiveDocument.1">
                  <p:embed/>
                </p:oleObj>
              </mc:Choice>
              <mc:Fallback>
                <p:oleObj name="think-cell Slide" r:id="rId5" imgW="624" imgH="623" progId="TCLayout.ActiveDocument.1">
                  <p:embed/>
                  <p:pic>
                    <p:nvPicPr>
                      <p:cNvPr id="3" name="Object 2" hidden="1">
                        <a:extLst>
                          <a:ext uri="{FF2B5EF4-FFF2-40B4-BE49-F238E27FC236}">
                            <a16:creationId xmlns:a16="http://schemas.microsoft.com/office/drawing/2014/main" id="{BC2FC688-3FC1-44E3-8A32-62A853DAA22F}"/>
                          </a:ext>
                        </a:extLst>
                      </p:cNvPr>
                      <p:cNvPicPr/>
                      <p:nvPr/>
                    </p:nvPicPr>
                    <p:blipFill>
                      <a:blip r:embed="rId6"/>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6293D43A-4B9B-4492-AFDC-1489A5490E4C}"/>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12" b="0" i="0" baseline="0">
              <a:latin typeface="Avenir Book" panose="02000503020000020003" pitchFamily="2" charset="0"/>
              <a:ea typeface="+mj-ea"/>
              <a:cs typeface="+mj-cs"/>
              <a:sym typeface="Arial" panose="020B0604020202020204" pitchFamily="34" charset="0"/>
            </a:endParaRPr>
          </a:p>
        </p:txBody>
      </p:sp>
      <p:pic>
        <p:nvPicPr>
          <p:cNvPr id="4" name="Picture 3" hidden="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8" name="Picture 17" hidden="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4" name="Rectangle 13">
            <a:extLst>
              <a:ext uri="{FF2B5EF4-FFF2-40B4-BE49-F238E27FC236}">
                <a16:creationId xmlns:a16="http://schemas.microsoft.com/office/drawing/2014/main" id="{B116333B-72FF-5B44-BCC7-39E55F6ADE3B}"/>
              </a:ext>
            </a:extLst>
          </p:cNvPr>
          <p:cNvSpPr>
            <a:spLocks/>
          </p:cNvSpPr>
          <p:nvPr/>
        </p:nvSpPr>
        <p:spPr>
          <a:xfrm>
            <a:off x="0" y="0"/>
            <a:ext cx="5548122" cy="5943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a:solidFill>
                <a:schemeClr val="tx1"/>
              </a:solidFill>
              <a:latin typeface="Avenir Book" panose="02000503020000020003" pitchFamily="2" charset="0"/>
            </a:endParaRPr>
          </a:p>
        </p:txBody>
      </p:sp>
      <p:pic>
        <p:nvPicPr>
          <p:cNvPr id="15" name="Picture 14" hidden="1">
            <a:extLst>
              <a:ext uri="{FF2B5EF4-FFF2-40B4-BE49-F238E27FC236}">
                <a16:creationId xmlns:a16="http://schemas.microsoft.com/office/drawing/2014/main" id="{FAD1B113-1E5E-D649-9D2E-C95A944E90F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7" name="Picture 16" hidden="1">
            <a:extLst>
              <a:ext uri="{FF2B5EF4-FFF2-40B4-BE49-F238E27FC236}">
                <a16:creationId xmlns:a16="http://schemas.microsoft.com/office/drawing/2014/main" id="{686D09D7-6FDA-FB41-9E21-2156497A010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22" name="Title 1">
            <a:extLst>
              <a:ext uri="{FF2B5EF4-FFF2-40B4-BE49-F238E27FC236}">
                <a16:creationId xmlns:a16="http://schemas.microsoft.com/office/drawing/2014/main" id="{B24BC96E-8D99-7A41-BDA8-35D954E798DF}"/>
              </a:ext>
            </a:extLst>
          </p:cNvPr>
          <p:cNvSpPr>
            <a:spLocks noGrp="1"/>
          </p:cNvSpPr>
          <p:nvPr>
            <p:ph type="ctrTitle" hasCustomPrompt="1"/>
          </p:nvPr>
        </p:nvSpPr>
        <p:spPr>
          <a:xfrm>
            <a:off x="342901" y="403013"/>
            <a:ext cx="4862322" cy="3387110"/>
          </a:xfrm>
          <a:prstGeom prst="rect">
            <a:avLst/>
          </a:prstGeom>
          <a:noFill/>
        </p:spPr>
        <p:txBody>
          <a:bodyPr vert="horz" lIns="0" tIns="0" rIns="0" bIns="0" rtlCol="0" anchor="b" anchorCtr="0">
            <a:noAutofit/>
          </a:bodyPr>
          <a:lstStyle>
            <a:lvl1pPr>
              <a:lnSpc>
                <a:spcPct val="90000"/>
              </a:lnSpc>
              <a:defRPr lang="en-US" sz="1512" dirty="0">
                <a:solidFill>
                  <a:schemeClr val="bg1"/>
                </a:solidFill>
              </a:defRPr>
            </a:lvl1pPr>
          </a:lstStyle>
          <a:p>
            <a:r>
              <a:rPr lang="en-US"/>
              <a:t>Small Image Divider Slide  #1: Click to Add Title in Arial Bold 28pt, Title Case.</a:t>
            </a:r>
          </a:p>
        </p:txBody>
      </p:sp>
      <p:sp>
        <p:nvSpPr>
          <p:cNvPr id="23" name="Subtitle 2">
            <a:extLst>
              <a:ext uri="{FF2B5EF4-FFF2-40B4-BE49-F238E27FC236}">
                <a16:creationId xmlns:a16="http://schemas.microsoft.com/office/drawing/2014/main" id="{79A70A78-1986-7349-B842-32B105E1A7BB}"/>
              </a:ext>
            </a:extLst>
          </p:cNvPr>
          <p:cNvSpPr>
            <a:spLocks noGrp="1"/>
          </p:cNvSpPr>
          <p:nvPr>
            <p:ph type="subTitle" idx="1" hasCustomPrompt="1"/>
          </p:nvPr>
        </p:nvSpPr>
        <p:spPr>
          <a:xfrm>
            <a:off x="342901" y="4058766"/>
            <a:ext cx="4862322" cy="1074749"/>
          </a:xfrm>
          <a:prstGeom prst="rect">
            <a:avLst/>
          </a:prstGeom>
          <a:noFill/>
        </p:spPr>
        <p:txBody>
          <a:bodyPr>
            <a:noAutofit/>
          </a:bodyPr>
          <a:lstStyle>
            <a:lvl1pPr marL="0" indent="0" algn="l">
              <a:lnSpc>
                <a:spcPct val="90000"/>
              </a:lnSpc>
              <a:buNone/>
              <a:defRPr sz="971">
                <a:solidFill>
                  <a:schemeClr val="bg1"/>
                </a:solidFill>
              </a:defRPr>
            </a:lvl1pPr>
            <a:lvl2pPr marL="246884" indent="0" algn="ctr">
              <a:buNone/>
              <a:defRPr sz="1080"/>
            </a:lvl2pPr>
            <a:lvl3pPr marL="493768" indent="0" algn="ctr">
              <a:buNone/>
              <a:defRPr sz="971"/>
            </a:lvl3pPr>
            <a:lvl4pPr marL="740651" indent="0" algn="ctr">
              <a:buNone/>
              <a:defRPr sz="864"/>
            </a:lvl4pPr>
            <a:lvl5pPr marL="987535" indent="0" algn="ctr">
              <a:buNone/>
              <a:defRPr sz="864"/>
            </a:lvl5pPr>
            <a:lvl6pPr marL="1234419" indent="0" algn="ctr">
              <a:buNone/>
              <a:defRPr sz="864"/>
            </a:lvl6pPr>
            <a:lvl7pPr marL="1481303" indent="0" algn="ctr">
              <a:buNone/>
              <a:defRPr sz="864"/>
            </a:lvl7pPr>
            <a:lvl8pPr marL="1728187" indent="0" algn="ctr">
              <a:buNone/>
              <a:defRPr sz="864"/>
            </a:lvl8pPr>
            <a:lvl9pPr marL="1975070" indent="0" algn="ctr">
              <a:buNone/>
              <a:defRPr sz="864"/>
            </a:lvl9pPr>
          </a:lstStyle>
          <a:p>
            <a:r>
              <a:rPr lang="en-US"/>
              <a:t>Click to Add Subtitle</a:t>
            </a:r>
          </a:p>
        </p:txBody>
      </p:sp>
      <p:sp>
        <p:nvSpPr>
          <p:cNvPr id="28" name="TextBox 27">
            <a:extLst>
              <a:ext uri="{FF2B5EF4-FFF2-40B4-BE49-F238E27FC236}">
                <a16:creationId xmlns:a16="http://schemas.microsoft.com/office/drawing/2014/main" id="{FD5E88B9-0984-AE4A-82F6-9F6499851E19}"/>
              </a:ext>
            </a:extLst>
          </p:cNvPr>
          <p:cNvSpPr txBox="1">
            <a:spLocks/>
          </p:cNvSpPr>
          <p:nvPr/>
        </p:nvSpPr>
        <p:spPr>
          <a:xfrm>
            <a:off x="342901" y="5397874"/>
            <a:ext cx="4862322" cy="116314"/>
          </a:xfrm>
          <a:prstGeom prst="rect">
            <a:avLst/>
          </a:prstGeom>
          <a:noFill/>
        </p:spPr>
        <p:txBody>
          <a:bodyPr wrap="square" lIns="0" tIns="0" rIns="0" bIns="0" rtlCol="0">
            <a:spAutoFit/>
          </a:bodyPr>
          <a:lstStyle/>
          <a:p>
            <a:r>
              <a:rPr lang="en-US" sz="756" b="0" i="0">
                <a:solidFill>
                  <a:schemeClr val="bg1"/>
                </a:solidFill>
                <a:latin typeface="Avenir Book" panose="02000503020000020003" pitchFamily="2" charset="0"/>
              </a:rPr>
              <a:t>EVERY CONNECTION COUNTS</a:t>
            </a:r>
          </a:p>
        </p:txBody>
      </p:sp>
      <p:cxnSp>
        <p:nvCxnSpPr>
          <p:cNvPr id="19" name="Straight Connector 31">
            <a:extLst>
              <a:ext uri="{FF2B5EF4-FFF2-40B4-BE49-F238E27FC236}">
                <a16:creationId xmlns:a16="http://schemas.microsoft.com/office/drawing/2014/main" id="{9BBB2AC3-5CEC-4CA9-9EEF-A01C06393D84}"/>
              </a:ext>
            </a:extLst>
          </p:cNvPr>
          <p:cNvCxnSpPr>
            <a:cxnSpLocks/>
          </p:cNvCxnSpPr>
          <p:nvPr/>
        </p:nvCxnSpPr>
        <p:spPr>
          <a:xfrm>
            <a:off x="342901" y="3924442"/>
            <a:ext cx="48623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79909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Divider 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B7A1D6B-FD66-4576-979F-943D03ED1066}"/>
              </a:ext>
            </a:extLst>
          </p:cNvPr>
          <p:cNvGraphicFramePr>
            <a:graphicFrameLocks noChangeAspect="1"/>
          </p:cNvGraphicFramePr>
          <p:nvPr>
            <p:custDataLst>
              <p:tags r:id="rId1"/>
            </p:custDataLst>
            <p:extLst>
              <p:ext uri="{D42A27DB-BD31-4B8C-83A1-F6EECF244321}">
                <p14:modId xmlns:p14="http://schemas.microsoft.com/office/powerpoint/2010/main" val="1908272511"/>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3" name="Object 2" hidden="1">
                        <a:extLst>
                          <a:ext uri="{FF2B5EF4-FFF2-40B4-BE49-F238E27FC236}">
                            <a16:creationId xmlns:a16="http://schemas.microsoft.com/office/drawing/2014/main" id="{EB7A1D6B-FD66-4576-979F-943D03ED1066}"/>
                          </a:ext>
                        </a:extLst>
                      </p:cNvPr>
                      <p:cNvPicPr/>
                      <p:nvPr/>
                    </p:nvPicPr>
                    <p:blipFill>
                      <a:blip r:embed="rId5"/>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A99F9F8-7E2A-4530-B396-0357C062EC5A}"/>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12" b="0" i="0" baseline="0">
              <a:latin typeface="Avenir Book" panose="02000503020000020003" pitchFamily="2" charset="0"/>
              <a:ea typeface="+mj-ea"/>
              <a:cs typeface="+mj-cs"/>
              <a:sym typeface="Arial" panose="020B0604020202020204" pitchFamily="34" charset="0"/>
            </a:endParaRPr>
          </a:p>
        </p:txBody>
      </p:sp>
      <p:pic>
        <p:nvPicPr>
          <p:cNvPr id="4" name="Picture 3" hidden="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8" name="Picture 17" hidden="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4" name="Rectangle 13">
            <a:extLst>
              <a:ext uri="{FF2B5EF4-FFF2-40B4-BE49-F238E27FC236}">
                <a16:creationId xmlns:a16="http://schemas.microsoft.com/office/drawing/2014/main" id="{B116333B-72FF-5B44-BCC7-39E55F6ADE3B}"/>
              </a:ext>
            </a:extLst>
          </p:cNvPr>
          <p:cNvSpPr>
            <a:spLocks/>
          </p:cNvSpPr>
          <p:nvPr/>
        </p:nvSpPr>
        <p:spPr>
          <a:xfrm>
            <a:off x="0" y="0"/>
            <a:ext cx="5548122" cy="59436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a:solidFill>
                <a:schemeClr val="tx1"/>
              </a:solidFill>
              <a:latin typeface="Avenir Book" panose="02000503020000020003" pitchFamily="2" charset="0"/>
            </a:endParaRPr>
          </a:p>
        </p:txBody>
      </p:sp>
      <p:pic>
        <p:nvPicPr>
          <p:cNvPr id="15" name="Picture 14" hidden="1">
            <a:extLst>
              <a:ext uri="{FF2B5EF4-FFF2-40B4-BE49-F238E27FC236}">
                <a16:creationId xmlns:a16="http://schemas.microsoft.com/office/drawing/2014/main" id="{7521CBF5-30FE-5447-832B-0CF68889FF0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7" name="Picture 16" hidden="1">
            <a:extLst>
              <a:ext uri="{FF2B5EF4-FFF2-40B4-BE49-F238E27FC236}">
                <a16:creationId xmlns:a16="http://schemas.microsoft.com/office/drawing/2014/main" id="{49BC072F-0E7A-2F47-B50E-1D3EA0C4E87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29" name="Title 1">
            <a:extLst>
              <a:ext uri="{FF2B5EF4-FFF2-40B4-BE49-F238E27FC236}">
                <a16:creationId xmlns:a16="http://schemas.microsoft.com/office/drawing/2014/main" id="{B0BB7C5E-639F-EC4F-BB28-E42B6F542474}"/>
              </a:ext>
            </a:extLst>
          </p:cNvPr>
          <p:cNvSpPr>
            <a:spLocks noGrp="1"/>
          </p:cNvSpPr>
          <p:nvPr>
            <p:ph type="ctrTitle" hasCustomPrompt="1"/>
          </p:nvPr>
        </p:nvSpPr>
        <p:spPr>
          <a:xfrm>
            <a:off x="342901" y="403014"/>
            <a:ext cx="4862322" cy="591766"/>
          </a:xfrm>
          <a:prstGeom prst="rect">
            <a:avLst/>
          </a:prstGeom>
          <a:noFill/>
        </p:spPr>
        <p:txBody>
          <a:bodyPr vert="horz" lIns="0" tIns="0" rIns="0" bIns="0" rtlCol="0" anchor="b" anchorCtr="0">
            <a:noAutofit/>
          </a:bodyPr>
          <a:lstStyle>
            <a:lvl1pPr>
              <a:lnSpc>
                <a:spcPct val="90000"/>
              </a:lnSpc>
              <a:defRPr lang="en-US" sz="1512" b="1" baseline="0" dirty="0">
                <a:solidFill>
                  <a:schemeClr val="bg1"/>
                </a:solidFill>
              </a:defRPr>
            </a:lvl1pPr>
          </a:lstStyle>
          <a:p>
            <a:r>
              <a:rPr lang="en-US"/>
              <a:t>HOURLY PAY GAP</a:t>
            </a:r>
            <a:br>
              <a:rPr lang="en-US"/>
            </a:br>
            <a:endParaRPr lang="en-US"/>
          </a:p>
        </p:txBody>
      </p:sp>
      <p:sp>
        <p:nvSpPr>
          <p:cNvPr id="30" name="Subtitle 2">
            <a:extLst>
              <a:ext uri="{FF2B5EF4-FFF2-40B4-BE49-F238E27FC236}">
                <a16:creationId xmlns:a16="http://schemas.microsoft.com/office/drawing/2014/main" id="{845C8362-06C9-684F-A75E-2393C7F851B0}"/>
              </a:ext>
            </a:extLst>
          </p:cNvPr>
          <p:cNvSpPr>
            <a:spLocks noGrp="1"/>
          </p:cNvSpPr>
          <p:nvPr>
            <p:ph type="subTitle" idx="1" hasCustomPrompt="1"/>
          </p:nvPr>
        </p:nvSpPr>
        <p:spPr>
          <a:xfrm>
            <a:off x="342900" y="4116775"/>
            <a:ext cx="4862322" cy="1074749"/>
          </a:xfrm>
          <a:prstGeom prst="rect">
            <a:avLst/>
          </a:prstGeom>
          <a:noFill/>
        </p:spPr>
        <p:txBody>
          <a:bodyPr>
            <a:noAutofit/>
          </a:bodyPr>
          <a:lstStyle>
            <a:lvl1pPr marL="0" indent="0" algn="l">
              <a:lnSpc>
                <a:spcPct val="90000"/>
              </a:lnSpc>
              <a:buNone/>
              <a:defRPr lang="en-US" sz="1200" b="0" i="0" kern="1200" dirty="0">
                <a:solidFill>
                  <a:schemeClr val="accent2"/>
                </a:solidFill>
                <a:latin typeface="Avenir Book" panose="02000503020000020003" pitchFamily="2" charset="0"/>
                <a:ea typeface="+mn-ea"/>
                <a:cs typeface="+mn-cs"/>
              </a:defRPr>
            </a:lvl1pPr>
            <a:lvl2pPr marL="246884" indent="0" algn="ctr">
              <a:buNone/>
              <a:defRPr sz="1080"/>
            </a:lvl2pPr>
            <a:lvl3pPr marL="493768" indent="0" algn="ctr">
              <a:buNone/>
              <a:defRPr sz="971"/>
            </a:lvl3pPr>
            <a:lvl4pPr marL="740651" indent="0" algn="ctr">
              <a:buNone/>
              <a:defRPr sz="864"/>
            </a:lvl4pPr>
            <a:lvl5pPr marL="987535" indent="0" algn="ctr">
              <a:buNone/>
              <a:defRPr sz="864"/>
            </a:lvl5pPr>
            <a:lvl6pPr marL="1234419" indent="0" algn="ctr">
              <a:buNone/>
              <a:defRPr sz="864"/>
            </a:lvl6pPr>
            <a:lvl7pPr marL="1481303" indent="0" algn="ctr">
              <a:buNone/>
              <a:defRPr sz="864"/>
            </a:lvl7pPr>
            <a:lvl8pPr marL="1728187" indent="0" algn="ctr">
              <a:buNone/>
              <a:defRPr sz="864"/>
            </a:lvl8pPr>
            <a:lvl9pPr marL="1975070" indent="0" algn="ctr">
              <a:buNone/>
              <a:defRPr sz="864"/>
            </a:lvl9pPr>
          </a:lstStyle>
          <a:p>
            <a:r>
              <a:rPr lang="en-US"/>
              <a:t>What has changed?</a:t>
            </a:r>
          </a:p>
        </p:txBody>
      </p:sp>
      <p:cxnSp>
        <p:nvCxnSpPr>
          <p:cNvPr id="32" name="Straight Connector 31">
            <a:extLst>
              <a:ext uri="{FF2B5EF4-FFF2-40B4-BE49-F238E27FC236}">
                <a16:creationId xmlns:a16="http://schemas.microsoft.com/office/drawing/2014/main" id="{9A81772F-1ECF-5145-9E6A-A7091D64EBEA}"/>
              </a:ext>
            </a:extLst>
          </p:cNvPr>
          <p:cNvCxnSpPr>
            <a:cxnSpLocks/>
          </p:cNvCxnSpPr>
          <p:nvPr/>
        </p:nvCxnSpPr>
        <p:spPr>
          <a:xfrm>
            <a:off x="342901" y="3924442"/>
            <a:ext cx="48623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A6E8152-E037-9046-AED2-8B6080C4A91B}"/>
              </a:ext>
            </a:extLst>
          </p:cNvPr>
          <p:cNvSpPr txBox="1">
            <a:spLocks/>
          </p:cNvSpPr>
          <p:nvPr/>
        </p:nvSpPr>
        <p:spPr>
          <a:xfrm>
            <a:off x="342901" y="5397874"/>
            <a:ext cx="4862322" cy="116314"/>
          </a:xfrm>
          <a:prstGeom prst="rect">
            <a:avLst/>
          </a:prstGeom>
          <a:noFill/>
        </p:spPr>
        <p:txBody>
          <a:bodyPr wrap="square" lIns="0" tIns="0" rIns="0" bIns="0" rtlCol="0">
            <a:spAutoFit/>
          </a:bodyPr>
          <a:lstStyle/>
          <a:p>
            <a:r>
              <a:rPr lang="en-US" sz="756" b="0" i="0">
                <a:solidFill>
                  <a:schemeClr val="bg1"/>
                </a:solidFill>
                <a:latin typeface="Avenir Book" panose="02000503020000020003" pitchFamily="2" charset="0"/>
              </a:rPr>
              <a:t>EVERY CONNECTION COUNTS</a:t>
            </a:r>
          </a:p>
        </p:txBody>
      </p:sp>
      <p:sp>
        <p:nvSpPr>
          <p:cNvPr id="5" name="Subtitle 2">
            <a:extLst>
              <a:ext uri="{FF2B5EF4-FFF2-40B4-BE49-F238E27FC236}">
                <a16:creationId xmlns:a16="http://schemas.microsoft.com/office/drawing/2014/main" id="{489B2A2E-3301-4598-A187-4A7BA9CA227F}"/>
              </a:ext>
            </a:extLst>
          </p:cNvPr>
          <p:cNvSpPr txBox="1">
            <a:spLocks/>
          </p:cNvSpPr>
          <p:nvPr userDrawn="1"/>
        </p:nvSpPr>
        <p:spPr>
          <a:xfrm>
            <a:off x="342900" y="1017978"/>
            <a:ext cx="4862322" cy="1074749"/>
          </a:xfrm>
          <a:prstGeom prst="rect">
            <a:avLst/>
          </a:prstGeom>
          <a:noFill/>
        </p:spPr>
        <p:txBody>
          <a:bodyPr vert="horz" lIns="0" tIns="0" rIns="0" bIns="0" rtlCol="0">
            <a:noAutofit/>
          </a:bodyPr>
          <a:lstStyle>
            <a:lvl1pPr marL="0" indent="0" algn="l" defTabSz="493712" rtl="0" eaLnBrk="1" latinLnBrk="0" hangingPunct="1">
              <a:lnSpc>
                <a:spcPct val="90000"/>
              </a:lnSpc>
              <a:spcBef>
                <a:spcPts val="0"/>
              </a:spcBef>
              <a:spcAft>
                <a:spcPts val="432"/>
              </a:spcAft>
              <a:buFont typeface="Arial" panose="020B0604020202020204" pitchFamily="34" charset="0"/>
              <a:buNone/>
              <a:defRPr lang="en-US" sz="971" b="0" i="0" kern="1200">
                <a:solidFill>
                  <a:schemeClr val="bg1"/>
                </a:solidFill>
                <a:latin typeface="Gotham Book" panose="02000604040000020004" pitchFamily="2" charset="0"/>
                <a:ea typeface="+mn-ea"/>
                <a:cs typeface="+mn-cs"/>
              </a:defRPr>
            </a:lvl1pPr>
            <a:lvl2pPr marL="246856" marR="0" indent="0" algn="ctr" defTabSz="493712" rtl="0" eaLnBrk="1" fontAlgn="auto" latinLnBrk="0" hangingPunct="1">
              <a:lnSpc>
                <a:spcPct val="110000"/>
              </a:lnSpc>
              <a:spcBef>
                <a:spcPts val="0"/>
              </a:spcBef>
              <a:spcAft>
                <a:spcPts val="432"/>
              </a:spcAft>
              <a:buClrTx/>
              <a:buSzTx/>
              <a:buFont typeface="Arial" panose="020B0604020202020204" pitchFamily="34" charset="0"/>
              <a:buNone/>
              <a:tabLst/>
              <a:defRPr sz="1080" b="0" i="0" kern="1200">
                <a:solidFill>
                  <a:schemeClr val="tx1"/>
                </a:solidFill>
                <a:latin typeface="Gotham Book" panose="02000604040000020004" pitchFamily="2" charset="0"/>
                <a:ea typeface="+mn-ea"/>
                <a:cs typeface="+mn-cs"/>
              </a:defRPr>
            </a:lvl2pPr>
            <a:lvl3pPr marL="493712" indent="0" algn="ctr" defTabSz="493712" rtl="0" eaLnBrk="1" latinLnBrk="0" hangingPunct="1">
              <a:lnSpc>
                <a:spcPct val="110000"/>
              </a:lnSpc>
              <a:spcBef>
                <a:spcPts val="0"/>
              </a:spcBef>
              <a:spcAft>
                <a:spcPts val="432"/>
              </a:spcAft>
              <a:buFont typeface="Arial" panose="020B0604020202020204" pitchFamily="34" charset="0"/>
              <a:buNone/>
              <a:tabLst/>
              <a:defRPr sz="971" b="0" i="0" kern="1200">
                <a:solidFill>
                  <a:schemeClr val="tx1"/>
                </a:solidFill>
                <a:latin typeface="Gotham Book" panose="02000604040000020004" pitchFamily="2" charset="0"/>
                <a:ea typeface="+mn-ea"/>
                <a:cs typeface="+mn-cs"/>
              </a:defRPr>
            </a:lvl3pPr>
            <a:lvl4pPr marL="740568" marR="0" indent="0" algn="ctr" defTabSz="493712" rtl="0" eaLnBrk="1" fontAlgn="auto" latinLnBrk="0" hangingPunct="1">
              <a:lnSpc>
                <a:spcPct val="110000"/>
              </a:lnSpc>
              <a:spcBef>
                <a:spcPts val="0"/>
              </a:spcBef>
              <a:spcAft>
                <a:spcPts val="432"/>
              </a:spcAft>
              <a:buClrTx/>
              <a:buSzTx/>
              <a:buFont typeface="Arial" panose="020B0604020202020204" pitchFamily="34" charset="0"/>
              <a:buNone/>
              <a:tabLst/>
              <a:defRPr sz="864" b="0" i="0" kern="1200">
                <a:solidFill>
                  <a:schemeClr val="tx2"/>
                </a:solidFill>
                <a:latin typeface="Gotham Book" panose="02000604040000020004" pitchFamily="2" charset="0"/>
                <a:ea typeface="+mn-ea"/>
                <a:cs typeface="+mn-cs"/>
              </a:defRPr>
            </a:lvl4pPr>
            <a:lvl5pPr marL="987424" indent="0" algn="ctr" defTabSz="493712" rtl="0" eaLnBrk="1" latinLnBrk="0" hangingPunct="1">
              <a:lnSpc>
                <a:spcPct val="110000"/>
              </a:lnSpc>
              <a:spcBef>
                <a:spcPts val="0"/>
              </a:spcBef>
              <a:spcAft>
                <a:spcPts val="432"/>
              </a:spcAft>
              <a:buFont typeface="Arial" panose="020B0604020202020204" pitchFamily="34" charset="0"/>
              <a:buNone/>
              <a:tabLst/>
              <a:defRPr sz="864" b="0" i="0" kern="1200">
                <a:solidFill>
                  <a:schemeClr val="tx2"/>
                </a:solidFill>
                <a:latin typeface="Gotham Book" panose="02000604040000020004" pitchFamily="2" charset="0"/>
                <a:ea typeface="+mn-ea"/>
                <a:cs typeface="+mn-cs"/>
              </a:defRPr>
            </a:lvl5pPr>
            <a:lvl6pPr marL="1234280" marR="0" indent="0" algn="ctr" defTabSz="493712" rtl="0" eaLnBrk="1" fontAlgn="auto" latinLnBrk="0" hangingPunct="1">
              <a:lnSpc>
                <a:spcPct val="110000"/>
              </a:lnSpc>
              <a:spcBef>
                <a:spcPts val="0"/>
              </a:spcBef>
              <a:spcAft>
                <a:spcPts val="432"/>
              </a:spcAft>
              <a:buClrTx/>
              <a:buSzTx/>
              <a:buFont typeface="Arial" panose="020B0604020202020204" pitchFamily="34" charset="0"/>
              <a:buNone/>
              <a:tabLst/>
              <a:defRPr sz="864" b="0" i="0" kern="1200">
                <a:solidFill>
                  <a:schemeClr val="tx1"/>
                </a:solidFill>
                <a:latin typeface="Gotham Book" panose="02000604040000020004" pitchFamily="2" charset="0"/>
                <a:ea typeface="+mn-ea"/>
                <a:cs typeface="+mn-cs"/>
              </a:defRPr>
            </a:lvl6pPr>
            <a:lvl7pPr marL="1481136" marR="0" indent="0" algn="ctr" defTabSz="493712" rtl="0" eaLnBrk="1" fontAlgn="auto" latinLnBrk="0" hangingPunct="1">
              <a:lnSpc>
                <a:spcPct val="110000"/>
              </a:lnSpc>
              <a:spcBef>
                <a:spcPts val="0"/>
              </a:spcBef>
              <a:spcAft>
                <a:spcPts val="432"/>
              </a:spcAft>
              <a:buClrTx/>
              <a:buSzTx/>
              <a:buFont typeface="Arial" panose="020B0604020202020204" pitchFamily="34" charset="0"/>
              <a:buNone/>
              <a:tabLst/>
              <a:defRPr sz="864" b="0" i="0" kern="1200">
                <a:solidFill>
                  <a:schemeClr val="tx1"/>
                </a:solidFill>
                <a:latin typeface="Gotham Book" panose="02000604040000020004" pitchFamily="2" charset="0"/>
                <a:ea typeface="+mn-ea"/>
                <a:cs typeface="+mn-cs"/>
              </a:defRPr>
            </a:lvl7pPr>
            <a:lvl8pPr marL="1727992" marR="0" indent="0" algn="ctr" defTabSz="493712" rtl="0" eaLnBrk="1" fontAlgn="auto" latinLnBrk="0" hangingPunct="1">
              <a:lnSpc>
                <a:spcPct val="110000"/>
              </a:lnSpc>
              <a:spcBef>
                <a:spcPts val="0"/>
              </a:spcBef>
              <a:spcAft>
                <a:spcPts val="432"/>
              </a:spcAft>
              <a:buClrTx/>
              <a:buSzTx/>
              <a:buFont typeface="Arial" panose="020B0604020202020204" pitchFamily="34" charset="0"/>
              <a:buNone/>
              <a:tabLst/>
              <a:defRPr sz="864" b="0" i="0" kern="1200">
                <a:solidFill>
                  <a:schemeClr val="tx1"/>
                </a:solidFill>
                <a:latin typeface="Gotham Book" panose="02000604040000020004" pitchFamily="2" charset="0"/>
                <a:ea typeface="+mn-ea"/>
                <a:cs typeface="+mn-cs"/>
              </a:defRPr>
            </a:lvl8pPr>
            <a:lvl9pPr marL="1974848" marR="0" indent="0" algn="ctr" defTabSz="493712" rtl="0" eaLnBrk="1" fontAlgn="auto" latinLnBrk="0" hangingPunct="1">
              <a:lnSpc>
                <a:spcPct val="110000"/>
              </a:lnSpc>
              <a:spcBef>
                <a:spcPts val="0"/>
              </a:spcBef>
              <a:spcAft>
                <a:spcPts val="432"/>
              </a:spcAft>
              <a:buClrTx/>
              <a:buSzTx/>
              <a:buFont typeface="Arial" panose="020B0604020202020204" pitchFamily="34" charset="0"/>
              <a:buNone/>
              <a:tabLst/>
              <a:defRPr sz="864" b="0" i="0" kern="1200">
                <a:solidFill>
                  <a:schemeClr val="tx1"/>
                </a:solidFill>
                <a:latin typeface="Gotham Book" panose="02000604040000020004" pitchFamily="2" charset="0"/>
                <a:ea typeface="+mn-ea"/>
                <a:cs typeface="+mn-cs"/>
              </a:defRPr>
            </a:lvl9pPr>
          </a:lstStyle>
          <a:p>
            <a:r>
              <a:rPr lang="en-US" sz="1400" b="0" i="0" kern="1200">
                <a:solidFill>
                  <a:schemeClr val="accent2"/>
                </a:solidFill>
                <a:latin typeface="Avenir Book" panose="02000503020000020003" pitchFamily="2" charset="0"/>
                <a:ea typeface="+mn-ea"/>
                <a:cs typeface="+mn-cs"/>
              </a:rPr>
              <a:t>What</a:t>
            </a:r>
            <a:r>
              <a:rPr lang="en-US" sz="1400" b="0" i="0">
                <a:solidFill>
                  <a:schemeClr val="accent2"/>
                </a:solidFill>
                <a:latin typeface="Avenir Book" panose="02000503020000020003" pitchFamily="2" charset="0"/>
              </a:rPr>
              <a:t> is it?  </a:t>
            </a:r>
            <a:r>
              <a:rPr lang="en-US" sz="1200" b="0" i="0" kern="1200">
                <a:solidFill>
                  <a:schemeClr val="bg1"/>
                </a:solidFill>
                <a:latin typeface="Avenir Book" panose="02000503020000020003" pitchFamily="2" charset="0"/>
                <a:ea typeface="+mn-ea"/>
                <a:cs typeface="+mn-cs"/>
              </a:rPr>
              <a:t>The percentage difference in hourly pay (including base pa, bonuses, and other covered allowances) received by men and women who earned their full earnings in April 2023.  </a:t>
            </a:r>
          </a:p>
          <a:p>
            <a:endParaRPr lang="en-US" sz="1200" b="0" i="0" kern="1200">
              <a:solidFill>
                <a:schemeClr val="bg1"/>
              </a:solidFill>
              <a:latin typeface="Avenir Book" panose="02000503020000020003" pitchFamily="2" charset="0"/>
              <a:ea typeface="+mn-ea"/>
              <a:cs typeface="+mn-cs"/>
            </a:endParaRPr>
          </a:p>
          <a:p>
            <a:endParaRPr lang="en-US" sz="1200" b="0" i="0" kern="1200">
              <a:solidFill>
                <a:schemeClr val="bg1"/>
              </a:solidFill>
              <a:latin typeface="Avenir Book" panose="02000503020000020003" pitchFamily="2" charset="0"/>
              <a:ea typeface="+mn-ea"/>
              <a:cs typeface="+mn-cs"/>
            </a:endParaRPr>
          </a:p>
          <a:p>
            <a:endParaRPr lang="en-US" sz="1200" b="0" i="0" kern="1200">
              <a:solidFill>
                <a:schemeClr val="bg1"/>
              </a:solidFill>
              <a:latin typeface="Avenir Book" panose="02000503020000020003" pitchFamily="2" charset="0"/>
              <a:ea typeface="+mn-ea"/>
              <a:cs typeface="+mn-cs"/>
            </a:endParaRPr>
          </a:p>
        </p:txBody>
      </p:sp>
      <p:graphicFrame>
        <p:nvGraphicFramePr>
          <p:cNvPr id="6" name="Table 5">
            <a:extLst>
              <a:ext uri="{FF2B5EF4-FFF2-40B4-BE49-F238E27FC236}">
                <a16:creationId xmlns:a16="http://schemas.microsoft.com/office/drawing/2014/main" id="{1A4EA55A-DE6C-73D9-32FE-8C0243DFAB7B}"/>
              </a:ext>
            </a:extLst>
          </p:cNvPr>
          <p:cNvGraphicFramePr>
            <a:graphicFrameLocks noGrp="1"/>
          </p:cNvGraphicFramePr>
          <p:nvPr userDrawn="1">
            <p:extLst>
              <p:ext uri="{D42A27DB-BD31-4B8C-83A1-F6EECF244321}">
                <p14:modId xmlns:p14="http://schemas.microsoft.com/office/powerpoint/2010/main" val="3099612092"/>
              </p:ext>
            </p:extLst>
          </p:nvPr>
        </p:nvGraphicFramePr>
        <p:xfrm>
          <a:off x="559358" y="1780587"/>
          <a:ext cx="3801628" cy="1742440"/>
        </p:xfrm>
        <a:graphic>
          <a:graphicData uri="http://schemas.openxmlformats.org/drawingml/2006/table">
            <a:tbl>
              <a:tblPr firstRow="1" bandRow="1">
                <a:tableStyleId>{5C22544A-7EE6-4342-B048-85BDC9FD1C3A}</a:tableStyleId>
              </a:tblPr>
              <a:tblGrid>
                <a:gridCol w="1900814">
                  <a:extLst>
                    <a:ext uri="{9D8B030D-6E8A-4147-A177-3AD203B41FA5}">
                      <a16:colId xmlns:a16="http://schemas.microsoft.com/office/drawing/2014/main" val="1700062902"/>
                    </a:ext>
                  </a:extLst>
                </a:gridCol>
                <a:gridCol w="1900814">
                  <a:extLst>
                    <a:ext uri="{9D8B030D-6E8A-4147-A177-3AD203B41FA5}">
                      <a16:colId xmlns:a16="http://schemas.microsoft.com/office/drawing/2014/main" val="767872441"/>
                    </a:ext>
                  </a:extLst>
                </a:gridCol>
              </a:tblGrid>
              <a:tr h="623312">
                <a:tc>
                  <a:txBody>
                    <a:bodyPr/>
                    <a:lstStyle/>
                    <a:p>
                      <a:pPr algn="ctr"/>
                      <a:r>
                        <a:rPr lang="en-US" sz="3600" b="0" i="0" kern="1200">
                          <a:solidFill>
                            <a:schemeClr val="accent2"/>
                          </a:solidFill>
                          <a:latin typeface="Avenir Book" panose="02000503020000020003" pitchFamily="2" charset="0"/>
                          <a:ea typeface="+mn-ea"/>
                          <a:cs typeface="+mn-cs"/>
                        </a:rPr>
                        <a:t>23.3%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tc>
                  <a:txBody>
                    <a:bodyPr/>
                    <a:lstStyle/>
                    <a:p>
                      <a:pPr marL="0" marR="0" lvl="0" indent="0" algn="ctr" defTabSz="493712" rtl="0" eaLnBrk="1" fontAlgn="auto" latinLnBrk="0" hangingPunct="1">
                        <a:lnSpc>
                          <a:spcPct val="100000"/>
                        </a:lnSpc>
                        <a:spcBef>
                          <a:spcPts val="0"/>
                        </a:spcBef>
                        <a:spcAft>
                          <a:spcPts val="0"/>
                        </a:spcAft>
                        <a:buClrTx/>
                        <a:buSzTx/>
                        <a:buFontTx/>
                        <a:buNone/>
                        <a:tabLst/>
                        <a:defRPr/>
                      </a:pPr>
                      <a:r>
                        <a:rPr lang="en-US" sz="3600" b="0" i="0" kern="1200">
                          <a:solidFill>
                            <a:schemeClr val="accent2"/>
                          </a:solidFill>
                          <a:latin typeface="Avenir Book" panose="02000503020000020003" pitchFamily="2" charset="0"/>
                          <a:ea typeface="+mn-ea"/>
                          <a:cs typeface="+mn-cs"/>
                        </a:rPr>
                        <a:t>20.8%</a:t>
                      </a:r>
                    </a:p>
                    <a:p>
                      <a:pPr algn="ctr"/>
                      <a:endParaRPr lang="en-US" sz="1400" b="0" i="0" kern="1200">
                        <a:solidFill>
                          <a:schemeClr val="accent2"/>
                        </a:solidFill>
                        <a:latin typeface="Avenir Book" panose="02000503020000020003" pitchFamily="2" charset="0"/>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57974554"/>
                  </a:ext>
                </a:extLst>
              </a:tr>
              <a:tr h="370840">
                <a:tc>
                  <a:txBody>
                    <a:bodyPr/>
                    <a:lstStyle/>
                    <a:p>
                      <a:pPr algn="ctr"/>
                      <a:r>
                        <a:rPr lang="en-US" sz="1400" b="0" i="0" kern="1200">
                          <a:solidFill>
                            <a:schemeClr val="accent2"/>
                          </a:solidFill>
                          <a:latin typeface="Avenir Book" panose="02000503020000020003" pitchFamily="2" charset="0"/>
                          <a:ea typeface="+mn-ea"/>
                          <a:cs typeface="+mn-cs"/>
                        </a:rPr>
                        <a:t>Median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pPr algn="ctr"/>
                      <a:r>
                        <a:rPr lang="en-US" sz="1400" b="0" i="0" kern="1200">
                          <a:solidFill>
                            <a:schemeClr val="accent2"/>
                          </a:solidFill>
                          <a:latin typeface="Avenir Book" panose="02000503020000020003" pitchFamily="2" charset="0"/>
                          <a:ea typeface="+mn-ea"/>
                          <a:cs typeface="+mn-cs"/>
                        </a:rPr>
                        <a:t>Mean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442159779"/>
                  </a:ext>
                </a:extLst>
              </a:tr>
              <a:tr h="370840">
                <a:tc>
                  <a:txBody>
                    <a:bodyPr/>
                    <a:lstStyle/>
                    <a:p>
                      <a:pPr algn="ctr"/>
                      <a:r>
                        <a:rPr lang="en-US" sz="1400" b="0" i="0" kern="1200">
                          <a:solidFill>
                            <a:schemeClr val="accent2"/>
                          </a:solidFill>
                          <a:latin typeface="Avenir Book" panose="02000503020000020003" pitchFamily="2" charset="0"/>
                          <a:ea typeface="+mn-ea"/>
                          <a:cs typeface="+mn-cs"/>
                        </a:rPr>
                        <a:t>2022: 16.8%</a:t>
                      </a:r>
                    </a:p>
                    <a:p>
                      <a:pPr algn="ctr"/>
                      <a:r>
                        <a:rPr lang="en-US" sz="1400" b="0" i="0" kern="1200">
                          <a:solidFill>
                            <a:schemeClr val="accent2"/>
                          </a:solidFill>
                          <a:latin typeface="Avenir Book" panose="02000503020000020003" pitchFamily="2" charset="0"/>
                          <a:ea typeface="+mn-ea"/>
                          <a:cs typeface="+mn-cs"/>
                        </a:rPr>
                        <a:t>2021: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en-US" sz="1400" b="0" i="0" kern="1200">
                          <a:solidFill>
                            <a:schemeClr val="accent2"/>
                          </a:solidFill>
                          <a:latin typeface="Avenir Book" panose="02000503020000020003" pitchFamily="2" charset="0"/>
                          <a:ea typeface="+mn-ea"/>
                          <a:cs typeface="+mn-cs"/>
                        </a:rPr>
                        <a:t>2022: 19.9%</a:t>
                      </a:r>
                    </a:p>
                    <a:p>
                      <a:pPr algn="ctr"/>
                      <a:r>
                        <a:rPr lang="en-US" sz="1400" b="0" i="0" kern="1200">
                          <a:solidFill>
                            <a:schemeClr val="accent2"/>
                          </a:solidFill>
                          <a:latin typeface="Avenir Book" panose="02000503020000020003" pitchFamily="2" charset="0"/>
                          <a:ea typeface="+mn-ea"/>
                          <a:cs typeface="+mn-cs"/>
                        </a:rPr>
                        <a:t>2021:</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36240323"/>
                  </a:ext>
                </a:extLst>
              </a:tr>
            </a:tbl>
          </a:graphicData>
        </a:graphic>
      </p:graphicFrame>
    </p:spTree>
    <p:extLst>
      <p:ext uri="{BB962C8B-B14F-4D97-AF65-F5344CB8AC3E}">
        <p14:creationId xmlns:p14="http://schemas.microsoft.com/office/powerpoint/2010/main" val="3884049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3_Divider 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EB7A1D6B-FD66-4576-979F-943D03ED1066}"/>
              </a:ext>
            </a:extLst>
          </p:cNvPr>
          <p:cNvGraphicFramePr>
            <a:graphicFrameLocks noChangeAspect="1"/>
          </p:cNvGraphicFramePr>
          <p:nvPr>
            <p:custDataLst>
              <p:tags r:id="rId1"/>
            </p:custDataLst>
            <p:extLst>
              <p:ext uri="{D42A27DB-BD31-4B8C-83A1-F6EECF244321}">
                <p14:modId xmlns:p14="http://schemas.microsoft.com/office/powerpoint/2010/main" val="1908272511"/>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3" name="Object 2" hidden="1">
                        <a:extLst>
                          <a:ext uri="{FF2B5EF4-FFF2-40B4-BE49-F238E27FC236}">
                            <a16:creationId xmlns:a16="http://schemas.microsoft.com/office/drawing/2014/main" id="{EB7A1D6B-FD66-4576-979F-943D03ED1066}"/>
                          </a:ext>
                        </a:extLst>
                      </p:cNvPr>
                      <p:cNvPicPr/>
                      <p:nvPr/>
                    </p:nvPicPr>
                    <p:blipFill>
                      <a:blip r:embed="rId5"/>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2A99F9F8-7E2A-4530-B396-0357C062EC5A}"/>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12" b="0" i="0" baseline="0">
              <a:latin typeface="Avenir Book" panose="02000503020000020003" pitchFamily="2" charset="0"/>
              <a:ea typeface="+mj-ea"/>
              <a:cs typeface="+mj-cs"/>
              <a:sym typeface="Arial" panose="020B0604020202020204" pitchFamily="34" charset="0"/>
            </a:endParaRPr>
          </a:p>
        </p:txBody>
      </p:sp>
      <p:pic>
        <p:nvPicPr>
          <p:cNvPr id="4" name="Picture 3" hidden="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8" name="Picture 17" hidden="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4" name="Rectangle 13">
            <a:extLst>
              <a:ext uri="{FF2B5EF4-FFF2-40B4-BE49-F238E27FC236}">
                <a16:creationId xmlns:a16="http://schemas.microsoft.com/office/drawing/2014/main" id="{B116333B-72FF-5B44-BCC7-39E55F6ADE3B}"/>
              </a:ext>
            </a:extLst>
          </p:cNvPr>
          <p:cNvSpPr>
            <a:spLocks/>
          </p:cNvSpPr>
          <p:nvPr userDrawn="1"/>
        </p:nvSpPr>
        <p:spPr>
          <a:xfrm>
            <a:off x="0" y="4"/>
            <a:ext cx="4742822" cy="594358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a:solidFill>
                <a:schemeClr val="tx1"/>
              </a:solidFill>
              <a:latin typeface="Avenir Book" panose="02000503020000020003" pitchFamily="2" charset="0"/>
            </a:endParaRPr>
          </a:p>
        </p:txBody>
      </p:sp>
      <p:pic>
        <p:nvPicPr>
          <p:cNvPr id="15" name="Picture 14" hidden="1">
            <a:extLst>
              <a:ext uri="{FF2B5EF4-FFF2-40B4-BE49-F238E27FC236}">
                <a16:creationId xmlns:a16="http://schemas.microsoft.com/office/drawing/2014/main" id="{7521CBF5-30FE-5447-832B-0CF68889FF0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7" name="Picture 16" hidden="1">
            <a:extLst>
              <a:ext uri="{FF2B5EF4-FFF2-40B4-BE49-F238E27FC236}">
                <a16:creationId xmlns:a16="http://schemas.microsoft.com/office/drawing/2014/main" id="{49BC072F-0E7A-2F47-B50E-1D3EA0C4E87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29" name="Title 1">
            <a:extLst>
              <a:ext uri="{FF2B5EF4-FFF2-40B4-BE49-F238E27FC236}">
                <a16:creationId xmlns:a16="http://schemas.microsoft.com/office/drawing/2014/main" id="{B0BB7C5E-639F-EC4F-BB28-E42B6F542474}"/>
              </a:ext>
            </a:extLst>
          </p:cNvPr>
          <p:cNvSpPr>
            <a:spLocks noGrp="1"/>
          </p:cNvSpPr>
          <p:nvPr>
            <p:ph type="ctrTitle" hasCustomPrompt="1"/>
          </p:nvPr>
        </p:nvSpPr>
        <p:spPr>
          <a:xfrm>
            <a:off x="342903" y="403017"/>
            <a:ext cx="4229099" cy="3092007"/>
          </a:xfrm>
          <a:prstGeom prst="rect">
            <a:avLst/>
          </a:prstGeom>
          <a:noFill/>
        </p:spPr>
        <p:txBody>
          <a:bodyPr vert="horz" lIns="0" tIns="0" rIns="0" bIns="0" rtlCol="0" anchor="b" anchorCtr="0">
            <a:noAutofit/>
          </a:bodyPr>
          <a:lstStyle>
            <a:lvl1pPr>
              <a:lnSpc>
                <a:spcPct val="90000"/>
              </a:lnSpc>
              <a:defRPr lang="en-US" sz="1512" b="1" baseline="0" dirty="0">
                <a:solidFill>
                  <a:schemeClr val="bg1"/>
                </a:solidFill>
              </a:defRPr>
            </a:lvl1pPr>
          </a:lstStyle>
          <a:p>
            <a:br>
              <a:rPr lang="en-US"/>
            </a:br>
            <a:endParaRPr lang="en-US"/>
          </a:p>
        </p:txBody>
      </p:sp>
      <p:sp>
        <p:nvSpPr>
          <p:cNvPr id="30" name="Subtitle 2">
            <a:extLst>
              <a:ext uri="{FF2B5EF4-FFF2-40B4-BE49-F238E27FC236}">
                <a16:creationId xmlns:a16="http://schemas.microsoft.com/office/drawing/2014/main" id="{845C8362-06C9-684F-A75E-2393C7F851B0}"/>
              </a:ext>
            </a:extLst>
          </p:cNvPr>
          <p:cNvSpPr>
            <a:spLocks noGrp="1"/>
          </p:cNvSpPr>
          <p:nvPr>
            <p:ph type="subTitle" idx="1"/>
          </p:nvPr>
        </p:nvSpPr>
        <p:spPr>
          <a:xfrm>
            <a:off x="342901" y="4116775"/>
            <a:ext cx="4229100" cy="1074749"/>
          </a:xfrm>
          <a:prstGeom prst="rect">
            <a:avLst/>
          </a:prstGeom>
          <a:noFill/>
        </p:spPr>
        <p:txBody>
          <a:bodyPr>
            <a:noAutofit/>
          </a:bodyPr>
          <a:lstStyle>
            <a:lvl1pPr marL="0" indent="0" algn="l">
              <a:lnSpc>
                <a:spcPct val="90000"/>
              </a:lnSpc>
              <a:buNone/>
              <a:defRPr lang="en-US" sz="1200" b="0" i="0" kern="1200" dirty="0">
                <a:solidFill>
                  <a:schemeClr val="accent2"/>
                </a:solidFill>
                <a:latin typeface="Avenir Book" panose="02000503020000020003" pitchFamily="2" charset="0"/>
                <a:ea typeface="+mn-ea"/>
                <a:cs typeface="+mn-cs"/>
              </a:defRPr>
            </a:lvl1pPr>
            <a:lvl2pPr marL="246884" indent="0" algn="ctr">
              <a:buNone/>
              <a:defRPr sz="1080"/>
            </a:lvl2pPr>
            <a:lvl3pPr marL="493768" indent="0" algn="ctr">
              <a:buNone/>
              <a:defRPr sz="971"/>
            </a:lvl3pPr>
            <a:lvl4pPr marL="740651" indent="0" algn="ctr">
              <a:buNone/>
              <a:defRPr sz="864"/>
            </a:lvl4pPr>
            <a:lvl5pPr marL="987535" indent="0" algn="ctr">
              <a:buNone/>
              <a:defRPr sz="864"/>
            </a:lvl5pPr>
            <a:lvl6pPr marL="1234419" indent="0" algn="ctr">
              <a:buNone/>
              <a:defRPr sz="864"/>
            </a:lvl6pPr>
            <a:lvl7pPr marL="1481303" indent="0" algn="ctr">
              <a:buNone/>
              <a:defRPr sz="864"/>
            </a:lvl7pPr>
            <a:lvl8pPr marL="1728187" indent="0" algn="ctr">
              <a:buNone/>
              <a:defRPr sz="864"/>
            </a:lvl8pPr>
            <a:lvl9pPr marL="1975070" indent="0" algn="ctr">
              <a:buNone/>
              <a:defRPr sz="864"/>
            </a:lvl9pPr>
          </a:lstStyle>
          <a:p>
            <a:endParaRPr lang="en-US"/>
          </a:p>
        </p:txBody>
      </p:sp>
      <p:cxnSp>
        <p:nvCxnSpPr>
          <p:cNvPr id="32" name="Straight Connector 31">
            <a:extLst>
              <a:ext uri="{FF2B5EF4-FFF2-40B4-BE49-F238E27FC236}">
                <a16:creationId xmlns:a16="http://schemas.microsoft.com/office/drawing/2014/main" id="{9A81772F-1ECF-5145-9E6A-A7091D64EBEA}"/>
              </a:ext>
            </a:extLst>
          </p:cNvPr>
          <p:cNvCxnSpPr>
            <a:cxnSpLocks/>
          </p:cNvCxnSpPr>
          <p:nvPr/>
        </p:nvCxnSpPr>
        <p:spPr>
          <a:xfrm>
            <a:off x="342901" y="3924442"/>
            <a:ext cx="48623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CA6E8152-E037-9046-AED2-8B6080C4A91B}"/>
              </a:ext>
            </a:extLst>
          </p:cNvPr>
          <p:cNvSpPr txBox="1">
            <a:spLocks/>
          </p:cNvSpPr>
          <p:nvPr/>
        </p:nvSpPr>
        <p:spPr>
          <a:xfrm>
            <a:off x="342901" y="5397874"/>
            <a:ext cx="4862322" cy="116314"/>
          </a:xfrm>
          <a:prstGeom prst="rect">
            <a:avLst/>
          </a:prstGeom>
          <a:noFill/>
        </p:spPr>
        <p:txBody>
          <a:bodyPr wrap="square" lIns="0" tIns="0" rIns="0" bIns="0" rtlCol="0">
            <a:spAutoFit/>
          </a:bodyPr>
          <a:lstStyle/>
          <a:p>
            <a:r>
              <a:rPr lang="en-US" sz="756" b="0" i="0">
                <a:solidFill>
                  <a:schemeClr val="bg1"/>
                </a:solidFill>
                <a:latin typeface="Avenir Book" panose="02000503020000020003" pitchFamily="2" charset="0"/>
              </a:rPr>
              <a:t>EVERY CONNECTION COUNTS</a:t>
            </a:r>
          </a:p>
        </p:txBody>
      </p:sp>
    </p:spTree>
    <p:extLst>
      <p:ext uri="{BB962C8B-B14F-4D97-AF65-F5344CB8AC3E}">
        <p14:creationId xmlns:p14="http://schemas.microsoft.com/office/powerpoint/2010/main" val="8280864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1_Divider 2">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A25E66F8-D69A-4888-82BA-B283942028C7}"/>
              </a:ext>
            </a:extLst>
          </p:cNvPr>
          <p:cNvGraphicFramePr>
            <a:graphicFrameLocks noChangeAspect="1"/>
          </p:cNvGraphicFramePr>
          <p:nvPr>
            <p:custDataLst>
              <p:tags r:id="rId1"/>
            </p:custDataLst>
            <p:extLst>
              <p:ext uri="{D42A27DB-BD31-4B8C-83A1-F6EECF244321}">
                <p14:modId xmlns:p14="http://schemas.microsoft.com/office/powerpoint/2010/main" val="3753354974"/>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3" name="Object 2" hidden="1">
                        <a:extLst>
                          <a:ext uri="{FF2B5EF4-FFF2-40B4-BE49-F238E27FC236}">
                            <a16:creationId xmlns:a16="http://schemas.microsoft.com/office/drawing/2014/main" id="{A25E66F8-D69A-4888-82BA-B283942028C7}"/>
                          </a:ext>
                        </a:extLst>
                      </p:cNvPr>
                      <p:cNvPicPr/>
                      <p:nvPr/>
                    </p:nvPicPr>
                    <p:blipFill>
                      <a:blip r:embed="rId5"/>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0703ED7-E6EF-44DE-9076-73ABE463A4A0}"/>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12" b="0" i="0" baseline="0">
              <a:latin typeface="Avenir Book" panose="02000503020000020003" pitchFamily="2" charset="0"/>
              <a:ea typeface="+mj-ea"/>
              <a:cs typeface="+mj-cs"/>
              <a:sym typeface="Arial" panose="020B0604020202020204" pitchFamily="34" charset="0"/>
            </a:endParaRPr>
          </a:p>
        </p:txBody>
      </p:sp>
      <p:pic>
        <p:nvPicPr>
          <p:cNvPr id="4" name="Picture 3" hidden="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8" name="Picture 17" hidden="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4" name="Rectangle 13">
            <a:extLst>
              <a:ext uri="{FF2B5EF4-FFF2-40B4-BE49-F238E27FC236}">
                <a16:creationId xmlns:a16="http://schemas.microsoft.com/office/drawing/2014/main" id="{B116333B-72FF-5B44-BCC7-39E55F6ADE3B}"/>
              </a:ext>
            </a:extLst>
          </p:cNvPr>
          <p:cNvSpPr>
            <a:spLocks/>
          </p:cNvSpPr>
          <p:nvPr/>
        </p:nvSpPr>
        <p:spPr>
          <a:xfrm>
            <a:off x="0" y="0"/>
            <a:ext cx="4775200" cy="59436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a:solidFill>
                <a:schemeClr val="tx1"/>
              </a:solidFill>
              <a:latin typeface="Avenir Book" panose="02000503020000020003" pitchFamily="2" charset="0"/>
            </a:endParaRPr>
          </a:p>
        </p:txBody>
      </p:sp>
      <p:pic>
        <p:nvPicPr>
          <p:cNvPr id="15" name="Picture 14" hidden="1">
            <a:extLst>
              <a:ext uri="{FF2B5EF4-FFF2-40B4-BE49-F238E27FC236}">
                <a16:creationId xmlns:a16="http://schemas.microsoft.com/office/drawing/2014/main" id="{AC9118CC-8D2D-1445-979E-25F9C3C073F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7" name="Picture 16" hidden="1">
            <a:extLst>
              <a:ext uri="{FF2B5EF4-FFF2-40B4-BE49-F238E27FC236}">
                <a16:creationId xmlns:a16="http://schemas.microsoft.com/office/drawing/2014/main" id="{B6739C8A-E815-9743-8F11-28DEFEE6AFD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22" name="Title 1">
            <a:extLst>
              <a:ext uri="{FF2B5EF4-FFF2-40B4-BE49-F238E27FC236}">
                <a16:creationId xmlns:a16="http://schemas.microsoft.com/office/drawing/2014/main" id="{7B649D84-6A21-464C-8858-F59B56A9ADDE}"/>
              </a:ext>
            </a:extLst>
          </p:cNvPr>
          <p:cNvSpPr>
            <a:spLocks noGrp="1"/>
          </p:cNvSpPr>
          <p:nvPr>
            <p:ph type="ctrTitle" hasCustomPrompt="1"/>
          </p:nvPr>
        </p:nvSpPr>
        <p:spPr>
          <a:xfrm>
            <a:off x="342903" y="403013"/>
            <a:ext cx="4229099" cy="3387110"/>
          </a:xfrm>
          <a:prstGeom prst="rect">
            <a:avLst/>
          </a:prstGeom>
          <a:noFill/>
        </p:spPr>
        <p:txBody>
          <a:bodyPr vert="horz" lIns="0" tIns="0" rIns="0" bIns="0" rtlCol="0" anchor="b" anchorCtr="0">
            <a:noAutofit/>
          </a:bodyPr>
          <a:lstStyle>
            <a:lvl1pPr>
              <a:lnSpc>
                <a:spcPct val="90000"/>
              </a:lnSpc>
              <a:defRPr lang="en-US" sz="1512" dirty="0">
                <a:solidFill>
                  <a:schemeClr val="bg1"/>
                </a:solidFill>
              </a:defRPr>
            </a:lvl1pPr>
          </a:lstStyle>
          <a:p>
            <a:r>
              <a:rPr lang="en-US"/>
              <a:t>Small Image Divider Slide  #3: Click to Add Title in Arial Bold 28pt, Title Case.</a:t>
            </a:r>
          </a:p>
        </p:txBody>
      </p:sp>
      <p:sp>
        <p:nvSpPr>
          <p:cNvPr id="23" name="Subtitle 2">
            <a:extLst>
              <a:ext uri="{FF2B5EF4-FFF2-40B4-BE49-F238E27FC236}">
                <a16:creationId xmlns:a16="http://schemas.microsoft.com/office/drawing/2014/main" id="{F5F97BEC-9D4A-A244-AE95-A50605844852}"/>
              </a:ext>
            </a:extLst>
          </p:cNvPr>
          <p:cNvSpPr>
            <a:spLocks noGrp="1"/>
          </p:cNvSpPr>
          <p:nvPr>
            <p:ph type="subTitle" idx="1" hasCustomPrompt="1"/>
          </p:nvPr>
        </p:nvSpPr>
        <p:spPr>
          <a:xfrm>
            <a:off x="342903" y="4058766"/>
            <a:ext cx="4229099" cy="1074749"/>
          </a:xfrm>
          <a:prstGeom prst="rect">
            <a:avLst/>
          </a:prstGeom>
          <a:noFill/>
        </p:spPr>
        <p:txBody>
          <a:bodyPr>
            <a:noAutofit/>
          </a:bodyPr>
          <a:lstStyle>
            <a:lvl1pPr marL="0" indent="0" algn="l">
              <a:lnSpc>
                <a:spcPct val="90000"/>
              </a:lnSpc>
              <a:buNone/>
              <a:defRPr sz="971">
                <a:solidFill>
                  <a:schemeClr val="bg1"/>
                </a:solidFill>
              </a:defRPr>
            </a:lvl1pPr>
            <a:lvl2pPr marL="246884" indent="0" algn="ctr">
              <a:buNone/>
              <a:defRPr sz="1080"/>
            </a:lvl2pPr>
            <a:lvl3pPr marL="493768" indent="0" algn="ctr">
              <a:buNone/>
              <a:defRPr sz="971"/>
            </a:lvl3pPr>
            <a:lvl4pPr marL="740651" indent="0" algn="ctr">
              <a:buNone/>
              <a:defRPr sz="864"/>
            </a:lvl4pPr>
            <a:lvl5pPr marL="987535" indent="0" algn="ctr">
              <a:buNone/>
              <a:defRPr sz="864"/>
            </a:lvl5pPr>
            <a:lvl6pPr marL="1234419" indent="0" algn="ctr">
              <a:buNone/>
              <a:defRPr sz="864"/>
            </a:lvl6pPr>
            <a:lvl7pPr marL="1481303" indent="0" algn="ctr">
              <a:buNone/>
              <a:defRPr sz="864"/>
            </a:lvl7pPr>
            <a:lvl8pPr marL="1728187" indent="0" algn="ctr">
              <a:buNone/>
              <a:defRPr sz="864"/>
            </a:lvl8pPr>
            <a:lvl9pPr marL="1975070" indent="0" algn="ctr">
              <a:buNone/>
              <a:defRPr sz="864"/>
            </a:lvl9pPr>
          </a:lstStyle>
          <a:p>
            <a:r>
              <a:rPr lang="en-US"/>
              <a:t>Click to Add Subtitle</a:t>
            </a:r>
          </a:p>
        </p:txBody>
      </p:sp>
      <p:sp>
        <p:nvSpPr>
          <p:cNvPr id="28" name="TextBox 27">
            <a:extLst>
              <a:ext uri="{FF2B5EF4-FFF2-40B4-BE49-F238E27FC236}">
                <a16:creationId xmlns:a16="http://schemas.microsoft.com/office/drawing/2014/main" id="{0960ECCD-7CE4-2A4B-B02F-1D5B429137D0}"/>
              </a:ext>
            </a:extLst>
          </p:cNvPr>
          <p:cNvSpPr txBox="1">
            <a:spLocks/>
          </p:cNvSpPr>
          <p:nvPr/>
        </p:nvSpPr>
        <p:spPr>
          <a:xfrm>
            <a:off x="342901" y="5397874"/>
            <a:ext cx="4862322" cy="116314"/>
          </a:xfrm>
          <a:prstGeom prst="rect">
            <a:avLst/>
          </a:prstGeom>
          <a:noFill/>
        </p:spPr>
        <p:txBody>
          <a:bodyPr wrap="square" lIns="0" tIns="0" rIns="0" bIns="0" rtlCol="0">
            <a:spAutoFit/>
          </a:bodyPr>
          <a:lstStyle/>
          <a:p>
            <a:r>
              <a:rPr lang="en-US" sz="756" b="0" i="0">
                <a:solidFill>
                  <a:schemeClr val="bg1"/>
                </a:solidFill>
                <a:latin typeface="Avenir Book" panose="02000503020000020003" pitchFamily="2" charset="0"/>
              </a:rPr>
              <a:t>EVERY CONNECTION COUNTS</a:t>
            </a:r>
          </a:p>
        </p:txBody>
      </p:sp>
      <p:cxnSp>
        <p:nvCxnSpPr>
          <p:cNvPr id="19" name="Straight Connector 31">
            <a:extLst>
              <a:ext uri="{FF2B5EF4-FFF2-40B4-BE49-F238E27FC236}">
                <a16:creationId xmlns:a16="http://schemas.microsoft.com/office/drawing/2014/main" id="{617034EF-BFFC-47F2-8AE4-F5833DA3F0CF}"/>
              </a:ext>
            </a:extLst>
          </p:cNvPr>
          <p:cNvCxnSpPr>
            <a:cxnSpLocks/>
          </p:cNvCxnSpPr>
          <p:nvPr/>
        </p:nvCxnSpPr>
        <p:spPr>
          <a:xfrm>
            <a:off x="342901" y="3365642"/>
            <a:ext cx="486232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5017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Layout">
    <p:bg>
      <p:bgRef idx="1001">
        <a:schemeClr val="bg2"/>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766903-0969-4668-AF8A-CAA0B55B777C}"/>
              </a:ext>
            </a:extLst>
          </p:cNvPr>
          <p:cNvSpPr>
            <a:spLocks noGrp="1"/>
          </p:cNvSpPr>
          <p:nvPr>
            <p:ph type="sldNum" sz="quarter" idx="10"/>
          </p:nvPr>
        </p:nvSpPr>
        <p:spPr>
          <a:xfrm>
            <a:off x="342901" y="5620493"/>
            <a:ext cx="192882" cy="323108"/>
          </a:xfrm>
          <a:prstGeom prst="rect">
            <a:avLst/>
          </a:prstGeom>
        </p:spPr>
        <p:txBody>
          <a:bodyPr/>
          <a:lstStyle>
            <a:lvl1pPr>
              <a:defRPr b="0" i="0"/>
            </a:lvl1pPr>
          </a:lstStyle>
          <a:p>
            <a:fld id="{0318267E-8131-4611-81DC-9D9690248D8A}" type="slidenum">
              <a:rPr lang="en-US" smtClean="0"/>
              <a:pPr/>
              <a:t>‹#›</a:t>
            </a:fld>
            <a:endParaRPr lang="en-US"/>
          </a:p>
        </p:txBody>
      </p:sp>
      <p:pic>
        <p:nvPicPr>
          <p:cNvPr id="24" name="Picture 23">
            <a:extLst>
              <a:ext uri="{FF2B5EF4-FFF2-40B4-BE49-F238E27FC236}">
                <a16:creationId xmlns:a16="http://schemas.microsoft.com/office/drawing/2014/main" id="{26141D19-124B-44D9-8229-F5693F84E6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9345" y="409198"/>
            <a:ext cx="4648901" cy="4664876"/>
          </a:xfrm>
          <a:prstGeom prst="rect">
            <a:avLst/>
          </a:prstGeom>
        </p:spPr>
      </p:pic>
      <p:sp>
        <p:nvSpPr>
          <p:cNvPr id="26" name="Text Placeholder 25">
            <a:extLst>
              <a:ext uri="{FF2B5EF4-FFF2-40B4-BE49-F238E27FC236}">
                <a16:creationId xmlns:a16="http://schemas.microsoft.com/office/drawing/2014/main" id="{B5273D03-0C6D-48CF-AC9D-161D48B83332}"/>
              </a:ext>
            </a:extLst>
          </p:cNvPr>
          <p:cNvSpPr>
            <a:spLocks noGrp="1"/>
          </p:cNvSpPr>
          <p:nvPr>
            <p:ph type="body" sz="quarter" idx="11" hasCustomPrompt="1"/>
          </p:nvPr>
        </p:nvSpPr>
        <p:spPr>
          <a:xfrm>
            <a:off x="5295904" y="1673017"/>
            <a:ext cx="3552825" cy="2586567"/>
          </a:xfrm>
        </p:spPr>
        <p:txBody>
          <a:bodyPr>
            <a:normAutofit/>
          </a:bodyPr>
          <a:lstStyle>
            <a:lvl1pPr>
              <a:defRPr sz="1512">
                <a:solidFill>
                  <a:schemeClr val="tx1"/>
                </a:solidFill>
              </a:defRPr>
            </a:lvl1pPr>
            <a:lvl2pPr>
              <a:defRPr sz="1296">
                <a:solidFill>
                  <a:schemeClr val="tx1"/>
                </a:solidFill>
              </a:defRPr>
            </a:lvl2pPr>
            <a:lvl3pPr>
              <a:defRPr sz="1080">
                <a:solidFill>
                  <a:schemeClr val="tx1"/>
                </a:solidFill>
              </a:defRPr>
            </a:lvl3pPr>
            <a:lvl4pPr>
              <a:defRPr sz="756">
                <a:solidFill>
                  <a:schemeClr val="tx1"/>
                </a:solidFill>
              </a:defRPr>
            </a:lvl4pPr>
            <a:lvl5pPr>
              <a:defRPr sz="594">
                <a:solidFill>
                  <a:schemeClr val="tx1"/>
                </a:solidFill>
              </a:defRPr>
            </a:lvl5pPr>
          </a:lstStyle>
          <a:p>
            <a:pPr lvl="0"/>
            <a:r>
              <a:rPr lang="en-US"/>
              <a:t>SECTION TITLE</a:t>
            </a:r>
          </a:p>
          <a:p>
            <a:pPr lvl="1"/>
            <a:r>
              <a:rPr lang="en-US"/>
              <a:t>Sub-title</a:t>
            </a:r>
          </a:p>
        </p:txBody>
      </p:sp>
      <p:cxnSp>
        <p:nvCxnSpPr>
          <p:cNvPr id="27" name="Straight Connector 26">
            <a:extLst>
              <a:ext uri="{FF2B5EF4-FFF2-40B4-BE49-F238E27FC236}">
                <a16:creationId xmlns:a16="http://schemas.microsoft.com/office/drawing/2014/main" id="{5B25249E-2370-42BC-B188-4AAFF019B1D4}"/>
              </a:ext>
            </a:extLst>
          </p:cNvPr>
          <p:cNvCxnSpPr>
            <a:cxnSpLocks/>
          </p:cNvCxnSpPr>
          <p:nvPr/>
        </p:nvCxnSpPr>
        <p:spPr>
          <a:xfrm>
            <a:off x="0" y="5922768"/>
            <a:ext cx="91440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7207056"/>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Custom Layout">
    <p:bg>
      <p:bgPr>
        <a:solidFill>
          <a:schemeClr val="accent3"/>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766903-0969-4668-AF8A-CAA0B55B777C}"/>
              </a:ext>
            </a:extLst>
          </p:cNvPr>
          <p:cNvSpPr>
            <a:spLocks noGrp="1"/>
          </p:cNvSpPr>
          <p:nvPr>
            <p:ph type="sldNum" sz="quarter" idx="10"/>
          </p:nvPr>
        </p:nvSpPr>
        <p:spPr>
          <a:xfrm>
            <a:off x="342901" y="5620493"/>
            <a:ext cx="192882" cy="323108"/>
          </a:xfrm>
          <a:prstGeom prst="rect">
            <a:avLst/>
          </a:prstGeom>
        </p:spPr>
        <p:txBody>
          <a:bodyPr/>
          <a:lstStyle>
            <a:lvl1pPr>
              <a:defRPr b="0" i="0"/>
            </a:lvl1pPr>
          </a:lstStyle>
          <a:p>
            <a:fld id="{0318267E-8131-4611-81DC-9D9690248D8A}" type="slidenum">
              <a:rPr lang="en-US" smtClean="0"/>
              <a:pPr/>
              <a:t>‹#›</a:t>
            </a:fld>
            <a:endParaRPr lang="en-US"/>
          </a:p>
        </p:txBody>
      </p:sp>
      <p:pic>
        <p:nvPicPr>
          <p:cNvPr id="24" name="Picture 23">
            <a:extLst>
              <a:ext uri="{FF2B5EF4-FFF2-40B4-BE49-F238E27FC236}">
                <a16:creationId xmlns:a16="http://schemas.microsoft.com/office/drawing/2014/main" id="{26141D19-124B-44D9-8229-F5693F84E6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9345" y="409198"/>
            <a:ext cx="4648901" cy="4664876"/>
          </a:xfrm>
          <a:prstGeom prst="rect">
            <a:avLst/>
          </a:prstGeom>
        </p:spPr>
      </p:pic>
      <p:sp>
        <p:nvSpPr>
          <p:cNvPr id="26" name="Text Placeholder 25">
            <a:extLst>
              <a:ext uri="{FF2B5EF4-FFF2-40B4-BE49-F238E27FC236}">
                <a16:creationId xmlns:a16="http://schemas.microsoft.com/office/drawing/2014/main" id="{B5273D03-0C6D-48CF-AC9D-161D48B83332}"/>
              </a:ext>
            </a:extLst>
          </p:cNvPr>
          <p:cNvSpPr>
            <a:spLocks noGrp="1"/>
          </p:cNvSpPr>
          <p:nvPr>
            <p:ph type="body" sz="quarter" idx="11" hasCustomPrompt="1"/>
          </p:nvPr>
        </p:nvSpPr>
        <p:spPr>
          <a:xfrm>
            <a:off x="5295904" y="1673017"/>
            <a:ext cx="3552825" cy="2586567"/>
          </a:xfrm>
        </p:spPr>
        <p:txBody>
          <a:bodyPr>
            <a:normAutofit/>
          </a:bodyPr>
          <a:lstStyle>
            <a:lvl1pPr>
              <a:defRPr sz="1512">
                <a:solidFill>
                  <a:schemeClr val="tx1"/>
                </a:solidFill>
              </a:defRPr>
            </a:lvl1pPr>
            <a:lvl2pPr>
              <a:defRPr sz="1296">
                <a:solidFill>
                  <a:schemeClr val="tx1"/>
                </a:solidFill>
              </a:defRPr>
            </a:lvl2pPr>
            <a:lvl3pPr>
              <a:defRPr sz="1080">
                <a:solidFill>
                  <a:schemeClr val="tx1"/>
                </a:solidFill>
              </a:defRPr>
            </a:lvl3pPr>
            <a:lvl4pPr>
              <a:defRPr sz="756">
                <a:solidFill>
                  <a:schemeClr val="tx1"/>
                </a:solidFill>
              </a:defRPr>
            </a:lvl4pPr>
            <a:lvl5pPr>
              <a:defRPr sz="594">
                <a:solidFill>
                  <a:schemeClr val="tx1"/>
                </a:solidFill>
              </a:defRPr>
            </a:lvl5pPr>
          </a:lstStyle>
          <a:p>
            <a:pPr lvl="0"/>
            <a:r>
              <a:rPr lang="en-US"/>
              <a:t>SECTION TITLE</a:t>
            </a:r>
          </a:p>
          <a:p>
            <a:pPr lvl="1"/>
            <a:r>
              <a:rPr lang="en-US"/>
              <a:t>Sub-title</a:t>
            </a:r>
          </a:p>
        </p:txBody>
      </p:sp>
      <p:cxnSp>
        <p:nvCxnSpPr>
          <p:cNvPr id="5" name="Straight Connector 4">
            <a:extLst>
              <a:ext uri="{FF2B5EF4-FFF2-40B4-BE49-F238E27FC236}">
                <a16:creationId xmlns:a16="http://schemas.microsoft.com/office/drawing/2014/main" id="{2FC20CDA-63E0-41B4-9336-797220C6E5B2}"/>
              </a:ext>
            </a:extLst>
          </p:cNvPr>
          <p:cNvCxnSpPr>
            <a:cxnSpLocks/>
          </p:cNvCxnSpPr>
          <p:nvPr/>
        </p:nvCxnSpPr>
        <p:spPr>
          <a:xfrm>
            <a:off x="0" y="5922768"/>
            <a:ext cx="91440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1703271"/>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2_Custom Layout">
    <p:bg>
      <p:bgPr>
        <a:solidFill>
          <a:schemeClr val="accent4"/>
        </a:solid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D766903-0969-4668-AF8A-CAA0B55B777C}"/>
              </a:ext>
            </a:extLst>
          </p:cNvPr>
          <p:cNvSpPr>
            <a:spLocks noGrp="1"/>
          </p:cNvSpPr>
          <p:nvPr>
            <p:ph type="sldNum" sz="quarter" idx="10"/>
          </p:nvPr>
        </p:nvSpPr>
        <p:spPr>
          <a:xfrm>
            <a:off x="342901" y="5620493"/>
            <a:ext cx="192882" cy="323108"/>
          </a:xfrm>
          <a:prstGeom prst="rect">
            <a:avLst/>
          </a:prstGeom>
        </p:spPr>
        <p:txBody>
          <a:bodyPr/>
          <a:lstStyle>
            <a:lvl1pPr>
              <a:defRPr b="0" i="0"/>
            </a:lvl1pPr>
          </a:lstStyle>
          <a:p>
            <a:fld id="{0318267E-8131-4611-81DC-9D9690248D8A}" type="slidenum">
              <a:rPr lang="en-US" smtClean="0"/>
              <a:pPr/>
              <a:t>‹#›</a:t>
            </a:fld>
            <a:endParaRPr lang="en-US"/>
          </a:p>
        </p:txBody>
      </p:sp>
      <p:pic>
        <p:nvPicPr>
          <p:cNvPr id="24" name="Picture 23">
            <a:extLst>
              <a:ext uri="{FF2B5EF4-FFF2-40B4-BE49-F238E27FC236}">
                <a16:creationId xmlns:a16="http://schemas.microsoft.com/office/drawing/2014/main" id="{26141D19-124B-44D9-8229-F5693F84E6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39342" y="693339"/>
            <a:ext cx="4648901" cy="4095562"/>
          </a:xfrm>
          <a:prstGeom prst="rect">
            <a:avLst/>
          </a:prstGeom>
        </p:spPr>
      </p:pic>
      <p:sp>
        <p:nvSpPr>
          <p:cNvPr id="26" name="Text Placeholder 25">
            <a:extLst>
              <a:ext uri="{FF2B5EF4-FFF2-40B4-BE49-F238E27FC236}">
                <a16:creationId xmlns:a16="http://schemas.microsoft.com/office/drawing/2014/main" id="{B5273D03-0C6D-48CF-AC9D-161D48B83332}"/>
              </a:ext>
            </a:extLst>
          </p:cNvPr>
          <p:cNvSpPr>
            <a:spLocks noGrp="1"/>
          </p:cNvSpPr>
          <p:nvPr>
            <p:ph type="body" sz="quarter" idx="11" hasCustomPrompt="1"/>
          </p:nvPr>
        </p:nvSpPr>
        <p:spPr>
          <a:xfrm>
            <a:off x="5295904" y="1673017"/>
            <a:ext cx="3552825" cy="2586567"/>
          </a:xfrm>
        </p:spPr>
        <p:txBody>
          <a:bodyPr>
            <a:normAutofit/>
          </a:bodyPr>
          <a:lstStyle>
            <a:lvl1pPr>
              <a:defRPr sz="1512">
                <a:solidFill>
                  <a:schemeClr val="tx1"/>
                </a:solidFill>
              </a:defRPr>
            </a:lvl1pPr>
            <a:lvl2pPr>
              <a:defRPr sz="1296">
                <a:solidFill>
                  <a:schemeClr val="tx1"/>
                </a:solidFill>
              </a:defRPr>
            </a:lvl2pPr>
            <a:lvl3pPr>
              <a:defRPr sz="1080">
                <a:solidFill>
                  <a:schemeClr val="tx1"/>
                </a:solidFill>
              </a:defRPr>
            </a:lvl3pPr>
            <a:lvl4pPr>
              <a:defRPr sz="756">
                <a:solidFill>
                  <a:schemeClr val="tx1"/>
                </a:solidFill>
              </a:defRPr>
            </a:lvl4pPr>
            <a:lvl5pPr>
              <a:defRPr sz="594">
                <a:solidFill>
                  <a:schemeClr val="tx1"/>
                </a:solidFill>
              </a:defRPr>
            </a:lvl5pPr>
          </a:lstStyle>
          <a:p>
            <a:pPr lvl="0"/>
            <a:r>
              <a:rPr lang="en-US"/>
              <a:t>SECTION TITLE</a:t>
            </a:r>
          </a:p>
          <a:p>
            <a:pPr lvl="1"/>
            <a:r>
              <a:rPr lang="en-US"/>
              <a:t>Sub-title</a:t>
            </a:r>
          </a:p>
        </p:txBody>
      </p:sp>
      <p:cxnSp>
        <p:nvCxnSpPr>
          <p:cNvPr id="5" name="Straight Connector 4">
            <a:extLst>
              <a:ext uri="{FF2B5EF4-FFF2-40B4-BE49-F238E27FC236}">
                <a16:creationId xmlns:a16="http://schemas.microsoft.com/office/drawing/2014/main" id="{2FC20CDA-63E0-41B4-9336-797220C6E5B2}"/>
              </a:ext>
            </a:extLst>
          </p:cNvPr>
          <p:cNvCxnSpPr>
            <a:cxnSpLocks/>
          </p:cNvCxnSpPr>
          <p:nvPr/>
        </p:nvCxnSpPr>
        <p:spPr>
          <a:xfrm>
            <a:off x="0" y="5922768"/>
            <a:ext cx="9144000" cy="0"/>
          </a:xfrm>
          <a:prstGeom prst="line">
            <a:avLst/>
          </a:prstGeom>
          <a:ln w="571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1465000"/>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7" name="Textplatzhalter 6">
            <a:extLst>
              <a:ext uri="{FF2B5EF4-FFF2-40B4-BE49-F238E27FC236}">
                <a16:creationId xmlns:a16="http://schemas.microsoft.com/office/drawing/2014/main" id="{428D4CC0-1801-4DC1-8B8B-3541ABC4C70C}"/>
              </a:ext>
            </a:extLst>
          </p:cNvPr>
          <p:cNvSpPr>
            <a:spLocks noGrp="1"/>
          </p:cNvSpPr>
          <p:nvPr>
            <p:ph type="body" sz="quarter" idx="17" hasCustomPrompt="1"/>
          </p:nvPr>
        </p:nvSpPr>
        <p:spPr>
          <a:xfrm>
            <a:off x="4692254" y="975470"/>
            <a:ext cx="4107656" cy="4368265"/>
          </a:xfrm>
          <a:prstGeom prst="rect">
            <a:avLst/>
          </a:prstGeom>
        </p:spPr>
        <p:txBody>
          <a:bodyPr/>
          <a:lstStyle/>
          <a:p>
            <a:pPr lvl="0"/>
            <a:r>
              <a:rPr lang="en-US"/>
              <a:t>Click to edit Master text styles</a:t>
            </a:r>
          </a:p>
          <a:p>
            <a:pPr lvl="1"/>
            <a:r>
              <a:rPr lang="en-US"/>
              <a:t>Second level (font 14pt / before 0.26 / hanging 0.12)</a:t>
            </a:r>
          </a:p>
          <a:p>
            <a:pPr lvl="2"/>
            <a:r>
              <a:rPr lang="en-US"/>
              <a:t>Third level (font 12 </a:t>
            </a:r>
            <a:r>
              <a:rPr lang="en-US" err="1"/>
              <a:t>pt</a:t>
            </a:r>
            <a:r>
              <a:rPr lang="en-US"/>
              <a:t> / before 0.38 / hanging 0.12)</a:t>
            </a:r>
          </a:p>
          <a:p>
            <a:pPr lvl="3"/>
            <a:r>
              <a:rPr lang="en-US"/>
              <a:t>Fourth level (font 10 </a:t>
            </a:r>
            <a:r>
              <a:rPr lang="en-US" err="1"/>
              <a:t>pt</a:t>
            </a:r>
            <a:r>
              <a:rPr lang="en-US"/>
              <a:t> / before 0.5 / hanging 0.12)</a:t>
            </a:r>
          </a:p>
          <a:p>
            <a:pPr lvl="4"/>
            <a:r>
              <a:rPr lang="en-US"/>
              <a:t>Fifth level (font 8 </a:t>
            </a:r>
            <a:r>
              <a:rPr lang="en-US" err="1"/>
              <a:t>pt</a:t>
            </a:r>
            <a:r>
              <a:rPr lang="en-US"/>
              <a:t> / before 0.62 / hanging 0.12)</a:t>
            </a:r>
          </a:p>
          <a:p>
            <a:pPr lvl="5"/>
            <a:r>
              <a:rPr lang="en-US"/>
              <a:t>Sixth Level (font 8 </a:t>
            </a:r>
            <a:r>
              <a:rPr lang="en-US" err="1"/>
              <a:t>pt</a:t>
            </a:r>
            <a:r>
              <a:rPr lang="en-US"/>
              <a:t> / before 0.74 / hanging 0.12)</a:t>
            </a:r>
          </a:p>
          <a:p>
            <a:pPr lvl="6"/>
            <a:r>
              <a:rPr lang="en-US"/>
              <a:t>Seventh Level (font 8 </a:t>
            </a:r>
            <a:r>
              <a:rPr lang="en-US" err="1"/>
              <a:t>pt</a:t>
            </a:r>
            <a:r>
              <a:rPr lang="en-US"/>
              <a:t> / before 0.86 / hanging 0.12)</a:t>
            </a:r>
          </a:p>
          <a:p>
            <a:pPr lvl="7"/>
            <a:r>
              <a:rPr lang="en-US"/>
              <a:t>Eighth Level (font 8 </a:t>
            </a:r>
            <a:r>
              <a:rPr lang="en-US" err="1"/>
              <a:t>pt</a:t>
            </a:r>
            <a:r>
              <a:rPr lang="en-US"/>
              <a:t> / before 0.98 / hanging 0.12)</a:t>
            </a:r>
          </a:p>
          <a:p>
            <a:pPr lvl="8"/>
            <a:r>
              <a:rPr lang="en-US"/>
              <a:t>Ninth Level (font 8 </a:t>
            </a:r>
            <a:r>
              <a:rPr lang="en-US" err="1"/>
              <a:t>pt</a:t>
            </a:r>
            <a:r>
              <a:rPr lang="en-US"/>
              <a:t> / before 1.1 / hanging 0.12)</a:t>
            </a:r>
          </a:p>
        </p:txBody>
      </p:sp>
      <p:graphicFrame>
        <p:nvGraphicFramePr>
          <p:cNvPr id="3" name="Object 2" hidden="1">
            <a:extLst>
              <a:ext uri="{FF2B5EF4-FFF2-40B4-BE49-F238E27FC236}">
                <a16:creationId xmlns:a16="http://schemas.microsoft.com/office/drawing/2014/main" id="{1C71ED80-F9FE-4B5E-A518-B6622F6D6E67}"/>
              </a:ext>
            </a:extLst>
          </p:cNvPr>
          <p:cNvGraphicFramePr>
            <a:graphicFrameLocks noChangeAspect="1"/>
          </p:cNvGraphicFramePr>
          <p:nvPr>
            <p:custDataLst>
              <p:tags r:id="rId1"/>
            </p:custDataLst>
            <p:extLst>
              <p:ext uri="{D42A27DB-BD31-4B8C-83A1-F6EECF244321}">
                <p14:modId xmlns:p14="http://schemas.microsoft.com/office/powerpoint/2010/main" val="3405464034"/>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3" name="Object 2" hidden="1">
                        <a:extLst>
                          <a:ext uri="{FF2B5EF4-FFF2-40B4-BE49-F238E27FC236}">
                            <a16:creationId xmlns:a16="http://schemas.microsoft.com/office/drawing/2014/main" id="{1C71ED80-F9FE-4B5E-A518-B6622F6D6E67}"/>
                          </a:ext>
                        </a:extLst>
                      </p:cNvPr>
                      <p:cNvPicPr/>
                      <p:nvPr/>
                    </p:nvPicPr>
                    <p:blipFill>
                      <a:blip r:embed="rId5"/>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3546F9DD-0E2C-4448-AA2D-9785F218A480}"/>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12" b="0" i="0" baseline="0">
              <a:latin typeface="Avenir Book" panose="02000503020000020003" pitchFamily="2" charset="0"/>
              <a:ea typeface="+mj-ea"/>
              <a:cs typeface="+mj-cs"/>
              <a:sym typeface="Arial" panose="020B0604020202020204" pitchFamily="34" charset="0"/>
            </a:endParaRPr>
          </a:p>
        </p:txBody>
      </p:sp>
      <p:sp>
        <p:nvSpPr>
          <p:cNvPr id="9" name="Title Placeholder 1"/>
          <p:cNvSpPr>
            <a:spLocks noGrp="1"/>
          </p:cNvSpPr>
          <p:nvPr>
            <p:ph type="title" hasCustomPrompt="1"/>
          </p:nvPr>
        </p:nvSpPr>
        <p:spPr>
          <a:xfrm>
            <a:off x="342901" y="318788"/>
            <a:ext cx="7372352" cy="396240"/>
          </a:xfrm>
          <a:prstGeom prst="rect">
            <a:avLst/>
          </a:prstGeom>
        </p:spPr>
        <p:txBody>
          <a:bodyPr vert="horz" lIns="0" tIns="0" rIns="0" bIns="0" rtlCol="0" anchor="t">
            <a:noAutofit/>
          </a:bodyPr>
          <a:lstStyle>
            <a:lvl1pPr>
              <a:defRPr/>
            </a:lvl1pPr>
          </a:lstStyle>
          <a:p>
            <a:r>
              <a:rPr lang="en-US"/>
              <a:t>Click to Add Title in Arial Bold 28pt, Title Case.</a:t>
            </a:r>
          </a:p>
        </p:txBody>
      </p:sp>
      <p:sp>
        <p:nvSpPr>
          <p:cNvPr id="12" name="Slide Number Placeholder 5">
            <a:extLst>
              <a:ext uri="{FF2B5EF4-FFF2-40B4-BE49-F238E27FC236}">
                <a16:creationId xmlns:a16="http://schemas.microsoft.com/office/drawing/2014/main" id="{912A96CC-F04F-4F0E-A6C3-B708A9D2BAB2}"/>
              </a:ext>
            </a:extLst>
          </p:cNvPr>
          <p:cNvSpPr>
            <a:spLocks noGrp="1"/>
          </p:cNvSpPr>
          <p:nvPr>
            <p:ph type="sldNum" sz="quarter" idx="4"/>
          </p:nvPr>
        </p:nvSpPr>
        <p:spPr>
          <a:xfrm>
            <a:off x="342901" y="5620493"/>
            <a:ext cx="192882" cy="321456"/>
          </a:xfrm>
          <a:prstGeom prst="rect">
            <a:avLst/>
          </a:prstGeom>
          <a:noFill/>
        </p:spPr>
        <p:txBody>
          <a:bodyPr wrap="none" lIns="0" tIns="46800" rIns="0" bIns="0" rtlCol="0">
            <a:noAutofit/>
          </a:bodyPr>
          <a:lstStyle>
            <a:lvl1pPr>
              <a:defRPr lang="en-US" sz="432" b="0" i="0" baseline="0" smtClean="0">
                <a:effectLst/>
                <a:latin typeface="Avenir Book" panose="02000503020000020003" pitchFamily="2" charset="0"/>
                <a:cs typeface="Arial" panose="020B0604020202020204" pitchFamily="34" charset="0"/>
              </a:defRPr>
            </a:lvl1pPr>
          </a:lstStyle>
          <a:p>
            <a:fld id="{0318267E-8131-4611-81DC-9D9690248D8A}" type="slidenum">
              <a:rPr lang="en-US" smtClean="0"/>
              <a:pPr/>
              <a:t>‹#›</a:t>
            </a:fld>
            <a:endParaRPr lang="en-US"/>
          </a:p>
        </p:txBody>
      </p:sp>
      <p:sp>
        <p:nvSpPr>
          <p:cNvPr id="5" name="Textplatzhalter 4">
            <a:extLst>
              <a:ext uri="{FF2B5EF4-FFF2-40B4-BE49-F238E27FC236}">
                <a16:creationId xmlns:a16="http://schemas.microsoft.com/office/drawing/2014/main" id="{A9278DE5-65B0-40AD-B9EA-4CECCEED52EC}"/>
              </a:ext>
            </a:extLst>
          </p:cNvPr>
          <p:cNvSpPr>
            <a:spLocks noGrp="1"/>
          </p:cNvSpPr>
          <p:nvPr>
            <p:ph type="body" sz="quarter" idx="16" hasCustomPrompt="1"/>
          </p:nvPr>
        </p:nvSpPr>
        <p:spPr>
          <a:xfrm>
            <a:off x="342901" y="975469"/>
            <a:ext cx="4107656" cy="4368267"/>
          </a:xfrm>
          <a:prstGeom prst="rect">
            <a:avLst/>
          </a:prstGeom>
        </p:spPr>
        <p:txBody>
          <a:bodyPr/>
          <a:lstStyle/>
          <a:p>
            <a:pPr lvl="0"/>
            <a:r>
              <a:rPr lang="en-US"/>
              <a:t>Click to edit Master text styles</a:t>
            </a:r>
          </a:p>
          <a:p>
            <a:pPr lvl="1"/>
            <a:r>
              <a:rPr lang="en-US"/>
              <a:t>Second level (font 14pt / before 0.26 / hanging 0.12)</a:t>
            </a:r>
          </a:p>
          <a:p>
            <a:pPr lvl="2"/>
            <a:r>
              <a:rPr lang="en-US"/>
              <a:t>Third level (font 12 </a:t>
            </a:r>
            <a:r>
              <a:rPr lang="en-US" err="1"/>
              <a:t>pt</a:t>
            </a:r>
            <a:r>
              <a:rPr lang="en-US"/>
              <a:t> / before 0.38 / hanging 0.12)</a:t>
            </a:r>
          </a:p>
          <a:p>
            <a:pPr lvl="3"/>
            <a:r>
              <a:rPr lang="en-US"/>
              <a:t>Fourth level (font 10 </a:t>
            </a:r>
            <a:r>
              <a:rPr lang="en-US" err="1"/>
              <a:t>pt</a:t>
            </a:r>
            <a:r>
              <a:rPr lang="en-US"/>
              <a:t> / before 0.5 / hanging 0.12)</a:t>
            </a:r>
          </a:p>
          <a:p>
            <a:pPr lvl="4"/>
            <a:r>
              <a:rPr lang="en-US"/>
              <a:t>Fifth level (font 8 </a:t>
            </a:r>
            <a:r>
              <a:rPr lang="en-US" err="1"/>
              <a:t>pt</a:t>
            </a:r>
            <a:r>
              <a:rPr lang="en-US"/>
              <a:t> / before 0.62 / hanging 0.12)</a:t>
            </a:r>
          </a:p>
          <a:p>
            <a:pPr lvl="5"/>
            <a:r>
              <a:rPr lang="en-US"/>
              <a:t>Sixth Level (font 8 </a:t>
            </a:r>
            <a:r>
              <a:rPr lang="en-US" err="1"/>
              <a:t>pt</a:t>
            </a:r>
            <a:r>
              <a:rPr lang="en-US"/>
              <a:t> / before 0.74 / hanging 0.12)</a:t>
            </a:r>
          </a:p>
          <a:p>
            <a:pPr lvl="6"/>
            <a:r>
              <a:rPr lang="en-US"/>
              <a:t>Seventh Level (font 8 </a:t>
            </a:r>
            <a:r>
              <a:rPr lang="en-US" err="1"/>
              <a:t>pt</a:t>
            </a:r>
            <a:r>
              <a:rPr lang="en-US"/>
              <a:t> / before 0.86 / hanging 0.12)</a:t>
            </a:r>
          </a:p>
          <a:p>
            <a:pPr lvl="7"/>
            <a:r>
              <a:rPr lang="en-US"/>
              <a:t>Eighth Level (font 8 </a:t>
            </a:r>
            <a:r>
              <a:rPr lang="en-US" err="1"/>
              <a:t>pt</a:t>
            </a:r>
            <a:r>
              <a:rPr lang="en-US"/>
              <a:t> / before 0.98 / hanging 0.12)</a:t>
            </a:r>
          </a:p>
          <a:p>
            <a:pPr lvl="8"/>
            <a:r>
              <a:rPr lang="en-US"/>
              <a:t>Ninth Level (font 8 </a:t>
            </a:r>
            <a:r>
              <a:rPr lang="en-US" err="1"/>
              <a:t>pt</a:t>
            </a:r>
            <a:r>
              <a:rPr lang="en-US"/>
              <a:t> / before 1.1 / hanging 0.12)</a:t>
            </a:r>
          </a:p>
        </p:txBody>
      </p:sp>
    </p:spTree>
    <p:extLst>
      <p:ext uri="{BB962C8B-B14F-4D97-AF65-F5344CB8AC3E}">
        <p14:creationId xmlns:p14="http://schemas.microsoft.com/office/powerpoint/2010/main" val="6939584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FD0A59BC-495D-400D-A829-923E06D09F60}"/>
              </a:ext>
            </a:extLst>
          </p:cNvPr>
          <p:cNvGraphicFramePr>
            <a:graphicFrameLocks noChangeAspect="1"/>
          </p:cNvGraphicFramePr>
          <p:nvPr>
            <p:custDataLst>
              <p:tags r:id="rId1"/>
            </p:custDataLst>
            <p:extLst>
              <p:ext uri="{D42A27DB-BD31-4B8C-83A1-F6EECF244321}">
                <p14:modId xmlns:p14="http://schemas.microsoft.com/office/powerpoint/2010/main" val="2712618072"/>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3" name="Object 2" hidden="1">
                        <a:extLst>
                          <a:ext uri="{FF2B5EF4-FFF2-40B4-BE49-F238E27FC236}">
                            <a16:creationId xmlns:a16="http://schemas.microsoft.com/office/drawing/2014/main" id="{FD0A59BC-495D-400D-A829-923E06D09F60}"/>
                          </a:ext>
                        </a:extLst>
                      </p:cNvPr>
                      <p:cNvPicPr/>
                      <p:nvPr/>
                    </p:nvPicPr>
                    <p:blipFill>
                      <a:blip r:embed="rId5"/>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AFD21EB-4CEF-412F-875D-85719153CD0C}"/>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12" b="0" i="0" baseline="0">
              <a:latin typeface="Avenir Book" panose="02000503020000020003" pitchFamily="2" charset="0"/>
              <a:ea typeface="+mj-ea"/>
              <a:cs typeface="+mj-cs"/>
              <a:sym typeface="Arial" panose="020B0604020202020204" pitchFamily="34" charset="0"/>
            </a:endParaRPr>
          </a:p>
        </p:txBody>
      </p:sp>
      <p:sp>
        <p:nvSpPr>
          <p:cNvPr id="14" name="Title Placeholder 1"/>
          <p:cNvSpPr>
            <a:spLocks noGrp="1"/>
          </p:cNvSpPr>
          <p:nvPr>
            <p:ph type="title" hasCustomPrompt="1"/>
          </p:nvPr>
        </p:nvSpPr>
        <p:spPr>
          <a:xfrm>
            <a:off x="342901" y="318788"/>
            <a:ext cx="7372352" cy="396240"/>
          </a:xfrm>
          <a:prstGeom prst="rect">
            <a:avLst/>
          </a:prstGeom>
        </p:spPr>
        <p:txBody>
          <a:bodyPr vert="horz" lIns="0" tIns="0" rIns="0" bIns="0" rtlCol="0" anchor="t">
            <a:noAutofit/>
          </a:bodyPr>
          <a:lstStyle>
            <a:lvl1pPr>
              <a:defRPr/>
            </a:lvl1pPr>
          </a:lstStyle>
          <a:p>
            <a:r>
              <a:rPr lang="en-US"/>
              <a:t>Click to Add Title in Arial Bold 28pt, Title Case.</a:t>
            </a:r>
          </a:p>
        </p:txBody>
      </p:sp>
      <p:sp>
        <p:nvSpPr>
          <p:cNvPr id="12" name="Text Placeholder 4"/>
          <p:cNvSpPr>
            <a:spLocks noGrp="1"/>
          </p:cNvSpPr>
          <p:nvPr>
            <p:ph type="body" sz="quarter" idx="3" hasCustomPrompt="1"/>
          </p:nvPr>
        </p:nvSpPr>
        <p:spPr>
          <a:xfrm>
            <a:off x="4693444" y="975472"/>
            <a:ext cx="4107656" cy="245669"/>
          </a:xfrm>
          <a:prstGeom prst="rect">
            <a:avLst/>
          </a:prstGeom>
        </p:spPr>
        <p:txBody>
          <a:bodyPr vert="horz" lIns="0" tIns="0" rIns="0" bIns="0" rtlCol="0" anchor="t">
            <a:noAutofit/>
          </a:bodyPr>
          <a:lstStyle>
            <a:lvl1pPr>
              <a:lnSpc>
                <a:spcPct val="100000"/>
              </a:lnSpc>
              <a:spcAft>
                <a:spcPts val="324"/>
              </a:spcAft>
              <a:defRPr lang="en-US" sz="1080" b="0" i="0" dirty="0" smtClean="0">
                <a:latin typeface="Avenir Book" panose="02000503020000020003" pitchFamily="2" charset="0"/>
              </a:defRPr>
            </a:lvl1pPr>
          </a:lstStyle>
          <a:p>
            <a:pPr lvl="0"/>
            <a:r>
              <a:rPr lang="en-US"/>
              <a:t>Click to Add Title</a:t>
            </a:r>
          </a:p>
        </p:txBody>
      </p:sp>
      <p:sp>
        <p:nvSpPr>
          <p:cNvPr id="16" name="Slide Number Placeholder 5">
            <a:extLst>
              <a:ext uri="{FF2B5EF4-FFF2-40B4-BE49-F238E27FC236}">
                <a16:creationId xmlns:a16="http://schemas.microsoft.com/office/drawing/2014/main" id="{E113C277-75BB-42B8-9BB8-B8151B360B0A}"/>
              </a:ext>
            </a:extLst>
          </p:cNvPr>
          <p:cNvSpPr>
            <a:spLocks noGrp="1"/>
          </p:cNvSpPr>
          <p:nvPr>
            <p:ph type="sldNum" sz="quarter" idx="10"/>
          </p:nvPr>
        </p:nvSpPr>
        <p:spPr>
          <a:xfrm>
            <a:off x="342901" y="5620493"/>
            <a:ext cx="192882" cy="321456"/>
          </a:xfrm>
          <a:prstGeom prst="rect">
            <a:avLst/>
          </a:prstGeom>
          <a:noFill/>
        </p:spPr>
        <p:txBody>
          <a:bodyPr wrap="none" lIns="0" tIns="46800" rIns="0" bIns="0" rtlCol="0">
            <a:noAutofit/>
          </a:bodyPr>
          <a:lstStyle>
            <a:lvl1pPr>
              <a:defRPr lang="en-US" sz="432" b="0" i="0" baseline="0" smtClean="0">
                <a:effectLst/>
                <a:latin typeface="Avenir Book" panose="02000503020000020003" pitchFamily="2" charset="0"/>
                <a:cs typeface="Arial" panose="020B0604020202020204" pitchFamily="34" charset="0"/>
              </a:defRPr>
            </a:lvl1pPr>
          </a:lstStyle>
          <a:p>
            <a:fld id="{0318267E-8131-4611-81DC-9D9690248D8A}" type="slidenum">
              <a:rPr lang="en-US" smtClean="0"/>
              <a:pPr/>
              <a:t>‹#›</a:t>
            </a:fld>
            <a:endParaRPr lang="en-US"/>
          </a:p>
        </p:txBody>
      </p:sp>
      <p:sp>
        <p:nvSpPr>
          <p:cNvPr id="5" name="Textplatzhalter 4">
            <a:extLst>
              <a:ext uri="{FF2B5EF4-FFF2-40B4-BE49-F238E27FC236}">
                <a16:creationId xmlns:a16="http://schemas.microsoft.com/office/drawing/2014/main" id="{0CAC95B5-742E-49D4-920D-F8754C9E4EEC}"/>
              </a:ext>
            </a:extLst>
          </p:cNvPr>
          <p:cNvSpPr>
            <a:spLocks noGrp="1"/>
          </p:cNvSpPr>
          <p:nvPr>
            <p:ph type="body" sz="quarter" idx="13" hasCustomPrompt="1"/>
          </p:nvPr>
        </p:nvSpPr>
        <p:spPr>
          <a:xfrm>
            <a:off x="342901" y="1381336"/>
            <a:ext cx="4107656" cy="3962402"/>
          </a:xfrm>
          <a:prstGeom prst="rect">
            <a:avLst/>
          </a:prstGeom>
        </p:spPr>
        <p:txBody>
          <a:bodyPr/>
          <a:lstStyle/>
          <a:p>
            <a:pPr lvl="0"/>
            <a:r>
              <a:rPr lang="en-US"/>
              <a:t>Click to edit Master text styles</a:t>
            </a:r>
          </a:p>
          <a:p>
            <a:pPr lvl="1"/>
            <a:r>
              <a:rPr lang="en-US"/>
              <a:t>Second level (font 14pt / before 0.26 / hanging 0.12)</a:t>
            </a:r>
          </a:p>
          <a:p>
            <a:pPr lvl="2"/>
            <a:r>
              <a:rPr lang="en-US"/>
              <a:t>Third level (font 12 </a:t>
            </a:r>
            <a:r>
              <a:rPr lang="en-US" err="1"/>
              <a:t>pt</a:t>
            </a:r>
            <a:r>
              <a:rPr lang="en-US"/>
              <a:t> / before 0.38 / hanging 0.12)</a:t>
            </a:r>
          </a:p>
          <a:p>
            <a:pPr lvl="3"/>
            <a:r>
              <a:rPr lang="en-US"/>
              <a:t>Fourth level (font 10 </a:t>
            </a:r>
            <a:r>
              <a:rPr lang="en-US" err="1"/>
              <a:t>pt</a:t>
            </a:r>
            <a:r>
              <a:rPr lang="en-US"/>
              <a:t> / before 0.5 / hanging 0.12)</a:t>
            </a:r>
          </a:p>
          <a:p>
            <a:pPr lvl="4"/>
            <a:r>
              <a:rPr lang="en-US"/>
              <a:t>Fifth level (font 8 </a:t>
            </a:r>
            <a:r>
              <a:rPr lang="en-US" err="1"/>
              <a:t>pt</a:t>
            </a:r>
            <a:r>
              <a:rPr lang="en-US"/>
              <a:t> / before 0.62 / hanging 0.12)</a:t>
            </a:r>
          </a:p>
          <a:p>
            <a:pPr lvl="5"/>
            <a:r>
              <a:rPr lang="en-US"/>
              <a:t>Sixth Level (font 8 </a:t>
            </a:r>
            <a:r>
              <a:rPr lang="en-US" err="1"/>
              <a:t>pt</a:t>
            </a:r>
            <a:r>
              <a:rPr lang="en-US"/>
              <a:t> / before 0.74 / hanging 0.12)</a:t>
            </a:r>
          </a:p>
          <a:p>
            <a:pPr lvl="6"/>
            <a:r>
              <a:rPr lang="en-US"/>
              <a:t>Seventh Level (font 8 </a:t>
            </a:r>
            <a:r>
              <a:rPr lang="en-US" err="1"/>
              <a:t>pt</a:t>
            </a:r>
            <a:r>
              <a:rPr lang="en-US"/>
              <a:t> / before 0.86 / hanging 0.12)</a:t>
            </a:r>
          </a:p>
          <a:p>
            <a:pPr lvl="7"/>
            <a:r>
              <a:rPr lang="en-US"/>
              <a:t>Eighth Level (font 8 </a:t>
            </a:r>
            <a:r>
              <a:rPr lang="en-US" err="1"/>
              <a:t>pt</a:t>
            </a:r>
            <a:r>
              <a:rPr lang="en-US"/>
              <a:t> / before 0.98 / hanging 0.12)</a:t>
            </a:r>
          </a:p>
          <a:p>
            <a:pPr lvl="8"/>
            <a:r>
              <a:rPr lang="en-US"/>
              <a:t>Ninth Level (font 8 </a:t>
            </a:r>
            <a:r>
              <a:rPr lang="en-US" err="1"/>
              <a:t>pt</a:t>
            </a:r>
            <a:r>
              <a:rPr lang="en-US"/>
              <a:t> / before 1.1 / hanging 0.12)</a:t>
            </a:r>
          </a:p>
        </p:txBody>
      </p:sp>
      <p:sp>
        <p:nvSpPr>
          <p:cNvPr id="7" name="Textplatzhalter 6">
            <a:extLst>
              <a:ext uri="{FF2B5EF4-FFF2-40B4-BE49-F238E27FC236}">
                <a16:creationId xmlns:a16="http://schemas.microsoft.com/office/drawing/2014/main" id="{B06DC884-7DBE-4C0D-8187-768F292112D6}"/>
              </a:ext>
            </a:extLst>
          </p:cNvPr>
          <p:cNvSpPr>
            <a:spLocks noGrp="1"/>
          </p:cNvSpPr>
          <p:nvPr>
            <p:ph type="body" sz="quarter" idx="14" hasCustomPrompt="1"/>
          </p:nvPr>
        </p:nvSpPr>
        <p:spPr>
          <a:xfrm>
            <a:off x="4693444" y="1381342"/>
            <a:ext cx="4107656" cy="3962401"/>
          </a:xfrm>
          <a:prstGeom prst="rect">
            <a:avLst/>
          </a:prstGeom>
        </p:spPr>
        <p:txBody>
          <a:bodyPr/>
          <a:lstStyle/>
          <a:p>
            <a:pPr lvl="0"/>
            <a:r>
              <a:rPr lang="en-US"/>
              <a:t>Click to edit Master text styles</a:t>
            </a:r>
          </a:p>
          <a:p>
            <a:pPr lvl="1"/>
            <a:r>
              <a:rPr lang="en-US"/>
              <a:t>Second level (font 14pt / before 0.26 / hanging 0.12)</a:t>
            </a:r>
          </a:p>
          <a:p>
            <a:pPr lvl="2"/>
            <a:r>
              <a:rPr lang="en-US"/>
              <a:t>Third level (font 12 </a:t>
            </a:r>
            <a:r>
              <a:rPr lang="en-US" err="1"/>
              <a:t>pt</a:t>
            </a:r>
            <a:r>
              <a:rPr lang="en-US"/>
              <a:t> / before 0.38 / hanging 0.12)</a:t>
            </a:r>
          </a:p>
          <a:p>
            <a:pPr lvl="3"/>
            <a:r>
              <a:rPr lang="en-US"/>
              <a:t>Fourth level (font 10 </a:t>
            </a:r>
            <a:r>
              <a:rPr lang="en-US" err="1"/>
              <a:t>pt</a:t>
            </a:r>
            <a:r>
              <a:rPr lang="en-US"/>
              <a:t> / before 0.5 / hanging 0.12)</a:t>
            </a:r>
          </a:p>
          <a:p>
            <a:pPr lvl="4"/>
            <a:r>
              <a:rPr lang="en-US"/>
              <a:t>Fifth level (font 8 </a:t>
            </a:r>
            <a:r>
              <a:rPr lang="en-US" err="1"/>
              <a:t>pt</a:t>
            </a:r>
            <a:r>
              <a:rPr lang="en-US"/>
              <a:t> / before 0.62 / hanging 0.12)</a:t>
            </a:r>
          </a:p>
          <a:p>
            <a:pPr lvl="5"/>
            <a:r>
              <a:rPr lang="en-US"/>
              <a:t>Sixth Level (font 8 </a:t>
            </a:r>
            <a:r>
              <a:rPr lang="en-US" err="1"/>
              <a:t>pt</a:t>
            </a:r>
            <a:r>
              <a:rPr lang="en-US"/>
              <a:t> / before 0.74 / hanging 0.12)</a:t>
            </a:r>
          </a:p>
          <a:p>
            <a:pPr lvl="6"/>
            <a:r>
              <a:rPr lang="en-US"/>
              <a:t>Seventh Level (font 8 </a:t>
            </a:r>
            <a:r>
              <a:rPr lang="en-US" err="1"/>
              <a:t>pt</a:t>
            </a:r>
            <a:r>
              <a:rPr lang="en-US"/>
              <a:t> / before 0.86 / hanging 0.12)</a:t>
            </a:r>
          </a:p>
          <a:p>
            <a:pPr lvl="7"/>
            <a:r>
              <a:rPr lang="en-US"/>
              <a:t>Eighth Level (font 8 </a:t>
            </a:r>
            <a:r>
              <a:rPr lang="en-US" err="1"/>
              <a:t>pt</a:t>
            </a:r>
            <a:r>
              <a:rPr lang="en-US"/>
              <a:t> / before 0.98 / hanging 0.12)</a:t>
            </a:r>
          </a:p>
          <a:p>
            <a:pPr lvl="8"/>
            <a:r>
              <a:rPr lang="en-US"/>
              <a:t>Ninth Level (font 8 </a:t>
            </a:r>
            <a:r>
              <a:rPr lang="en-US" err="1"/>
              <a:t>pt</a:t>
            </a:r>
            <a:r>
              <a:rPr lang="en-US"/>
              <a:t> / before 1.1 / hanging 0.12)</a:t>
            </a:r>
          </a:p>
        </p:txBody>
      </p:sp>
      <p:sp>
        <p:nvSpPr>
          <p:cNvPr id="11" name="Text Placeholder 4">
            <a:extLst>
              <a:ext uri="{FF2B5EF4-FFF2-40B4-BE49-F238E27FC236}">
                <a16:creationId xmlns:a16="http://schemas.microsoft.com/office/drawing/2014/main" id="{7788B2E7-1636-4912-B043-21860593EE16}"/>
              </a:ext>
            </a:extLst>
          </p:cNvPr>
          <p:cNvSpPr>
            <a:spLocks noGrp="1"/>
          </p:cNvSpPr>
          <p:nvPr>
            <p:ph type="body" sz="quarter" idx="15" hasCustomPrompt="1"/>
          </p:nvPr>
        </p:nvSpPr>
        <p:spPr>
          <a:xfrm>
            <a:off x="342901" y="975472"/>
            <a:ext cx="4107656" cy="245669"/>
          </a:xfrm>
          <a:prstGeom prst="rect">
            <a:avLst/>
          </a:prstGeom>
        </p:spPr>
        <p:txBody>
          <a:bodyPr vert="horz" lIns="0" tIns="0" rIns="0" bIns="0" rtlCol="0" anchor="t">
            <a:noAutofit/>
          </a:bodyPr>
          <a:lstStyle>
            <a:lvl1pPr>
              <a:lnSpc>
                <a:spcPct val="100000"/>
              </a:lnSpc>
              <a:spcAft>
                <a:spcPts val="324"/>
              </a:spcAft>
              <a:defRPr lang="en-US" sz="1080" b="0" i="0" dirty="0" smtClean="0">
                <a:latin typeface="Avenir Book" panose="02000503020000020003" pitchFamily="2" charset="0"/>
              </a:defRPr>
            </a:lvl1pPr>
          </a:lstStyle>
          <a:p>
            <a:pPr lvl="0"/>
            <a:r>
              <a:rPr lang="en-US"/>
              <a:t>Click to Add Title</a:t>
            </a:r>
          </a:p>
        </p:txBody>
      </p:sp>
    </p:spTree>
    <p:extLst>
      <p:ext uri="{BB962C8B-B14F-4D97-AF65-F5344CB8AC3E}">
        <p14:creationId xmlns:p14="http://schemas.microsoft.com/office/powerpoint/2010/main" val="34687037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 Primary">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276FD2F-1208-4576-A829-1A9FE8123C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30169" y="0"/>
            <a:ext cx="5513832" cy="5202312"/>
          </a:xfrm>
          <a:prstGeom prst="rect">
            <a:avLst/>
          </a:prstGeom>
        </p:spPr>
      </p:pic>
      <p:graphicFrame>
        <p:nvGraphicFramePr>
          <p:cNvPr id="3" name="Object 2" hidden="1">
            <a:extLst>
              <a:ext uri="{FF2B5EF4-FFF2-40B4-BE49-F238E27FC236}">
                <a16:creationId xmlns:a16="http://schemas.microsoft.com/office/drawing/2014/main" id="{B3E10CF9-2632-4B18-979E-C09C95117E68}"/>
              </a:ext>
            </a:extLst>
          </p:cNvPr>
          <p:cNvGraphicFramePr>
            <a:graphicFrameLocks noChangeAspect="1"/>
          </p:cNvGraphicFramePr>
          <p:nvPr>
            <p:custDataLst>
              <p:tags r:id="rId1"/>
            </p:custDataLst>
            <p:extLst>
              <p:ext uri="{D42A27DB-BD31-4B8C-83A1-F6EECF244321}">
                <p14:modId xmlns:p14="http://schemas.microsoft.com/office/powerpoint/2010/main" val="726220521"/>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5" imgW="624" imgH="623" progId="TCLayout.ActiveDocument.1">
                  <p:embed/>
                </p:oleObj>
              </mc:Choice>
              <mc:Fallback>
                <p:oleObj name="think-cell Slide" r:id="rId5" imgW="624" imgH="623" progId="TCLayout.ActiveDocument.1">
                  <p:embed/>
                  <p:pic>
                    <p:nvPicPr>
                      <p:cNvPr id="3" name="Object 2" hidden="1">
                        <a:extLst>
                          <a:ext uri="{FF2B5EF4-FFF2-40B4-BE49-F238E27FC236}">
                            <a16:creationId xmlns:a16="http://schemas.microsoft.com/office/drawing/2014/main" id="{B3E10CF9-2632-4B18-979E-C09C95117E68}"/>
                          </a:ext>
                        </a:extLst>
                      </p:cNvPr>
                      <p:cNvPicPr/>
                      <p:nvPr/>
                    </p:nvPicPr>
                    <p:blipFill>
                      <a:blip r:embed="rId6"/>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0C57DCC-4D82-4C64-9179-9B09158439E3}"/>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836" b="0" i="0" baseline="0">
              <a:latin typeface="Avenir Book" panose="02000503020000020003" pitchFamily="2" charset="0"/>
              <a:ea typeface="+mj-ea"/>
              <a:cs typeface="+mj-cs"/>
              <a:sym typeface="Arial" panose="020B0604020202020204" pitchFamily="34" charset="0"/>
            </a:endParaRPr>
          </a:p>
        </p:txBody>
      </p:sp>
      <p:sp>
        <p:nvSpPr>
          <p:cNvPr id="24" name="TextBox 23">
            <a:extLst>
              <a:ext uri="{FF2B5EF4-FFF2-40B4-BE49-F238E27FC236}">
                <a16:creationId xmlns:a16="http://schemas.microsoft.com/office/drawing/2014/main" id="{4A020960-0F7F-CA47-A0C7-37251CFE35E3}"/>
              </a:ext>
            </a:extLst>
          </p:cNvPr>
          <p:cNvSpPr txBox="1"/>
          <p:nvPr/>
        </p:nvSpPr>
        <p:spPr>
          <a:xfrm>
            <a:off x="1734512"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a:latin typeface="Avenir Book" panose="02000503020000020003" pitchFamily="2" charset="0"/>
            </a:endParaRPr>
          </a:p>
        </p:txBody>
      </p:sp>
      <p:sp>
        <p:nvSpPr>
          <p:cNvPr id="25" name="Rectangle 24">
            <a:extLst>
              <a:ext uri="{FF2B5EF4-FFF2-40B4-BE49-F238E27FC236}">
                <a16:creationId xmlns:a16="http://schemas.microsoft.com/office/drawing/2014/main" id="{9C89F603-DA87-684D-82E8-2B052696B700}"/>
              </a:ext>
            </a:extLst>
          </p:cNvPr>
          <p:cNvSpPr>
            <a:spLocks/>
          </p:cNvSpPr>
          <p:nvPr/>
        </p:nvSpPr>
        <p:spPr>
          <a:xfrm>
            <a:off x="0" y="0"/>
            <a:ext cx="3771900" cy="59436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a:solidFill>
                <a:schemeClr val="tx1"/>
              </a:solidFill>
              <a:latin typeface="Avenir Book" panose="02000503020000020003" pitchFamily="2" charset="0"/>
            </a:endParaRPr>
          </a:p>
        </p:txBody>
      </p:sp>
      <p:sp>
        <p:nvSpPr>
          <p:cNvPr id="26" name="Title 1">
            <a:extLst>
              <a:ext uri="{FF2B5EF4-FFF2-40B4-BE49-F238E27FC236}">
                <a16:creationId xmlns:a16="http://schemas.microsoft.com/office/drawing/2014/main" id="{DB47FED0-6275-674C-9D0A-FFA596EDC77B}"/>
              </a:ext>
            </a:extLst>
          </p:cNvPr>
          <p:cNvSpPr>
            <a:spLocks noGrp="1"/>
          </p:cNvSpPr>
          <p:nvPr>
            <p:ph type="ctrTitle" hasCustomPrompt="1"/>
          </p:nvPr>
        </p:nvSpPr>
        <p:spPr>
          <a:xfrm>
            <a:off x="342900" y="403013"/>
            <a:ext cx="3086100" cy="3387110"/>
          </a:xfrm>
          <a:prstGeom prst="rect">
            <a:avLst/>
          </a:prstGeom>
          <a:noFill/>
        </p:spPr>
        <p:txBody>
          <a:bodyPr vert="horz" lIns="0" tIns="0" rIns="0" bIns="0" rtlCol="0" anchor="b" anchorCtr="0">
            <a:noAutofit/>
          </a:bodyPr>
          <a:lstStyle>
            <a:lvl1pPr>
              <a:lnSpc>
                <a:spcPct val="90000"/>
              </a:lnSpc>
              <a:defRPr lang="en-US" sz="1836" dirty="0">
                <a:solidFill>
                  <a:schemeClr val="bg1"/>
                </a:solidFill>
              </a:defRPr>
            </a:lvl1pPr>
          </a:lstStyle>
          <a:p>
            <a:r>
              <a:rPr lang="en-US"/>
              <a:t>Click to Add Presentation Title in Arial Bold 34pt, Title Case.</a:t>
            </a:r>
          </a:p>
        </p:txBody>
      </p:sp>
      <p:sp>
        <p:nvSpPr>
          <p:cNvPr id="27" name="Subtitle 2">
            <a:extLst>
              <a:ext uri="{FF2B5EF4-FFF2-40B4-BE49-F238E27FC236}">
                <a16:creationId xmlns:a16="http://schemas.microsoft.com/office/drawing/2014/main" id="{274179FA-6E76-FE47-BD77-21B33CD26302}"/>
              </a:ext>
            </a:extLst>
          </p:cNvPr>
          <p:cNvSpPr>
            <a:spLocks noGrp="1"/>
          </p:cNvSpPr>
          <p:nvPr>
            <p:ph type="subTitle" idx="1" hasCustomPrompt="1"/>
          </p:nvPr>
        </p:nvSpPr>
        <p:spPr>
          <a:xfrm>
            <a:off x="342900" y="4058766"/>
            <a:ext cx="3086100" cy="1074749"/>
          </a:xfrm>
          <a:prstGeom prst="rect">
            <a:avLst/>
          </a:prstGeom>
          <a:noFill/>
        </p:spPr>
        <p:txBody>
          <a:bodyPr>
            <a:noAutofit/>
          </a:bodyPr>
          <a:lstStyle>
            <a:lvl1pPr marL="0" indent="0" algn="l">
              <a:lnSpc>
                <a:spcPct val="90000"/>
              </a:lnSpc>
              <a:buNone/>
              <a:defRPr sz="971">
                <a:solidFill>
                  <a:schemeClr val="bg1"/>
                </a:solidFill>
              </a:defRPr>
            </a:lvl1pPr>
            <a:lvl2pPr marL="246884" indent="0" algn="ctr">
              <a:buNone/>
              <a:defRPr sz="1080"/>
            </a:lvl2pPr>
            <a:lvl3pPr marL="493768" indent="0" algn="ctr">
              <a:buNone/>
              <a:defRPr sz="971"/>
            </a:lvl3pPr>
            <a:lvl4pPr marL="740651" indent="0" algn="ctr">
              <a:buNone/>
              <a:defRPr sz="864"/>
            </a:lvl4pPr>
            <a:lvl5pPr marL="987535" indent="0" algn="ctr">
              <a:buNone/>
              <a:defRPr sz="864"/>
            </a:lvl5pPr>
            <a:lvl6pPr marL="1234419" indent="0" algn="ctr">
              <a:buNone/>
              <a:defRPr sz="864"/>
            </a:lvl6pPr>
            <a:lvl7pPr marL="1481303" indent="0" algn="ctr">
              <a:buNone/>
              <a:defRPr sz="864"/>
            </a:lvl7pPr>
            <a:lvl8pPr marL="1728187" indent="0" algn="ctr">
              <a:buNone/>
              <a:defRPr sz="864"/>
            </a:lvl8pPr>
            <a:lvl9pPr marL="1975070" indent="0" algn="ctr">
              <a:buNone/>
              <a:defRPr sz="864"/>
            </a:lvl9pPr>
          </a:lstStyle>
          <a:p>
            <a:r>
              <a:rPr lang="en-US"/>
              <a:t>Click to Add Subtitle / Author Name</a:t>
            </a:r>
          </a:p>
        </p:txBody>
      </p:sp>
      <p:sp>
        <p:nvSpPr>
          <p:cNvPr id="28" name="TextBox 27">
            <a:extLst>
              <a:ext uri="{FF2B5EF4-FFF2-40B4-BE49-F238E27FC236}">
                <a16:creationId xmlns:a16="http://schemas.microsoft.com/office/drawing/2014/main" id="{7EBF5067-8CAB-4242-902A-3E072F63080B}"/>
              </a:ext>
            </a:extLst>
          </p:cNvPr>
          <p:cNvSpPr txBox="1"/>
          <p:nvPr/>
        </p:nvSpPr>
        <p:spPr>
          <a:xfrm>
            <a:off x="1734512"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a:latin typeface="Avenir Book" panose="02000503020000020003" pitchFamily="2" charset="0"/>
            </a:endParaRPr>
          </a:p>
        </p:txBody>
      </p:sp>
      <p:sp>
        <p:nvSpPr>
          <p:cNvPr id="29" name="TextBox 28">
            <a:extLst>
              <a:ext uri="{FF2B5EF4-FFF2-40B4-BE49-F238E27FC236}">
                <a16:creationId xmlns:a16="http://schemas.microsoft.com/office/drawing/2014/main" id="{23444A19-51AB-D044-9770-0E762762A14E}"/>
              </a:ext>
            </a:extLst>
          </p:cNvPr>
          <p:cNvSpPr txBox="1">
            <a:spLocks/>
          </p:cNvSpPr>
          <p:nvPr/>
        </p:nvSpPr>
        <p:spPr>
          <a:xfrm>
            <a:off x="342900" y="5397874"/>
            <a:ext cx="3086100" cy="116314"/>
          </a:xfrm>
          <a:prstGeom prst="rect">
            <a:avLst/>
          </a:prstGeom>
          <a:noFill/>
        </p:spPr>
        <p:txBody>
          <a:bodyPr wrap="square" lIns="0" tIns="0" rIns="0" bIns="0" rtlCol="0">
            <a:spAutoFit/>
          </a:bodyPr>
          <a:lstStyle/>
          <a:p>
            <a:r>
              <a:rPr lang="en-US" sz="756" b="0" i="0">
                <a:solidFill>
                  <a:schemeClr val="bg1"/>
                </a:solidFill>
                <a:latin typeface="Avenir Book" panose="02000503020000020003" pitchFamily="2" charset="0"/>
              </a:rPr>
              <a:t>EVERY CONNECTION COUNTS</a:t>
            </a:r>
          </a:p>
        </p:txBody>
      </p:sp>
      <p:cxnSp>
        <p:nvCxnSpPr>
          <p:cNvPr id="13" name="Straight Connector 19">
            <a:extLst>
              <a:ext uri="{FF2B5EF4-FFF2-40B4-BE49-F238E27FC236}">
                <a16:creationId xmlns:a16="http://schemas.microsoft.com/office/drawing/2014/main" id="{28ACA225-A4A6-4F4C-979C-C83A3F30C82A}"/>
              </a:ext>
            </a:extLst>
          </p:cNvPr>
          <p:cNvCxnSpPr>
            <a:cxnSpLocks/>
          </p:cNvCxnSpPr>
          <p:nvPr/>
        </p:nvCxnSpPr>
        <p:spPr>
          <a:xfrm>
            <a:off x="342900" y="3925252"/>
            <a:ext cx="30861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8">
            <a:extLst>
              <a:ext uri="{FF2B5EF4-FFF2-40B4-BE49-F238E27FC236}">
                <a16:creationId xmlns:a16="http://schemas.microsoft.com/office/drawing/2014/main" id="{2AC15692-4218-43B5-A4E6-093ACFDF5E8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91101" y="5"/>
            <a:ext cx="810000" cy="534857"/>
          </a:xfrm>
          <a:prstGeom prst="rect">
            <a:avLst/>
          </a:prstGeom>
          <a:ln w="0">
            <a:noFill/>
          </a:ln>
        </p:spPr>
      </p:pic>
    </p:spTree>
    <p:extLst>
      <p:ext uri="{BB962C8B-B14F-4D97-AF65-F5344CB8AC3E}">
        <p14:creationId xmlns:p14="http://schemas.microsoft.com/office/powerpoint/2010/main" val="13966356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Content with Titl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728AF8B-C46B-49AB-8C9B-26001729A6C8}"/>
              </a:ext>
            </a:extLst>
          </p:cNvPr>
          <p:cNvGraphicFramePr>
            <a:graphicFrameLocks noChangeAspect="1"/>
          </p:cNvGraphicFramePr>
          <p:nvPr>
            <p:custDataLst>
              <p:tags r:id="rId1"/>
            </p:custDataLst>
            <p:extLst>
              <p:ext uri="{D42A27DB-BD31-4B8C-83A1-F6EECF244321}">
                <p14:modId xmlns:p14="http://schemas.microsoft.com/office/powerpoint/2010/main" val="2907896470"/>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3" name="Object 2" hidden="1">
                        <a:extLst>
                          <a:ext uri="{FF2B5EF4-FFF2-40B4-BE49-F238E27FC236}">
                            <a16:creationId xmlns:a16="http://schemas.microsoft.com/office/drawing/2014/main" id="{B728AF8B-C46B-49AB-8C9B-26001729A6C8}"/>
                          </a:ext>
                        </a:extLst>
                      </p:cNvPr>
                      <p:cNvPicPr/>
                      <p:nvPr/>
                    </p:nvPicPr>
                    <p:blipFill>
                      <a:blip r:embed="rId5"/>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77906673-9B5D-4E06-A43F-5EDBE9DE59EA}"/>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12" b="0" i="0" baseline="0">
              <a:latin typeface="Avenir Book" panose="02000503020000020003" pitchFamily="2" charset="0"/>
              <a:ea typeface="+mj-ea"/>
              <a:cs typeface="+mj-cs"/>
              <a:sym typeface="Arial" panose="020B0604020202020204" pitchFamily="34" charset="0"/>
            </a:endParaRPr>
          </a:p>
        </p:txBody>
      </p:sp>
      <p:sp>
        <p:nvSpPr>
          <p:cNvPr id="10" name="Title 1"/>
          <p:cNvSpPr>
            <a:spLocks noGrp="1"/>
          </p:cNvSpPr>
          <p:nvPr>
            <p:ph type="title" hasCustomPrompt="1"/>
          </p:nvPr>
        </p:nvSpPr>
        <p:spPr>
          <a:xfrm>
            <a:off x="342901" y="318788"/>
            <a:ext cx="7372352" cy="396240"/>
          </a:xfrm>
          <a:prstGeom prst="rect">
            <a:avLst/>
          </a:prstGeom>
        </p:spPr>
        <p:txBody>
          <a:bodyPr/>
          <a:lstStyle>
            <a:lvl1pPr>
              <a:defRPr/>
            </a:lvl1pPr>
          </a:lstStyle>
          <a:p>
            <a:r>
              <a:rPr lang="en-US"/>
              <a:t>Click to Add Title in Arial Bold 28pt, Title Case.</a:t>
            </a:r>
          </a:p>
        </p:txBody>
      </p:sp>
      <p:sp>
        <p:nvSpPr>
          <p:cNvPr id="12" name="Slide Number Placeholder 5">
            <a:extLst>
              <a:ext uri="{FF2B5EF4-FFF2-40B4-BE49-F238E27FC236}">
                <a16:creationId xmlns:a16="http://schemas.microsoft.com/office/drawing/2014/main" id="{BFCAA217-4CDA-4F5C-A989-602D7B9FBE90}"/>
              </a:ext>
            </a:extLst>
          </p:cNvPr>
          <p:cNvSpPr>
            <a:spLocks noGrp="1"/>
          </p:cNvSpPr>
          <p:nvPr>
            <p:ph type="sldNum" sz="quarter" idx="4"/>
          </p:nvPr>
        </p:nvSpPr>
        <p:spPr>
          <a:xfrm>
            <a:off x="342901" y="5620493"/>
            <a:ext cx="192882" cy="321456"/>
          </a:xfrm>
          <a:prstGeom prst="rect">
            <a:avLst/>
          </a:prstGeom>
          <a:noFill/>
        </p:spPr>
        <p:txBody>
          <a:bodyPr wrap="none" lIns="0" tIns="46800" rIns="0" bIns="0" rtlCol="0">
            <a:noAutofit/>
          </a:bodyPr>
          <a:lstStyle>
            <a:lvl1pPr>
              <a:defRPr lang="en-US" sz="432" b="0" i="0" baseline="0" smtClean="0">
                <a:effectLst/>
                <a:latin typeface="Avenir Book" panose="02000503020000020003" pitchFamily="2" charset="0"/>
                <a:cs typeface="Arial" panose="020B0604020202020204" pitchFamily="34" charset="0"/>
              </a:defRPr>
            </a:lvl1pPr>
          </a:lstStyle>
          <a:p>
            <a:fld id="{0318267E-8131-4611-81DC-9D9690248D8A}" type="slidenum">
              <a:rPr lang="en-US" smtClean="0"/>
              <a:pPr/>
              <a:t>‹#›</a:t>
            </a:fld>
            <a:endParaRPr lang="en-US"/>
          </a:p>
        </p:txBody>
      </p:sp>
      <p:sp>
        <p:nvSpPr>
          <p:cNvPr id="6" name="Textplatzhalter 5">
            <a:extLst>
              <a:ext uri="{FF2B5EF4-FFF2-40B4-BE49-F238E27FC236}">
                <a16:creationId xmlns:a16="http://schemas.microsoft.com/office/drawing/2014/main" id="{7F9FBC36-A9A4-44E2-B803-954809298143}"/>
              </a:ext>
            </a:extLst>
          </p:cNvPr>
          <p:cNvSpPr>
            <a:spLocks noGrp="1"/>
          </p:cNvSpPr>
          <p:nvPr>
            <p:ph type="body" sz="quarter" idx="12" hasCustomPrompt="1"/>
          </p:nvPr>
        </p:nvSpPr>
        <p:spPr>
          <a:xfrm>
            <a:off x="342903" y="975469"/>
            <a:ext cx="3234929" cy="4368267"/>
          </a:xfrm>
          <a:prstGeom prst="rect">
            <a:avLst/>
          </a:prstGeom>
        </p:spPr>
        <p:txBody>
          <a:bodyPr/>
          <a:lstStyle/>
          <a:p>
            <a:pPr lvl="0"/>
            <a:r>
              <a:rPr lang="en-US"/>
              <a:t>Click to edit Master text styles</a:t>
            </a:r>
          </a:p>
          <a:p>
            <a:pPr lvl="1"/>
            <a:r>
              <a:rPr lang="en-US"/>
              <a:t>Second level (font 14pt / before 0.26 / hanging 0.12)</a:t>
            </a:r>
          </a:p>
          <a:p>
            <a:pPr lvl="2"/>
            <a:r>
              <a:rPr lang="en-US"/>
              <a:t>Third level (font 12 </a:t>
            </a:r>
            <a:r>
              <a:rPr lang="en-US" err="1"/>
              <a:t>pt</a:t>
            </a:r>
            <a:r>
              <a:rPr lang="en-US"/>
              <a:t> / before 0.38 / hanging 0.12)</a:t>
            </a:r>
          </a:p>
          <a:p>
            <a:pPr lvl="3"/>
            <a:r>
              <a:rPr lang="en-US"/>
              <a:t>Fourth level (font 10 </a:t>
            </a:r>
            <a:r>
              <a:rPr lang="en-US" err="1"/>
              <a:t>pt</a:t>
            </a:r>
            <a:r>
              <a:rPr lang="en-US"/>
              <a:t> / before 0.5 / hanging 0.12)</a:t>
            </a:r>
          </a:p>
          <a:p>
            <a:pPr lvl="4"/>
            <a:r>
              <a:rPr lang="en-US"/>
              <a:t>Fifth level (font 8 </a:t>
            </a:r>
            <a:r>
              <a:rPr lang="en-US" err="1"/>
              <a:t>pt</a:t>
            </a:r>
            <a:r>
              <a:rPr lang="en-US"/>
              <a:t> / before 0.62 / hanging 0.12)</a:t>
            </a:r>
          </a:p>
          <a:p>
            <a:pPr lvl="5"/>
            <a:r>
              <a:rPr lang="en-US"/>
              <a:t>Sixth Level (font 8 </a:t>
            </a:r>
            <a:r>
              <a:rPr lang="en-US" err="1"/>
              <a:t>pt</a:t>
            </a:r>
            <a:r>
              <a:rPr lang="en-US"/>
              <a:t> / before 0.74 / hanging 0.12)</a:t>
            </a:r>
          </a:p>
          <a:p>
            <a:pPr lvl="6"/>
            <a:r>
              <a:rPr lang="en-US"/>
              <a:t>Seventh Level (font 8 </a:t>
            </a:r>
            <a:r>
              <a:rPr lang="en-US" err="1"/>
              <a:t>pt</a:t>
            </a:r>
            <a:r>
              <a:rPr lang="en-US"/>
              <a:t> / before 0.86 / hanging 0.12)</a:t>
            </a:r>
          </a:p>
          <a:p>
            <a:pPr lvl="7"/>
            <a:r>
              <a:rPr lang="en-US"/>
              <a:t>Eighth Level (font 8 </a:t>
            </a:r>
            <a:r>
              <a:rPr lang="en-US" err="1"/>
              <a:t>pt</a:t>
            </a:r>
            <a:r>
              <a:rPr lang="en-US"/>
              <a:t> / before 0.98 / hanging 0.12)</a:t>
            </a:r>
          </a:p>
          <a:p>
            <a:pPr lvl="8"/>
            <a:r>
              <a:rPr lang="en-US"/>
              <a:t>Ninth Level (font 8 </a:t>
            </a:r>
            <a:r>
              <a:rPr lang="en-US" err="1"/>
              <a:t>pt</a:t>
            </a:r>
            <a:r>
              <a:rPr lang="en-US"/>
              <a:t> / before 1.1 / hanging 0.12)</a:t>
            </a:r>
          </a:p>
        </p:txBody>
      </p:sp>
      <p:sp>
        <p:nvSpPr>
          <p:cNvPr id="15" name="Textplatzhalter 14">
            <a:extLst>
              <a:ext uri="{FF2B5EF4-FFF2-40B4-BE49-F238E27FC236}">
                <a16:creationId xmlns:a16="http://schemas.microsoft.com/office/drawing/2014/main" id="{DCBDD29A-8ACB-404D-AD23-78387F589615}"/>
              </a:ext>
            </a:extLst>
          </p:cNvPr>
          <p:cNvSpPr>
            <a:spLocks noGrp="1"/>
          </p:cNvSpPr>
          <p:nvPr>
            <p:ph type="body" sz="quarter" idx="13" hasCustomPrompt="1"/>
          </p:nvPr>
        </p:nvSpPr>
        <p:spPr>
          <a:xfrm>
            <a:off x="3820718" y="975469"/>
            <a:ext cx="4980383" cy="4368267"/>
          </a:xfrm>
          <a:prstGeom prst="rect">
            <a:avLst/>
          </a:prstGeom>
        </p:spPr>
        <p:txBody>
          <a:bodyPr/>
          <a:lstStyle/>
          <a:p>
            <a:pPr lvl="0"/>
            <a:r>
              <a:rPr lang="en-US"/>
              <a:t>Click to edit Master text styles</a:t>
            </a:r>
          </a:p>
          <a:p>
            <a:pPr lvl="1"/>
            <a:r>
              <a:rPr lang="en-US"/>
              <a:t>Second level (font 14pt / before 0.26 / hanging 0.12)</a:t>
            </a:r>
          </a:p>
          <a:p>
            <a:pPr lvl="2"/>
            <a:r>
              <a:rPr lang="en-US"/>
              <a:t>Third level (font 12 </a:t>
            </a:r>
            <a:r>
              <a:rPr lang="en-US" err="1"/>
              <a:t>pt</a:t>
            </a:r>
            <a:r>
              <a:rPr lang="en-US"/>
              <a:t> / before 0.38 / hanging 0.12)</a:t>
            </a:r>
          </a:p>
          <a:p>
            <a:pPr lvl="3"/>
            <a:r>
              <a:rPr lang="en-US"/>
              <a:t>Fourth level (font 10 </a:t>
            </a:r>
            <a:r>
              <a:rPr lang="en-US" err="1"/>
              <a:t>pt</a:t>
            </a:r>
            <a:r>
              <a:rPr lang="en-US"/>
              <a:t> / before 0.5 / hanging 0.12)</a:t>
            </a:r>
          </a:p>
          <a:p>
            <a:pPr lvl="4"/>
            <a:r>
              <a:rPr lang="en-US"/>
              <a:t>Fifth level (font 8 </a:t>
            </a:r>
            <a:r>
              <a:rPr lang="en-US" err="1"/>
              <a:t>pt</a:t>
            </a:r>
            <a:r>
              <a:rPr lang="en-US"/>
              <a:t> / before 0.62 / hanging 0.12)</a:t>
            </a:r>
          </a:p>
          <a:p>
            <a:pPr lvl="5"/>
            <a:r>
              <a:rPr lang="en-US"/>
              <a:t>Sixth Level (font 8 </a:t>
            </a:r>
            <a:r>
              <a:rPr lang="en-US" err="1"/>
              <a:t>pt</a:t>
            </a:r>
            <a:r>
              <a:rPr lang="en-US"/>
              <a:t> / before 0.74 / hanging 0.12)</a:t>
            </a:r>
          </a:p>
          <a:p>
            <a:pPr lvl="6"/>
            <a:r>
              <a:rPr lang="en-US"/>
              <a:t>Seventh Level (font 8 </a:t>
            </a:r>
            <a:r>
              <a:rPr lang="en-US" err="1"/>
              <a:t>pt</a:t>
            </a:r>
            <a:r>
              <a:rPr lang="en-US"/>
              <a:t> / before 0.86 / hanging 0.12)</a:t>
            </a:r>
          </a:p>
          <a:p>
            <a:pPr lvl="7"/>
            <a:r>
              <a:rPr lang="en-US"/>
              <a:t>Eighth Level (font 8 </a:t>
            </a:r>
            <a:r>
              <a:rPr lang="en-US" err="1"/>
              <a:t>pt</a:t>
            </a:r>
            <a:r>
              <a:rPr lang="en-US"/>
              <a:t> / before 0.98 / hanging 0.12)</a:t>
            </a:r>
          </a:p>
          <a:p>
            <a:pPr lvl="8"/>
            <a:r>
              <a:rPr lang="en-US"/>
              <a:t>Ninth Level (font 8 </a:t>
            </a:r>
            <a:r>
              <a:rPr lang="en-US" err="1"/>
              <a:t>pt</a:t>
            </a:r>
            <a:r>
              <a:rPr lang="en-US"/>
              <a:t> / before 1.1 / hanging 0.12)</a:t>
            </a:r>
          </a:p>
        </p:txBody>
      </p:sp>
    </p:spTree>
    <p:extLst>
      <p:ext uri="{BB962C8B-B14F-4D97-AF65-F5344CB8AC3E}">
        <p14:creationId xmlns:p14="http://schemas.microsoft.com/office/powerpoint/2010/main" val="41593007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Blank Slide 1">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30DBF984-761B-4AAC-ADE9-6391B34A6E5A}"/>
              </a:ext>
            </a:extLst>
          </p:cNvPr>
          <p:cNvSpPr>
            <a:spLocks noGrp="1"/>
          </p:cNvSpPr>
          <p:nvPr>
            <p:ph type="sldNum" sz="quarter" idx="4"/>
          </p:nvPr>
        </p:nvSpPr>
        <p:spPr>
          <a:xfrm>
            <a:off x="342901" y="5620493"/>
            <a:ext cx="192882" cy="321456"/>
          </a:xfrm>
          <a:prstGeom prst="rect">
            <a:avLst/>
          </a:prstGeom>
          <a:noFill/>
        </p:spPr>
        <p:txBody>
          <a:bodyPr wrap="none" lIns="0" tIns="46800" rIns="0" bIns="0" rtlCol="0">
            <a:noAutofit/>
          </a:bodyPr>
          <a:lstStyle>
            <a:lvl1pPr>
              <a:defRPr lang="en-US" sz="432" b="0" i="0" baseline="0" smtClean="0">
                <a:effectLst/>
                <a:latin typeface="Avenir Book" panose="02000503020000020003" pitchFamily="2" charset="0"/>
                <a:cs typeface="Arial" panose="020B0604020202020204" pitchFamily="34" charset="0"/>
              </a:defRPr>
            </a:lvl1pPr>
          </a:lstStyle>
          <a:p>
            <a:fld id="{0318267E-8131-4611-81DC-9D9690248D8A}" type="slidenum">
              <a:rPr lang="en-US" smtClean="0"/>
              <a:pPr/>
              <a:t>‹#›</a:t>
            </a:fld>
            <a:endParaRPr lang="en-US"/>
          </a:p>
        </p:txBody>
      </p:sp>
    </p:spTree>
    <p:extLst>
      <p:ext uri="{BB962C8B-B14F-4D97-AF65-F5344CB8AC3E}">
        <p14:creationId xmlns:p14="http://schemas.microsoft.com/office/powerpoint/2010/main" val="344745975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Blank Slide 2">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480967"/>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1_Blank Slide 2 DEI Repor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B0E9123-7BA4-AD92-2873-52B8F22BE6C3}"/>
              </a:ext>
            </a:extLst>
          </p:cNvPr>
          <p:cNvSpPr txBox="1">
            <a:spLocks/>
          </p:cNvSpPr>
          <p:nvPr userDrawn="1"/>
        </p:nvSpPr>
        <p:spPr>
          <a:xfrm>
            <a:off x="8625675" y="5586340"/>
            <a:ext cx="213984" cy="169720"/>
          </a:xfrm>
          <a:prstGeom prst="rect">
            <a:avLst/>
          </a:prstGeom>
          <a:noFill/>
        </p:spPr>
        <p:txBody>
          <a:bodyPr wrap="none" lIns="0" tIns="0" rIns="0" bIns="0" rtlCol="0">
            <a:noAutofit/>
          </a:bodyPr>
          <a:lstStyle>
            <a:defPPr>
              <a:defRPr lang="en-US"/>
            </a:defPPr>
            <a:lvl1pPr marL="0" algn="l" defTabSz="1015507" rtl="0" eaLnBrk="1" latinLnBrk="0" hangingPunct="1">
              <a:defRPr lang="en-US" sz="432" b="0" kern="1200" baseline="0" smtClean="0">
                <a:solidFill>
                  <a:schemeClr val="tx1"/>
                </a:solidFill>
                <a:effectLst/>
                <a:latin typeface="Arial" panose="020B0604020202020204" pitchFamily="34" charset="0"/>
                <a:ea typeface="+mn-ea"/>
                <a:cs typeface="Arial" panose="020B0604020202020204" pitchFamily="34" charset="0"/>
              </a:defRPr>
            </a:lvl1pPr>
            <a:lvl2pPr marL="507754" algn="l" defTabSz="1015507" rtl="0" eaLnBrk="1" latinLnBrk="0" hangingPunct="1">
              <a:defRPr sz="1999" kern="1200">
                <a:solidFill>
                  <a:schemeClr val="tx1"/>
                </a:solidFill>
                <a:latin typeface="+mn-lt"/>
                <a:ea typeface="+mn-ea"/>
                <a:cs typeface="+mn-cs"/>
              </a:defRPr>
            </a:lvl2pPr>
            <a:lvl3pPr marL="1015507" algn="l" defTabSz="1015507" rtl="0" eaLnBrk="1" latinLnBrk="0" hangingPunct="1">
              <a:defRPr sz="1999" kern="1200">
                <a:solidFill>
                  <a:schemeClr val="tx1"/>
                </a:solidFill>
                <a:latin typeface="+mn-lt"/>
                <a:ea typeface="+mn-ea"/>
                <a:cs typeface="+mn-cs"/>
              </a:defRPr>
            </a:lvl3pPr>
            <a:lvl4pPr marL="1523261" algn="l" defTabSz="1015507" rtl="0" eaLnBrk="1" latinLnBrk="0" hangingPunct="1">
              <a:defRPr sz="1999" kern="1200">
                <a:solidFill>
                  <a:schemeClr val="tx1"/>
                </a:solidFill>
                <a:latin typeface="+mn-lt"/>
                <a:ea typeface="+mn-ea"/>
                <a:cs typeface="+mn-cs"/>
              </a:defRPr>
            </a:lvl4pPr>
            <a:lvl5pPr marL="2031015" algn="l" defTabSz="1015507" rtl="0" eaLnBrk="1" latinLnBrk="0" hangingPunct="1">
              <a:defRPr sz="1999" kern="1200">
                <a:solidFill>
                  <a:schemeClr val="tx1"/>
                </a:solidFill>
                <a:latin typeface="+mn-lt"/>
                <a:ea typeface="+mn-ea"/>
                <a:cs typeface="+mn-cs"/>
              </a:defRPr>
            </a:lvl5pPr>
            <a:lvl6pPr marL="2538769" algn="l" defTabSz="1015507" rtl="0" eaLnBrk="1" latinLnBrk="0" hangingPunct="1">
              <a:defRPr sz="1999" kern="1200">
                <a:solidFill>
                  <a:schemeClr val="tx1"/>
                </a:solidFill>
                <a:latin typeface="+mn-lt"/>
                <a:ea typeface="+mn-ea"/>
                <a:cs typeface="+mn-cs"/>
              </a:defRPr>
            </a:lvl6pPr>
            <a:lvl7pPr marL="3046522" algn="l" defTabSz="1015507" rtl="0" eaLnBrk="1" latinLnBrk="0" hangingPunct="1">
              <a:defRPr sz="1999" kern="1200">
                <a:solidFill>
                  <a:schemeClr val="tx1"/>
                </a:solidFill>
                <a:latin typeface="+mn-lt"/>
                <a:ea typeface="+mn-ea"/>
                <a:cs typeface="+mn-cs"/>
              </a:defRPr>
            </a:lvl7pPr>
            <a:lvl8pPr marL="3554276" algn="l" defTabSz="1015507" rtl="0" eaLnBrk="1" latinLnBrk="0" hangingPunct="1">
              <a:defRPr sz="1999" kern="1200">
                <a:solidFill>
                  <a:schemeClr val="tx1"/>
                </a:solidFill>
                <a:latin typeface="+mn-lt"/>
                <a:ea typeface="+mn-ea"/>
                <a:cs typeface="+mn-cs"/>
              </a:defRPr>
            </a:lvl8pPr>
            <a:lvl9pPr marL="4062030" algn="l" defTabSz="1015507" rtl="0" eaLnBrk="1" latinLnBrk="0" hangingPunct="1">
              <a:defRPr sz="1999" kern="1200">
                <a:solidFill>
                  <a:schemeClr val="tx1"/>
                </a:solidFill>
                <a:latin typeface="+mn-lt"/>
                <a:ea typeface="+mn-ea"/>
                <a:cs typeface="+mn-cs"/>
              </a:defRPr>
            </a:lvl9pPr>
          </a:lstStyle>
          <a:p>
            <a:pPr algn="ctr"/>
            <a:fld id="{0318267E-8131-4611-81DC-9D9690248D8A}" type="slidenum">
              <a:rPr lang="en-US" sz="800" b="0" i="0" smtClean="0">
                <a:solidFill>
                  <a:schemeClr val="tx1">
                    <a:lumMod val="50000"/>
                  </a:schemeClr>
                </a:solidFill>
                <a:latin typeface="Avenir Book" panose="02000503020000020003" pitchFamily="2" charset="0"/>
              </a:rPr>
              <a:pPr algn="ctr"/>
              <a:t>‹#›</a:t>
            </a:fld>
            <a:endParaRPr lang="en-US" sz="800" b="0" i="0">
              <a:solidFill>
                <a:schemeClr val="tx1">
                  <a:lumMod val="50000"/>
                </a:schemeClr>
              </a:solidFill>
              <a:latin typeface="Avenir Book" panose="02000503020000020003" pitchFamily="2" charset="0"/>
            </a:endParaRPr>
          </a:p>
        </p:txBody>
      </p:sp>
      <p:grpSp>
        <p:nvGrpSpPr>
          <p:cNvPr id="3" name="Group 2">
            <a:extLst>
              <a:ext uri="{FF2B5EF4-FFF2-40B4-BE49-F238E27FC236}">
                <a16:creationId xmlns:a16="http://schemas.microsoft.com/office/drawing/2014/main" id="{DE81D5B7-F78F-C3A4-3BA1-D997E51E99CA}"/>
              </a:ext>
            </a:extLst>
          </p:cNvPr>
          <p:cNvGrpSpPr/>
          <p:nvPr userDrawn="1"/>
        </p:nvGrpSpPr>
        <p:grpSpPr>
          <a:xfrm>
            <a:off x="8591606" y="5505396"/>
            <a:ext cx="288388" cy="287344"/>
            <a:chOff x="3213158" y="2910595"/>
            <a:chExt cx="2196788" cy="2188826"/>
          </a:xfrm>
        </p:grpSpPr>
        <p:grpSp>
          <p:nvGrpSpPr>
            <p:cNvPr id="4" name="Group 3">
              <a:extLst>
                <a:ext uri="{FF2B5EF4-FFF2-40B4-BE49-F238E27FC236}">
                  <a16:creationId xmlns:a16="http://schemas.microsoft.com/office/drawing/2014/main" id="{C7B77988-AB90-FE5E-1E0B-DEE7312FCB6B}"/>
                </a:ext>
              </a:extLst>
            </p:cNvPr>
            <p:cNvGrpSpPr/>
            <p:nvPr/>
          </p:nvGrpSpPr>
          <p:grpSpPr>
            <a:xfrm>
              <a:off x="3213158" y="2910595"/>
              <a:ext cx="2196788" cy="2188826"/>
              <a:chOff x="3272570" y="2977505"/>
              <a:chExt cx="2060275" cy="2039714"/>
            </a:xfrm>
          </p:grpSpPr>
          <p:sp>
            <p:nvSpPr>
              <p:cNvPr id="6" name="Arc 5">
                <a:extLst>
                  <a:ext uri="{FF2B5EF4-FFF2-40B4-BE49-F238E27FC236}">
                    <a16:creationId xmlns:a16="http://schemas.microsoft.com/office/drawing/2014/main" id="{526C0F4F-42FA-855F-D258-F6BCE7067435}"/>
                  </a:ext>
                </a:extLst>
              </p:cNvPr>
              <p:cNvSpPr/>
              <p:nvPr/>
            </p:nvSpPr>
            <p:spPr>
              <a:xfrm rot="4427201">
                <a:off x="3308428" y="2992801"/>
                <a:ext cx="2024417" cy="2024417"/>
              </a:xfrm>
              <a:prstGeom prst="arc">
                <a:avLst>
                  <a:gd name="adj1" fmla="val 15450742"/>
                  <a:gd name="adj2" fmla="val 598904"/>
                </a:avLst>
              </a:prstGeom>
              <a:ln w="12700" cap="rnd">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b="0" i="0">
                  <a:latin typeface="Avenir Book" panose="02000503020000020003" pitchFamily="2" charset="0"/>
                </a:endParaRPr>
              </a:p>
            </p:txBody>
          </p:sp>
          <p:sp>
            <p:nvSpPr>
              <p:cNvPr id="7" name="Arc 6">
                <a:extLst>
                  <a:ext uri="{FF2B5EF4-FFF2-40B4-BE49-F238E27FC236}">
                    <a16:creationId xmlns:a16="http://schemas.microsoft.com/office/drawing/2014/main" id="{B80BF6FE-BD9E-9AB9-07D8-4BBB987DA734}"/>
                  </a:ext>
                </a:extLst>
              </p:cNvPr>
              <p:cNvSpPr/>
              <p:nvPr/>
            </p:nvSpPr>
            <p:spPr>
              <a:xfrm rot="17172799" flipH="1">
                <a:off x="3272570" y="2992802"/>
                <a:ext cx="2024417" cy="2024417"/>
              </a:xfrm>
              <a:prstGeom prst="arc">
                <a:avLst>
                  <a:gd name="adj1" fmla="val 15450742"/>
                  <a:gd name="adj2" fmla="val 598904"/>
                </a:avLst>
              </a:prstGeom>
              <a:ln w="12700" cap="rnd">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b="0" i="0">
                  <a:latin typeface="Avenir Book" panose="02000503020000020003" pitchFamily="2" charset="0"/>
                </a:endParaRPr>
              </a:p>
            </p:txBody>
          </p:sp>
          <p:sp>
            <p:nvSpPr>
              <p:cNvPr id="8" name="Arc 7">
                <a:extLst>
                  <a:ext uri="{FF2B5EF4-FFF2-40B4-BE49-F238E27FC236}">
                    <a16:creationId xmlns:a16="http://schemas.microsoft.com/office/drawing/2014/main" id="{C1406FB9-19DB-22AD-7DB0-3A1275195FDD}"/>
                  </a:ext>
                </a:extLst>
              </p:cNvPr>
              <p:cNvSpPr/>
              <p:nvPr/>
            </p:nvSpPr>
            <p:spPr>
              <a:xfrm rot="19063826">
                <a:off x="3308427" y="2977505"/>
                <a:ext cx="2024417" cy="2024417"/>
              </a:xfrm>
              <a:prstGeom prst="arc">
                <a:avLst>
                  <a:gd name="adj1" fmla="val 16062582"/>
                  <a:gd name="adj2" fmla="val 21522475"/>
                </a:avLst>
              </a:prstGeom>
              <a:ln w="12700" cap="rnd">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b="0" i="0">
                  <a:latin typeface="Avenir Book" panose="02000503020000020003" pitchFamily="2" charset="0"/>
                </a:endParaRPr>
              </a:p>
            </p:txBody>
          </p:sp>
        </p:grpSp>
        <p:sp>
          <p:nvSpPr>
            <p:cNvPr id="5" name="Oval 4">
              <a:extLst>
                <a:ext uri="{FF2B5EF4-FFF2-40B4-BE49-F238E27FC236}">
                  <a16:creationId xmlns:a16="http://schemas.microsoft.com/office/drawing/2014/main" id="{118EB730-DA70-7877-7E0D-BFCBBE3E5B11}"/>
                </a:ext>
              </a:extLst>
            </p:cNvPr>
            <p:cNvSpPr/>
            <p:nvPr/>
          </p:nvSpPr>
          <p:spPr>
            <a:xfrm>
              <a:off x="3496544" y="3190000"/>
              <a:ext cx="1630017" cy="1630017"/>
            </a:xfrm>
            <a:prstGeom prst="ellipse">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6" b="0" i="0">
                <a:latin typeface="Avenir Book" panose="02000503020000020003" pitchFamily="2" charset="0"/>
              </a:endParaRPr>
            </a:p>
          </p:txBody>
        </p:sp>
      </p:grpSp>
      <p:cxnSp>
        <p:nvCxnSpPr>
          <p:cNvPr id="9" name="Straight Connector 8">
            <a:extLst>
              <a:ext uri="{FF2B5EF4-FFF2-40B4-BE49-F238E27FC236}">
                <a16:creationId xmlns:a16="http://schemas.microsoft.com/office/drawing/2014/main" id="{0672E65E-6BA7-41F2-210F-1E21836D15D6}"/>
              </a:ext>
            </a:extLst>
          </p:cNvPr>
          <p:cNvCxnSpPr>
            <a:cxnSpLocks/>
          </p:cNvCxnSpPr>
          <p:nvPr userDrawn="1"/>
        </p:nvCxnSpPr>
        <p:spPr>
          <a:xfrm>
            <a:off x="8888355" y="5649068"/>
            <a:ext cx="25564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0" name="Text Placeholder 1">
            <a:extLst>
              <a:ext uri="{FF2B5EF4-FFF2-40B4-BE49-F238E27FC236}">
                <a16:creationId xmlns:a16="http://schemas.microsoft.com/office/drawing/2014/main" id="{4FED506E-9BEC-5B29-30B6-4CC00CCBA5FC}"/>
              </a:ext>
            </a:extLst>
          </p:cNvPr>
          <p:cNvSpPr txBox="1">
            <a:spLocks/>
          </p:cNvSpPr>
          <p:nvPr userDrawn="1"/>
        </p:nvSpPr>
        <p:spPr>
          <a:xfrm>
            <a:off x="352279" y="5658464"/>
            <a:ext cx="1298209" cy="13427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800"/>
              </a:spcAft>
              <a:buFont typeface="Arial" panose="020B0604020202020204" pitchFamily="34" charset="0"/>
              <a:buNone/>
              <a:defRPr lang="en-US" sz="1600" kern="1200" smtClean="0">
                <a:solidFill>
                  <a:schemeClr val="tx1"/>
                </a:solidFill>
                <a:latin typeface="+mn-lt"/>
                <a:ea typeface="+mn-ea"/>
                <a:cs typeface="+mn-cs"/>
              </a:defRPr>
            </a:lvl1pPr>
            <a:lvl2pPr marL="237744"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400" kern="1200">
                <a:solidFill>
                  <a:schemeClr val="tx1"/>
                </a:solidFill>
                <a:latin typeface="+mn-lt"/>
                <a:ea typeface="+mn-ea"/>
                <a:cs typeface="+mn-cs"/>
              </a:defRPr>
            </a:lvl2pPr>
            <a:lvl3pPr marL="344488" indent="-109728" algn="l" defTabSz="914400" rtl="0" eaLnBrk="1" latinLnBrk="0" hangingPunct="1">
              <a:lnSpc>
                <a:spcPct val="110000"/>
              </a:lnSpc>
              <a:spcBef>
                <a:spcPts val="0"/>
              </a:spcBef>
              <a:spcAft>
                <a:spcPts val="800"/>
              </a:spcAft>
              <a:buFont typeface="Arial" panose="020B0604020202020204" pitchFamily="34" charset="0"/>
              <a:buChar char="•"/>
              <a:tabLst/>
              <a:defRPr sz="1200" kern="1200">
                <a:solidFill>
                  <a:schemeClr val="tx1"/>
                </a:solidFill>
                <a:latin typeface="+mn-lt"/>
                <a:ea typeface="+mn-ea"/>
                <a:cs typeface="+mn-cs"/>
              </a:defRPr>
            </a:lvl3pPr>
            <a:lvl4pPr marL="458788"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000" kern="1200">
                <a:solidFill>
                  <a:schemeClr val="tx2"/>
                </a:solidFill>
                <a:latin typeface="+mn-lt"/>
                <a:ea typeface="+mn-ea"/>
                <a:cs typeface="+mn-cs"/>
              </a:defRPr>
            </a:lvl4pPr>
            <a:lvl5pPr marL="566928" indent="-109728" algn="l" defTabSz="914400" rtl="0" eaLnBrk="1" latinLnBrk="0" hangingPunct="1">
              <a:lnSpc>
                <a:spcPct val="110000"/>
              </a:lnSpc>
              <a:spcBef>
                <a:spcPts val="0"/>
              </a:spcBef>
              <a:spcAft>
                <a:spcPts val="800"/>
              </a:spcAft>
              <a:buFont typeface="Arial" panose="020B0604020202020204" pitchFamily="34" charset="0"/>
              <a:buChar char="•"/>
              <a:tabLst/>
              <a:defRPr sz="800" kern="1200">
                <a:solidFill>
                  <a:schemeClr val="tx2"/>
                </a:solidFill>
                <a:latin typeface="+mn-lt"/>
                <a:ea typeface="+mn-ea"/>
                <a:cs typeface="+mn-cs"/>
              </a:defRPr>
            </a:lvl5pPr>
            <a:lvl6pPr marL="676656"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6pPr>
            <a:lvl7pPr marL="786384"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7pPr>
            <a:lvl8pPr marL="896112"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8pPr>
            <a:lvl9pPr marL="1005840"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9pPr>
          </a:lstStyle>
          <a:p>
            <a:r>
              <a:rPr lang="en-US" sz="600" b="0" i="0">
                <a:solidFill>
                  <a:schemeClr val="tx2"/>
                </a:solidFill>
                <a:latin typeface="Avenir Book" panose="02000503020000020003" pitchFamily="2" charset="0"/>
                <a:cs typeface="Arial" panose="020B0604020202020204" pitchFamily="34" charset="0"/>
              </a:rPr>
              <a:t>UK Gender Pay Gap Report 2023</a:t>
            </a:r>
          </a:p>
        </p:txBody>
      </p:sp>
      <p:pic>
        <p:nvPicPr>
          <p:cNvPr id="11" name="TE Tab">
            <a:extLst>
              <a:ext uri="{FF2B5EF4-FFF2-40B4-BE49-F238E27FC236}">
                <a16:creationId xmlns:a16="http://schemas.microsoft.com/office/drawing/2014/main" id="{FBE80F11-B74D-6089-42D3-17C6D61F907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8640" y="-2099"/>
            <a:ext cx="583127" cy="333215"/>
          </a:xfrm>
          <a:prstGeom prst="rect">
            <a:avLst/>
          </a:prstGeom>
          <a:ln w="0">
            <a:noFill/>
          </a:ln>
        </p:spPr>
      </p:pic>
    </p:spTree>
    <p:extLst>
      <p:ext uri="{BB962C8B-B14F-4D97-AF65-F5344CB8AC3E}">
        <p14:creationId xmlns:p14="http://schemas.microsoft.com/office/powerpoint/2010/main" val="1682385437"/>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2_Blank Slide 2 DEI Report Wht.">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4B0E9123-7BA4-AD92-2873-52B8F22BE6C3}"/>
              </a:ext>
            </a:extLst>
          </p:cNvPr>
          <p:cNvSpPr txBox="1">
            <a:spLocks/>
          </p:cNvSpPr>
          <p:nvPr userDrawn="1"/>
        </p:nvSpPr>
        <p:spPr>
          <a:xfrm>
            <a:off x="8628808" y="5586344"/>
            <a:ext cx="213984" cy="116929"/>
          </a:xfrm>
          <a:prstGeom prst="rect">
            <a:avLst/>
          </a:prstGeom>
          <a:noFill/>
        </p:spPr>
        <p:txBody>
          <a:bodyPr wrap="none" lIns="0" tIns="0" rIns="0" bIns="0" rtlCol="0">
            <a:noAutofit/>
          </a:bodyPr>
          <a:lstStyle>
            <a:defPPr>
              <a:defRPr lang="en-US"/>
            </a:defPPr>
            <a:lvl1pPr marL="0" algn="l" defTabSz="1015507" rtl="0" eaLnBrk="1" latinLnBrk="0" hangingPunct="1">
              <a:defRPr lang="en-US" sz="432" b="0" kern="1200" baseline="0" smtClean="0">
                <a:solidFill>
                  <a:schemeClr val="tx1"/>
                </a:solidFill>
                <a:effectLst/>
                <a:latin typeface="Arial" panose="020B0604020202020204" pitchFamily="34" charset="0"/>
                <a:ea typeface="+mn-ea"/>
                <a:cs typeface="Arial" panose="020B0604020202020204" pitchFamily="34" charset="0"/>
              </a:defRPr>
            </a:lvl1pPr>
            <a:lvl2pPr marL="507754" algn="l" defTabSz="1015507" rtl="0" eaLnBrk="1" latinLnBrk="0" hangingPunct="1">
              <a:defRPr sz="1999" kern="1200">
                <a:solidFill>
                  <a:schemeClr val="tx1"/>
                </a:solidFill>
                <a:latin typeface="+mn-lt"/>
                <a:ea typeface="+mn-ea"/>
                <a:cs typeface="+mn-cs"/>
              </a:defRPr>
            </a:lvl2pPr>
            <a:lvl3pPr marL="1015507" algn="l" defTabSz="1015507" rtl="0" eaLnBrk="1" latinLnBrk="0" hangingPunct="1">
              <a:defRPr sz="1999" kern="1200">
                <a:solidFill>
                  <a:schemeClr val="tx1"/>
                </a:solidFill>
                <a:latin typeface="+mn-lt"/>
                <a:ea typeface="+mn-ea"/>
                <a:cs typeface="+mn-cs"/>
              </a:defRPr>
            </a:lvl3pPr>
            <a:lvl4pPr marL="1523261" algn="l" defTabSz="1015507" rtl="0" eaLnBrk="1" latinLnBrk="0" hangingPunct="1">
              <a:defRPr sz="1999" kern="1200">
                <a:solidFill>
                  <a:schemeClr val="tx1"/>
                </a:solidFill>
                <a:latin typeface="+mn-lt"/>
                <a:ea typeface="+mn-ea"/>
                <a:cs typeface="+mn-cs"/>
              </a:defRPr>
            </a:lvl4pPr>
            <a:lvl5pPr marL="2031015" algn="l" defTabSz="1015507" rtl="0" eaLnBrk="1" latinLnBrk="0" hangingPunct="1">
              <a:defRPr sz="1999" kern="1200">
                <a:solidFill>
                  <a:schemeClr val="tx1"/>
                </a:solidFill>
                <a:latin typeface="+mn-lt"/>
                <a:ea typeface="+mn-ea"/>
                <a:cs typeface="+mn-cs"/>
              </a:defRPr>
            </a:lvl5pPr>
            <a:lvl6pPr marL="2538769" algn="l" defTabSz="1015507" rtl="0" eaLnBrk="1" latinLnBrk="0" hangingPunct="1">
              <a:defRPr sz="1999" kern="1200">
                <a:solidFill>
                  <a:schemeClr val="tx1"/>
                </a:solidFill>
                <a:latin typeface="+mn-lt"/>
                <a:ea typeface="+mn-ea"/>
                <a:cs typeface="+mn-cs"/>
              </a:defRPr>
            </a:lvl6pPr>
            <a:lvl7pPr marL="3046522" algn="l" defTabSz="1015507" rtl="0" eaLnBrk="1" latinLnBrk="0" hangingPunct="1">
              <a:defRPr sz="1999" kern="1200">
                <a:solidFill>
                  <a:schemeClr val="tx1"/>
                </a:solidFill>
                <a:latin typeface="+mn-lt"/>
                <a:ea typeface="+mn-ea"/>
                <a:cs typeface="+mn-cs"/>
              </a:defRPr>
            </a:lvl7pPr>
            <a:lvl8pPr marL="3554276" algn="l" defTabSz="1015507" rtl="0" eaLnBrk="1" latinLnBrk="0" hangingPunct="1">
              <a:defRPr sz="1999" kern="1200">
                <a:solidFill>
                  <a:schemeClr val="tx1"/>
                </a:solidFill>
                <a:latin typeface="+mn-lt"/>
                <a:ea typeface="+mn-ea"/>
                <a:cs typeface="+mn-cs"/>
              </a:defRPr>
            </a:lvl8pPr>
            <a:lvl9pPr marL="4062030" algn="l" defTabSz="1015507" rtl="0" eaLnBrk="1" latinLnBrk="0" hangingPunct="1">
              <a:defRPr sz="1999" kern="1200">
                <a:solidFill>
                  <a:schemeClr val="tx1"/>
                </a:solidFill>
                <a:latin typeface="+mn-lt"/>
                <a:ea typeface="+mn-ea"/>
                <a:cs typeface="+mn-cs"/>
              </a:defRPr>
            </a:lvl9pPr>
          </a:lstStyle>
          <a:p>
            <a:pPr algn="ctr"/>
            <a:fld id="{0318267E-8131-4611-81DC-9D9690248D8A}" type="slidenum">
              <a:rPr lang="en-US" sz="800" b="0" i="0" smtClean="0">
                <a:solidFill>
                  <a:schemeClr val="bg1"/>
                </a:solidFill>
                <a:latin typeface="Avenir Book" panose="02000503020000020003" pitchFamily="2" charset="0"/>
              </a:rPr>
              <a:pPr algn="ctr"/>
              <a:t>‹#›</a:t>
            </a:fld>
            <a:endParaRPr lang="en-US" sz="800" b="0" i="0">
              <a:solidFill>
                <a:schemeClr val="bg1"/>
              </a:solidFill>
              <a:latin typeface="Avenir Book" panose="02000503020000020003" pitchFamily="2" charset="0"/>
            </a:endParaRPr>
          </a:p>
        </p:txBody>
      </p:sp>
      <p:grpSp>
        <p:nvGrpSpPr>
          <p:cNvPr id="3" name="Group 2">
            <a:extLst>
              <a:ext uri="{FF2B5EF4-FFF2-40B4-BE49-F238E27FC236}">
                <a16:creationId xmlns:a16="http://schemas.microsoft.com/office/drawing/2014/main" id="{DE81D5B7-F78F-C3A4-3BA1-D997E51E99CA}"/>
              </a:ext>
            </a:extLst>
          </p:cNvPr>
          <p:cNvGrpSpPr/>
          <p:nvPr userDrawn="1"/>
        </p:nvGrpSpPr>
        <p:grpSpPr>
          <a:xfrm>
            <a:off x="8591606" y="5505396"/>
            <a:ext cx="288388" cy="287344"/>
            <a:chOff x="3213158" y="2910595"/>
            <a:chExt cx="2196788" cy="2188826"/>
          </a:xfrm>
        </p:grpSpPr>
        <p:grpSp>
          <p:nvGrpSpPr>
            <p:cNvPr id="4" name="Group 3">
              <a:extLst>
                <a:ext uri="{FF2B5EF4-FFF2-40B4-BE49-F238E27FC236}">
                  <a16:creationId xmlns:a16="http://schemas.microsoft.com/office/drawing/2014/main" id="{C7B77988-AB90-FE5E-1E0B-DEE7312FCB6B}"/>
                </a:ext>
              </a:extLst>
            </p:cNvPr>
            <p:cNvGrpSpPr/>
            <p:nvPr/>
          </p:nvGrpSpPr>
          <p:grpSpPr>
            <a:xfrm>
              <a:off x="3213158" y="2910595"/>
              <a:ext cx="2196788" cy="2188826"/>
              <a:chOff x="3272570" y="2977505"/>
              <a:chExt cx="2060275" cy="2039714"/>
            </a:xfrm>
          </p:grpSpPr>
          <p:sp>
            <p:nvSpPr>
              <p:cNvPr id="6" name="Arc 5">
                <a:extLst>
                  <a:ext uri="{FF2B5EF4-FFF2-40B4-BE49-F238E27FC236}">
                    <a16:creationId xmlns:a16="http://schemas.microsoft.com/office/drawing/2014/main" id="{526C0F4F-42FA-855F-D258-F6BCE7067435}"/>
                  </a:ext>
                </a:extLst>
              </p:cNvPr>
              <p:cNvSpPr/>
              <p:nvPr/>
            </p:nvSpPr>
            <p:spPr>
              <a:xfrm rot="4427201">
                <a:off x="3308428" y="2992801"/>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b="0" i="0">
                  <a:solidFill>
                    <a:schemeClr val="tx1"/>
                  </a:solidFill>
                  <a:latin typeface="Avenir Book" panose="02000503020000020003" pitchFamily="2" charset="0"/>
                </a:endParaRPr>
              </a:p>
            </p:txBody>
          </p:sp>
          <p:sp>
            <p:nvSpPr>
              <p:cNvPr id="7" name="Arc 6">
                <a:extLst>
                  <a:ext uri="{FF2B5EF4-FFF2-40B4-BE49-F238E27FC236}">
                    <a16:creationId xmlns:a16="http://schemas.microsoft.com/office/drawing/2014/main" id="{B80BF6FE-BD9E-9AB9-07D8-4BBB987DA734}"/>
                  </a:ext>
                </a:extLst>
              </p:cNvPr>
              <p:cNvSpPr/>
              <p:nvPr/>
            </p:nvSpPr>
            <p:spPr>
              <a:xfrm rot="17172799" flipH="1">
                <a:off x="3272570" y="2992802"/>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b="0" i="0">
                  <a:solidFill>
                    <a:schemeClr val="tx1"/>
                  </a:solidFill>
                  <a:latin typeface="Avenir Book" panose="02000503020000020003" pitchFamily="2" charset="0"/>
                </a:endParaRPr>
              </a:p>
            </p:txBody>
          </p:sp>
          <p:sp>
            <p:nvSpPr>
              <p:cNvPr id="8" name="Arc 7">
                <a:extLst>
                  <a:ext uri="{FF2B5EF4-FFF2-40B4-BE49-F238E27FC236}">
                    <a16:creationId xmlns:a16="http://schemas.microsoft.com/office/drawing/2014/main" id="{C1406FB9-19DB-22AD-7DB0-3A1275195FDD}"/>
                  </a:ext>
                </a:extLst>
              </p:cNvPr>
              <p:cNvSpPr/>
              <p:nvPr/>
            </p:nvSpPr>
            <p:spPr>
              <a:xfrm rot="19063826">
                <a:off x="3308427" y="2977505"/>
                <a:ext cx="2024417" cy="2024417"/>
              </a:xfrm>
              <a:prstGeom prst="arc">
                <a:avLst>
                  <a:gd name="adj1" fmla="val 16062582"/>
                  <a:gd name="adj2" fmla="val 21522475"/>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b="0" i="0">
                  <a:solidFill>
                    <a:schemeClr val="tx1"/>
                  </a:solidFill>
                  <a:latin typeface="Avenir Book" panose="02000503020000020003" pitchFamily="2" charset="0"/>
                </a:endParaRPr>
              </a:p>
            </p:txBody>
          </p:sp>
        </p:grpSp>
        <p:sp>
          <p:nvSpPr>
            <p:cNvPr id="5" name="Oval 4">
              <a:extLst>
                <a:ext uri="{FF2B5EF4-FFF2-40B4-BE49-F238E27FC236}">
                  <a16:creationId xmlns:a16="http://schemas.microsoft.com/office/drawing/2014/main" id="{118EB730-DA70-7877-7E0D-BFCBBE3E5B11}"/>
                </a:ext>
              </a:extLst>
            </p:cNvPr>
            <p:cNvSpPr/>
            <p:nvPr/>
          </p:nvSpPr>
          <p:spPr>
            <a:xfrm>
              <a:off x="3496544" y="3190000"/>
              <a:ext cx="1630017" cy="1630017"/>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6" b="0" i="0">
                <a:solidFill>
                  <a:schemeClr val="tx1"/>
                </a:solidFill>
                <a:latin typeface="Avenir Book" panose="02000503020000020003" pitchFamily="2" charset="0"/>
              </a:endParaRPr>
            </a:p>
          </p:txBody>
        </p:sp>
      </p:grpSp>
      <p:cxnSp>
        <p:nvCxnSpPr>
          <p:cNvPr id="9" name="Straight Connector 8">
            <a:extLst>
              <a:ext uri="{FF2B5EF4-FFF2-40B4-BE49-F238E27FC236}">
                <a16:creationId xmlns:a16="http://schemas.microsoft.com/office/drawing/2014/main" id="{0672E65E-6BA7-41F2-210F-1E21836D15D6}"/>
              </a:ext>
            </a:extLst>
          </p:cNvPr>
          <p:cNvCxnSpPr>
            <a:cxnSpLocks/>
          </p:cNvCxnSpPr>
          <p:nvPr userDrawn="1"/>
        </p:nvCxnSpPr>
        <p:spPr>
          <a:xfrm>
            <a:off x="8888355" y="5649068"/>
            <a:ext cx="2556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ext Placeholder 1">
            <a:extLst>
              <a:ext uri="{FF2B5EF4-FFF2-40B4-BE49-F238E27FC236}">
                <a16:creationId xmlns:a16="http://schemas.microsoft.com/office/drawing/2014/main" id="{4FED506E-9BEC-5B29-30B6-4CC00CCBA5FC}"/>
              </a:ext>
            </a:extLst>
          </p:cNvPr>
          <p:cNvSpPr txBox="1">
            <a:spLocks/>
          </p:cNvSpPr>
          <p:nvPr userDrawn="1"/>
        </p:nvSpPr>
        <p:spPr>
          <a:xfrm>
            <a:off x="352279" y="5658464"/>
            <a:ext cx="1298209" cy="134276"/>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800"/>
              </a:spcAft>
              <a:buFont typeface="Arial" panose="020B0604020202020204" pitchFamily="34" charset="0"/>
              <a:buNone/>
              <a:defRPr lang="en-US" sz="1600" kern="1200" smtClean="0">
                <a:solidFill>
                  <a:schemeClr val="tx1"/>
                </a:solidFill>
                <a:latin typeface="+mn-lt"/>
                <a:ea typeface="+mn-ea"/>
                <a:cs typeface="+mn-cs"/>
              </a:defRPr>
            </a:lvl1pPr>
            <a:lvl2pPr marL="237744"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400" kern="1200">
                <a:solidFill>
                  <a:schemeClr val="tx1"/>
                </a:solidFill>
                <a:latin typeface="+mn-lt"/>
                <a:ea typeface="+mn-ea"/>
                <a:cs typeface="+mn-cs"/>
              </a:defRPr>
            </a:lvl2pPr>
            <a:lvl3pPr marL="344488" indent="-109728" algn="l" defTabSz="914400" rtl="0" eaLnBrk="1" latinLnBrk="0" hangingPunct="1">
              <a:lnSpc>
                <a:spcPct val="110000"/>
              </a:lnSpc>
              <a:spcBef>
                <a:spcPts val="0"/>
              </a:spcBef>
              <a:spcAft>
                <a:spcPts val="800"/>
              </a:spcAft>
              <a:buFont typeface="Arial" panose="020B0604020202020204" pitchFamily="34" charset="0"/>
              <a:buChar char="•"/>
              <a:tabLst/>
              <a:defRPr sz="1200" kern="1200">
                <a:solidFill>
                  <a:schemeClr val="tx1"/>
                </a:solidFill>
                <a:latin typeface="+mn-lt"/>
                <a:ea typeface="+mn-ea"/>
                <a:cs typeface="+mn-cs"/>
              </a:defRPr>
            </a:lvl3pPr>
            <a:lvl4pPr marL="458788"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000" kern="1200">
                <a:solidFill>
                  <a:schemeClr val="tx2"/>
                </a:solidFill>
                <a:latin typeface="+mn-lt"/>
                <a:ea typeface="+mn-ea"/>
                <a:cs typeface="+mn-cs"/>
              </a:defRPr>
            </a:lvl4pPr>
            <a:lvl5pPr marL="566928" indent="-109728" algn="l" defTabSz="914400" rtl="0" eaLnBrk="1" latinLnBrk="0" hangingPunct="1">
              <a:lnSpc>
                <a:spcPct val="110000"/>
              </a:lnSpc>
              <a:spcBef>
                <a:spcPts val="0"/>
              </a:spcBef>
              <a:spcAft>
                <a:spcPts val="800"/>
              </a:spcAft>
              <a:buFont typeface="Arial" panose="020B0604020202020204" pitchFamily="34" charset="0"/>
              <a:buChar char="•"/>
              <a:tabLst/>
              <a:defRPr sz="800" kern="1200">
                <a:solidFill>
                  <a:schemeClr val="tx2"/>
                </a:solidFill>
                <a:latin typeface="+mn-lt"/>
                <a:ea typeface="+mn-ea"/>
                <a:cs typeface="+mn-cs"/>
              </a:defRPr>
            </a:lvl5pPr>
            <a:lvl6pPr marL="676656"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6pPr>
            <a:lvl7pPr marL="786384"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7pPr>
            <a:lvl8pPr marL="896112"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8pPr>
            <a:lvl9pPr marL="1005840"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9pPr>
          </a:lstStyle>
          <a:p>
            <a:r>
              <a:rPr lang="en-US" sz="600" b="0" i="0">
                <a:solidFill>
                  <a:schemeClr val="tx2"/>
                </a:solidFill>
                <a:latin typeface="Avenir Book" panose="02000503020000020003" pitchFamily="2" charset="0"/>
                <a:cs typeface="Arial" panose="020B0604020202020204" pitchFamily="34" charset="0"/>
              </a:rPr>
              <a:t>UK Gender Pay Gap Report 2023</a:t>
            </a:r>
          </a:p>
        </p:txBody>
      </p:sp>
      <p:pic>
        <p:nvPicPr>
          <p:cNvPr id="11" name="TE Tab">
            <a:extLst>
              <a:ext uri="{FF2B5EF4-FFF2-40B4-BE49-F238E27FC236}">
                <a16:creationId xmlns:a16="http://schemas.microsoft.com/office/drawing/2014/main" id="{DC6DF5C9-F87D-3D3D-E14D-F39676A20C3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28640" y="-2099"/>
            <a:ext cx="583127" cy="333215"/>
          </a:xfrm>
          <a:prstGeom prst="rect">
            <a:avLst/>
          </a:prstGeom>
          <a:ln w="0">
            <a:noFill/>
          </a:ln>
        </p:spPr>
      </p:pic>
    </p:spTree>
    <p:extLst>
      <p:ext uri="{BB962C8B-B14F-4D97-AF65-F5344CB8AC3E}">
        <p14:creationId xmlns:p14="http://schemas.microsoft.com/office/powerpoint/2010/main" val="600090111"/>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Video">
    <p:bg>
      <p:bgPr>
        <a:solidFill>
          <a:srgbClr val="000000"/>
        </a:solidFill>
        <a:effectLst/>
      </p:bgPr>
    </p:bg>
    <p:spTree>
      <p:nvGrpSpPr>
        <p:cNvPr id="1" name=""/>
        <p:cNvGrpSpPr/>
        <p:nvPr/>
      </p:nvGrpSpPr>
      <p:grpSpPr>
        <a:xfrm>
          <a:off x="0" y="0"/>
          <a:ext cx="0" cy="0"/>
          <a:chOff x="0" y="0"/>
          <a:chExt cx="0" cy="0"/>
        </a:xfrm>
      </p:grpSpPr>
      <p:sp>
        <p:nvSpPr>
          <p:cNvPr id="3" name="Media Placeholder 2">
            <a:extLst>
              <a:ext uri="{FF2B5EF4-FFF2-40B4-BE49-F238E27FC236}">
                <a16:creationId xmlns:a16="http://schemas.microsoft.com/office/drawing/2014/main" id="{B2664959-46D8-054F-8588-033E387479F3}"/>
              </a:ext>
            </a:extLst>
          </p:cNvPr>
          <p:cNvSpPr>
            <a:spLocks noGrp="1"/>
          </p:cNvSpPr>
          <p:nvPr>
            <p:ph type="media" sz="quarter" idx="11" hasCustomPrompt="1"/>
          </p:nvPr>
        </p:nvSpPr>
        <p:spPr>
          <a:xfrm>
            <a:off x="0" y="0"/>
            <a:ext cx="9144000" cy="5943600"/>
          </a:xfrm>
          <a:prstGeom prst="rect">
            <a:avLst/>
          </a:prstGeom>
          <a:noFill/>
        </p:spPr>
        <p:txBody>
          <a:bodyPr/>
          <a:lstStyle>
            <a:lvl1pPr>
              <a:defRPr>
                <a:solidFill>
                  <a:schemeClr val="bg1"/>
                </a:solidFill>
              </a:defRPr>
            </a:lvl1pPr>
          </a:lstStyle>
          <a:p>
            <a:r>
              <a:rPr lang="en-US"/>
              <a:t> Click on icon to add video</a:t>
            </a:r>
          </a:p>
        </p:txBody>
      </p:sp>
    </p:spTree>
    <p:extLst>
      <p:ext uri="{BB962C8B-B14F-4D97-AF65-F5344CB8AC3E}">
        <p14:creationId xmlns:p14="http://schemas.microsoft.com/office/powerpoint/2010/main" val="14867696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Every Connection Counts Title 1">
    <p:spTree>
      <p:nvGrpSpPr>
        <p:cNvPr id="1" name=""/>
        <p:cNvGrpSpPr/>
        <p:nvPr/>
      </p:nvGrpSpPr>
      <p:grpSpPr>
        <a:xfrm>
          <a:off x="0" y="0"/>
          <a:ext cx="0" cy="0"/>
          <a:chOff x="0" y="0"/>
          <a:chExt cx="0" cy="0"/>
        </a:xfrm>
      </p:grpSpPr>
      <p:pic>
        <p:nvPicPr>
          <p:cNvPr id="4" name="Picture 3" hidden="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8" name="Picture 17" hidden="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5" name="TextBox 14">
            <a:extLst>
              <a:ext uri="{FF2B5EF4-FFF2-40B4-BE49-F238E27FC236}">
                <a16:creationId xmlns:a16="http://schemas.microsoft.com/office/drawing/2014/main" id="{E448585E-6D04-6A48-8018-C49541C02DA5}"/>
              </a:ext>
            </a:extLst>
          </p:cNvPr>
          <p:cNvSpPr txBox="1"/>
          <p:nvPr/>
        </p:nvSpPr>
        <p:spPr>
          <a:xfrm>
            <a:off x="1808254"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a:latin typeface="Avenir Book" panose="02000503020000020003" pitchFamily="2" charset="0"/>
            </a:endParaRPr>
          </a:p>
        </p:txBody>
      </p:sp>
      <p:sp>
        <p:nvSpPr>
          <p:cNvPr id="16" name="Rectangle 15">
            <a:extLst>
              <a:ext uri="{FF2B5EF4-FFF2-40B4-BE49-F238E27FC236}">
                <a16:creationId xmlns:a16="http://schemas.microsoft.com/office/drawing/2014/main" id="{B2C31E51-98A8-694F-B61B-DA6EEF6459F6}"/>
              </a:ext>
            </a:extLst>
          </p:cNvPr>
          <p:cNvSpPr>
            <a:spLocks noChangeAspect="1"/>
          </p:cNvSpPr>
          <p:nvPr/>
        </p:nvSpPr>
        <p:spPr>
          <a:xfrm>
            <a:off x="0" y="0"/>
            <a:ext cx="9144000" cy="59436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a:solidFill>
                <a:schemeClr val="tx1"/>
              </a:solidFill>
              <a:latin typeface="Avenir Book" panose="02000503020000020003" pitchFamily="2" charset="0"/>
            </a:endParaRPr>
          </a:p>
        </p:txBody>
      </p:sp>
      <p:sp>
        <p:nvSpPr>
          <p:cNvPr id="12" name="Rectangle 11">
            <a:extLst>
              <a:ext uri="{FF2B5EF4-FFF2-40B4-BE49-F238E27FC236}">
                <a16:creationId xmlns:a16="http://schemas.microsoft.com/office/drawing/2014/main" id="{63F44585-9CD4-1540-BF2C-408573C5F803}"/>
              </a:ext>
            </a:extLst>
          </p:cNvPr>
          <p:cNvSpPr/>
          <p:nvPr/>
        </p:nvSpPr>
        <p:spPr>
          <a:xfrm flipV="1">
            <a:off x="0" y="877783"/>
            <a:ext cx="2578894" cy="55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1" b="0" i="0">
              <a:latin typeface="Avenir Book" panose="02000503020000020003" pitchFamily="2" charset="0"/>
            </a:endParaRPr>
          </a:p>
        </p:txBody>
      </p:sp>
      <p:sp>
        <p:nvSpPr>
          <p:cNvPr id="6" name="Rectangle 5">
            <a:extLst>
              <a:ext uri="{FF2B5EF4-FFF2-40B4-BE49-F238E27FC236}">
                <a16:creationId xmlns:a16="http://schemas.microsoft.com/office/drawing/2014/main" id="{CD641D52-84F7-D647-95E2-93AEFB8228F5}"/>
              </a:ext>
            </a:extLst>
          </p:cNvPr>
          <p:cNvSpPr/>
          <p:nvPr/>
        </p:nvSpPr>
        <p:spPr>
          <a:xfrm>
            <a:off x="526366" y="1071498"/>
            <a:ext cx="7786688" cy="1961434"/>
          </a:xfrm>
          <a:prstGeom prst="rect">
            <a:avLst/>
          </a:prstGeom>
        </p:spPr>
        <p:txBody>
          <a:bodyPr wrap="square">
            <a:spAutoFit/>
          </a:bodyPr>
          <a:lstStyle/>
          <a:p>
            <a:pPr>
              <a:lnSpc>
                <a:spcPct val="80000"/>
              </a:lnSpc>
            </a:pPr>
            <a:r>
              <a:rPr lang="en-US" sz="3779" b="0" i="0" cap="all">
                <a:solidFill>
                  <a:schemeClr val="bg1"/>
                </a:solidFill>
                <a:latin typeface="Avenir Book" panose="02000503020000020003" pitchFamily="2" charset="0"/>
              </a:rPr>
              <a:t>WHEN</a:t>
            </a:r>
            <a:br>
              <a:rPr lang="en-US" sz="3779" b="0" i="0" cap="all">
                <a:solidFill>
                  <a:schemeClr val="bg1"/>
                </a:solidFill>
                <a:latin typeface="Avenir Book" panose="02000503020000020003" pitchFamily="2" charset="0"/>
              </a:rPr>
            </a:br>
            <a:r>
              <a:rPr lang="en-US" sz="3779" b="0" i="0" cap="all">
                <a:solidFill>
                  <a:schemeClr val="bg1"/>
                </a:solidFill>
                <a:latin typeface="Avenir Book" panose="02000503020000020003" pitchFamily="2" charset="0"/>
              </a:rPr>
              <a:t>TECHNOLOGY</a:t>
            </a:r>
            <a:br>
              <a:rPr lang="en-US" sz="3779" b="0" i="0" cap="all">
                <a:solidFill>
                  <a:schemeClr val="bg1"/>
                </a:solidFill>
                <a:latin typeface="Avenir Book" panose="02000503020000020003" pitchFamily="2" charset="0"/>
              </a:rPr>
            </a:br>
            <a:r>
              <a:rPr lang="en-US" sz="3779" b="0" i="0" cap="all">
                <a:solidFill>
                  <a:schemeClr val="bg1"/>
                </a:solidFill>
                <a:latin typeface="Avenir Book" panose="02000503020000020003" pitchFamily="2" charset="0"/>
              </a:rPr>
              <a:t>CONNECTS,</a:t>
            </a:r>
            <a:br>
              <a:rPr lang="en-US" sz="3779" b="0" i="0" cap="all">
                <a:solidFill>
                  <a:schemeClr val="bg1"/>
                </a:solidFill>
                <a:latin typeface="Avenir Book" panose="02000503020000020003" pitchFamily="2" charset="0"/>
              </a:rPr>
            </a:br>
            <a:r>
              <a:rPr lang="en-US" sz="3779" b="0" i="0" cap="all">
                <a:solidFill>
                  <a:schemeClr val="bg1"/>
                </a:solidFill>
                <a:latin typeface="Avenir Book" panose="02000503020000020003" pitchFamily="2" charset="0"/>
              </a:rPr>
              <a:t>SO DOES HUMANITY.</a:t>
            </a:r>
            <a:endParaRPr lang="en-US" sz="3779" b="0" i="0">
              <a:solidFill>
                <a:schemeClr val="bg1"/>
              </a:solidFill>
              <a:latin typeface="Avenir Book" panose="02000503020000020003" pitchFamily="2" charset="0"/>
            </a:endParaRPr>
          </a:p>
        </p:txBody>
      </p:sp>
      <p:pic>
        <p:nvPicPr>
          <p:cNvPr id="23" name="Picture 22">
            <a:extLst>
              <a:ext uri="{FF2B5EF4-FFF2-40B4-BE49-F238E27FC236}">
                <a16:creationId xmlns:a16="http://schemas.microsoft.com/office/drawing/2014/main" id="{1CC7EB59-697F-BE40-A466-19DEDCC0BA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19717" y="4520224"/>
            <a:ext cx="1719711" cy="1135557"/>
          </a:xfrm>
          <a:prstGeom prst="rect">
            <a:avLst/>
          </a:prstGeom>
        </p:spPr>
      </p:pic>
      <p:pic>
        <p:nvPicPr>
          <p:cNvPr id="11" name="Picture 10" hidden="1">
            <a:extLst>
              <a:ext uri="{FF2B5EF4-FFF2-40B4-BE49-F238E27FC236}">
                <a16:creationId xmlns:a16="http://schemas.microsoft.com/office/drawing/2014/main" id="{735AF164-5BA5-0540-AC75-6FC45B99E7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4" name="Picture 13" hidden="1">
            <a:extLst>
              <a:ext uri="{FF2B5EF4-FFF2-40B4-BE49-F238E27FC236}">
                <a16:creationId xmlns:a16="http://schemas.microsoft.com/office/drawing/2014/main" id="{DC987BD6-70A2-0A45-A795-1BFB4C2BBD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7" name="TextBox 16">
            <a:extLst>
              <a:ext uri="{FF2B5EF4-FFF2-40B4-BE49-F238E27FC236}">
                <a16:creationId xmlns:a16="http://schemas.microsoft.com/office/drawing/2014/main" id="{A8433587-EBEA-BC40-AFD0-0054455AE5A8}"/>
              </a:ext>
            </a:extLst>
          </p:cNvPr>
          <p:cNvSpPr txBox="1"/>
          <p:nvPr/>
        </p:nvSpPr>
        <p:spPr>
          <a:xfrm>
            <a:off x="1808254"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a:latin typeface="Avenir Book" panose="02000503020000020003" pitchFamily="2" charset="0"/>
            </a:endParaRPr>
          </a:p>
        </p:txBody>
      </p:sp>
      <p:sp>
        <p:nvSpPr>
          <p:cNvPr id="30" name="Rectangle 29">
            <a:extLst>
              <a:ext uri="{FF2B5EF4-FFF2-40B4-BE49-F238E27FC236}">
                <a16:creationId xmlns:a16="http://schemas.microsoft.com/office/drawing/2014/main" id="{11C9DBFA-7C63-9A42-8D34-85290155702B}"/>
              </a:ext>
            </a:extLst>
          </p:cNvPr>
          <p:cNvSpPr/>
          <p:nvPr/>
        </p:nvSpPr>
        <p:spPr>
          <a:xfrm flipV="1">
            <a:off x="616745" y="4086706"/>
            <a:ext cx="8527256" cy="55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1" b="0" i="0">
              <a:latin typeface="Avenir Book" panose="02000503020000020003" pitchFamily="2" charset="0"/>
            </a:endParaRPr>
          </a:p>
        </p:txBody>
      </p:sp>
      <p:sp>
        <p:nvSpPr>
          <p:cNvPr id="31" name="Rectangle 30">
            <a:extLst>
              <a:ext uri="{FF2B5EF4-FFF2-40B4-BE49-F238E27FC236}">
                <a16:creationId xmlns:a16="http://schemas.microsoft.com/office/drawing/2014/main" id="{0584FE53-37BB-B348-A18D-1483B55007AA}"/>
              </a:ext>
            </a:extLst>
          </p:cNvPr>
          <p:cNvSpPr/>
          <p:nvPr/>
        </p:nvSpPr>
        <p:spPr>
          <a:xfrm>
            <a:off x="606165" y="5051459"/>
            <a:ext cx="2278989" cy="213776"/>
          </a:xfrm>
          <a:prstGeom prst="rect">
            <a:avLst/>
          </a:prstGeom>
        </p:spPr>
        <p:txBody>
          <a:bodyPr wrap="square" lIns="0" rIns="0">
            <a:spAutoFit/>
          </a:bodyPr>
          <a:lstStyle/>
          <a:p>
            <a:r>
              <a:rPr lang="en-US" sz="789" b="0" i="0">
                <a:solidFill>
                  <a:schemeClr val="bg1"/>
                </a:solidFill>
                <a:latin typeface="Avenir Book" panose="02000503020000020003" pitchFamily="2" charset="0"/>
              </a:rPr>
              <a:t>EVERY CONNECTION COUNTS</a:t>
            </a:r>
          </a:p>
        </p:txBody>
      </p:sp>
    </p:spTree>
    <p:extLst>
      <p:ext uri="{BB962C8B-B14F-4D97-AF65-F5344CB8AC3E}">
        <p14:creationId xmlns:p14="http://schemas.microsoft.com/office/powerpoint/2010/main" val="14590448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Every Connection Counts Title 2">
    <p:spTree>
      <p:nvGrpSpPr>
        <p:cNvPr id="1" name=""/>
        <p:cNvGrpSpPr/>
        <p:nvPr/>
      </p:nvGrpSpPr>
      <p:grpSpPr>
        <a:xfrm>
          <a:off x="0" y="0"/>
          <a:ext cx="0" cy="0"/>
          <a:chOff x="0" y="0"/>
          <a:chExt cx="0" cy="0"/>
        </a:xfrm>
      </p:grpSpPr>
      <p:pic>
        <p:nvPicPr>
          <p:cNvPr id="4" name="Picture 3" hidden="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8" name="Picture 17" hidden="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5" name="TextBox 14">
            <a:extLst>
              <a:ext uri="{FF2B5EF4-FFF2-40B4-BE49-F238E27FC236}">
                <a16:creationId xmlns:a16="http://schemas.microsoft.com/office/drawing/2014/main" id="{E448585E-6D04-6A48-8018-C49541C02DA5}"/>
              </a:ext>
            </a:extLst>
          </p:cNvPr>
          <p:cNvSpPr txBox="1"/>
          <p:nvPr/>
        </p:nvSpPr>
        <p:spPr>
          <a:xfrm>
            <a:off x="1808254"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a:latin typeface="Avenir Book" panose="02000503020000020003" pitchFamily="2" charset="0"/>
            </a:endParaRPr>
          </a:p>
        </p:txBody>
      </p:sp>
      <p:sp>
        <p:nvSpPr>
          <p:cNvPr id="16" name="Rectangle 15">
            <a:extLst>
              <a:ext uri="{FF2B5EF4-FFF2-40B4-BE49-F238E27FC236}">
                <a16:creationId xmlns:a16="http://schemas.microsoft.com/office/drawing/2014/main" id="{B2C31E51-98A8-694F-B61B-DA6EEF6459F6}"/>
              </a:ext>
            </a:extLst>
          </p:cNvPr>
          <p:cNvSpPr>
            <a:spLocks noChangeAspect="1"/>
          </p:cNvSpPr>
          <p:nvPr/>
        </p:nvSpPr>
        <p:spPr>
          <a:xfrm>
            <a:off x="0" y="0"/>
            <a:ext cx="9144000" cy="59436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a:solidFill>
                <a:schemeClr val="tx1"/>
              </a:solidFill>
              <a:latin typeface="Avenir Book" panose="02000503020000020003" pitchFamily="2" charset="0"/>
            </a:endParaRPr>
          </a:p>
        </p:txBody>
      </p:sp>
      <p:sp>
        <p:nvSpPr>
          <p:cNvPr id="12" name="Rectangle 11">
            <a:extLst>
              <a:ext uri="{FF2B5EF4-FFF2-40B4-BE49-F238E27FC236}">
                <a16:creationId xmlns:a16="http://schemas.microsoft.com/office/drawing/2014/main" id="{63F44585-9CD4-1540-BF2C-408573C5F803}"/>
              </a:ext>
            </a:extLst>
          </p:cNvPr>
          <p:cNvSpPr/>
          <p:nvPr/>
        </p:nvSpPr>
        <p:spPr>
          <a:xfrm>
            <a:off x="3" y="877796"/>
            <a:ext cx="2012157" cy="55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1" b="0" i="0">
              <a:latin typeface="Avenir Book" panose="02000503020000020003" pitchFamily="2" charset="0"/>
            </a:endParaRPr>
          </a:p>
        </p:txBody>
      </p:sp>
      <p:sp>
        <p:nvSpPr>
          <p:cNvPr id="13" name="Rectangle 12">
            <a:extLst>
              <a:ext uri="{FF2B5EF4-FFF2-40B4-BE49-F238E27FC236}">
                <a16:creationId xmlns:a16="http://schemas.microsoft.com/office/drawing/2014/main" id="{3ADE2310-9E50-D24D-B896-71DE1C01244C}"/>
              </a:ext>
            </a:extLst>
          </p:cNvPr>
          <p:cNvSpPr/>
          <p:nvPr/>
        </p:nvSpPr>
        <p:spPr>
          <a:xfrm flipV="1">
            <a:off x="616745" y="4086706"/>
            <a:ext cx="8527256" cy="55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1" b="0" i="0">
              <a:latin typeface="Avenir Book" panose="02000503020000020003" pitchFamily="2" charset="0"/>
            </a:endParaRPr>
          </a:p>
        </p:txBody>
      </p:sp>
      <p:sp>
        <p:nvSpPr>
          <p:cNvPr id="6" name="Rectangle 5">
            <a:extLst>
              <a:ext uri="{FF2B5EF4-FFF2-40B4-BE49-F238E27FC236}">
                <a16:creationId xmlns:a16="http://schemas.microsoft.com/office/drawing/2014/main" id="{CD641D52-84F7-D647-95E2-93AEFB8228F5}"/>
              </a:ext>
            </a:extLst>
          </p:cNvPr>
          <p:cNvSpPr/>
          <p:nvPr/>
        </p:nvSpPr>
        <p:spPr>
          <a:xfrm>
            <a:off x="535893" y="1071498"/>
            <a:ext cx="7786688" cy="1961434"/>
          </a:xfrm>
          <a:prstGeom prst="rect">
            <a:avLst/>
          </a:prstGeom>
        </p:spPr>
        <p:txBody>
          <a:bodyPr wrap="square">
            <a:spAutoFit/>
          </a:bodyPr>
          <a:lstStyle/>
          <a:p>
            <a:pPr>
              <a:lnSpc>
                <a:spcPct val="80000"/>
              </a:lnSpc>
            </a:pPr>
            <a:r>
              <a:rPr lang="en-US" sz="3779" b="0" i="0" cap="all">
                <a:solidFill>
                  <a:schemeClr val="bg1"/>
                </a:solidFill>
                <a:latin typeface="Avenir Book" panose="02000503020000020003" pitchFamily="2" charset="0"/>
              </a:rPr>
              <a:t>ANY</a:t>
            </a:r>
            <a:br>
              <a:rPr lang="en-US" sz="3779" b="0" i="0" cap="all">
                <a:solidFill>
                  <a:schemeClr val="bg1"/>
                </a:solidFill>
                <a:latin typeface="Avenir Book" panose="02000503020000020003" pitchFamily="2" charset="0"/>
              </a:rPr>
            </a:br>
            <a:r>
              <a:rPr lang="en-US" sz="3779" b="0" i="0" cap="all">
                <a:solidFill>
                  <a:schemeClr val="bg1"/>
                </a:solidFill>
                <a:latin typeface="Avenir Book" panose="02000503020000020003" pitchFamily="2" charset="0"/>
              </a:rPr>
              <a:t>CONNECTION</a:t>
            </a:r>
            <a:br>
              <a:rPr lang="en-US" sz="3779" b="0" i="0" cap="all">
                <a:solidFill>
                  <a:schemeClr val="bg1"/>
                </a:solidFill>
                <a:latin typeface="Avenir Book" panose="02000503020000020003" pitchFamily="2" charset="0"/>
              </a:rPr>
            </a:br>
            <a:r>
              <a:rPr lang="en-US" sz="3779" b="0" i="0" cap="all">
                <a:solidFill>
                  <a:schemeClr val="bg1"/>
                </a:solidFill>
                <a:latin typeface="Avenir Book" panose="02000503020000020003" pitchFamily="2" charset="0"/>
              </a:rPr>
              <a:t>CAN CHANGE</a:t>
            </a:r>
            <a:br>
              <a:rPr lang="en-US" sz="3779" b="0" i="0" cap="all">
                <a:solidFill>
                  <a:schemeClr val="bg1"/>
                </a:solidFill>
                <a:latin typeface="Avenir Book" panose="02000503020000020003" pitchFamily="2" charset="0"/>
              </a:rPr>
            </a:br>
            <a:r>
              <a:rPr lang="en-US" sz="3779" b="0" i="0" cap="all">
                <a:solidFill>
                  <a:schemeClr val="bg1"/>
                </a:solidFill>
                <a:latin typeface="Avenir Book" panose="02000503020000020003" pitchFamily="2" charset="0"/>
              </a:rPr>
              <a:t>THE WORLD</a:t>
            </a:r>
            <a:endParaRPr lang="en-US" sz="3779" b="0" i="0">
              <a:solidFill>
                <a:schemeClr val="bg1"/>
              </a:solidFill>
              <a:latin typeface="Avenir Book" panose="02000503020000020003" pitchFamily="2" charset="0"/>
            </a:endParaRPr>
          </a:p>
        </p:txBody>
      </p:sp>
      <p:pic>
        <p:nvPicPr>
          <p:cNvPr id="23" name="Picture 22">
            <a:extLst>
              <a:ext uri="{FF2B5EF4-FFF2-40B4-BE49-F238E27FC236}">
                <a16:creationId xmlns:a16="http://schemas.microsoft.com/office/drawing/2014/main" id="{1CC7EB59-697F-BE40-A466-19DEDCC0BA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19717" y="4520224"/>
            <a:ext cx="1719711" cy="1135557"/>
          </a:xfrm>
          <a:prstGeom prst="rect">
            <a:avLst/>
          </a:prstGeom>
        </p:spPr>
      </p:pic>
      <p:sp>
        <p:nvSpPr>
          <p:cNvPr id="24" name="Rectangle 23">
            <a:extLst>
              <a:ext uri="{FF2B5EF4-FFF2-40B4-BE49-F238E27FC236}">
                <a16:creationId xmlns:a16="http://schemas.microsoft.com/office/drawing/2014/main" id="{3E16F211-F358-404B-8BF4-41D4E066BE5D}"/>
              </a:ext>
            </a:extLst>
          </p:cNvPr>
          <p:cNvSpPr/>
          <p:nvPr/>
        </p:nvSpPr>
        <p:spPr>
          <a:xfrm>
            <a:off x="606165" y="5051459"/>
            <a:ext cx="2278989" cy="213776"/>
          </a:xfrm>
          <a:prstGeom prst="rect">
            <a:avLst/>
          </a:prstGeom>
        </p:spPr>
        <p:txBody>
          <a:bodyPr wrap="square" lIns="0" rIns="0">
            <a:spAutoFit/>
          </a:bodyPr>
          <a:lstStyle/>
          <a:p>
            <a:r>
              <a:rPr lang="en-US" sz="789" b="0" i="0">
                <a:solidFill>
                  <a:schemeClr val="bg1"/>
                </a:solidFill>
                <a:latin typeface="Avenir Book" panose="02000503020000020003" pitchFamily="2" charset="0"/>
              </a:rPr>
              <a:t>EVERY CONNECTION COUNTS</a:t>
            </a:r>
          </a:p>
        </p:txBody>
      </p:sp>
      <p:pic>
        <p:nvPicPr>
          <p:cNvPr id="11" name="Picture 10" hidden="1">
            <a:extLst>
              <a:ext uri="{FF2B5EF4-FFF2-40B4-BE49-F238E27FC236}">
                <a16:creationId xmlns:a16="http://schemas.microsoft.com/office/drawing/2014/main" id="{761C9FE8-862E-594D-8966-7E122884069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4" name="Picture 13" hidden="1">
            <a:extLst>
              <a:ext uri="{FF2B5EF4-FFF2-40B4-BE49-F238E27FC236}">
                <a16:creationId xmlns:a16="http://schemas.microsoft.com/office/drawing/2014/main" id="{BCA0F4B5-BE64-C44B-8783-2D66121F51D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7" name="TextBox 16">
            <a:extLst>
              <a:ext uri="{FF2B5EF4-FFF2-40B4-BE49-F238E27FC236}">
                <a16:creationId xmlns:a16="http://schemas.microsoft.com/office/drawing/2014/main" id="{A83DA7FF-F448-4B45-BF6E-3DBB359A1497}"/>
              </a:ext>
            </a:extLst>
          </p:cNvPr>
          <p:cNvSpPr txBox="1"/>
          <p:nvPr/>
        </p:nvSpPr>
        <p:spPr>
          <a:xfrm>
            <a:off x="1808254"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a:latin typeface="Avenir Book" panose="02000503020000020003" pitchFamily="2" charset="0"/>
            </a:endParaRPr>
          </a:p>
        </p:txBody>
      </p:sp>
    </p:spTree>
    <p:extLst>
      <p:ext uri="{BB962C8B-B14F-4D97-AF65-F5344CB8AC3E}">
        <p14:creationId xmlns:p14="http://schemas.microsoft.com/office/powerpoint/2010/main" val="310090274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Every Connection Counts Title 3">
    <p:spTree>
      <p:nvGrpSpPr>
        <p:cNvPr id="1" name=""/>
        <p:cNvGrpSpPr/>
        <p:nvPr/>
      </p:nvGrpSpPr>
      <p:grpSpPr>
        <a:xfrm>
          <a:off x="0" y="0"/>
          <a:ext cx="0" cy="0"/>
          <a:chOff x="0" y="0"/>
          <a:chExt cx="0" cy="0"/>
        </a:xfrm>
      </p:grpSpPr>
      <p:pic>
        <p:nvPicPr>
          <p:cNvPr id="4" name="Picture 3" hidden="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8" name="Picture 17" hidden="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5" name="TextBox 14">
            <a:extLst>
              <a:ext uri="{FF2B5EF4-FFF2-40B4-BE49-F238E27FC236}">
                <a16:creationId xmlns:a16="http://schemas.microsoft.com/office/drawing/2014/main" id="{E448585E-6D04-6A48-8018-C49541C02DA5}"/>
              </a:ext>
            </a:extLst>
          </p:cNvPr>
          <p:cNvSpPr txBox="1"/>
          <p:nvPr/>
        </p:nvSpPr>
        <p:spPr>
          <a:xfrm>
            <a:off x="1808254"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a:latin typeface="Avenir Book" panose="02000503020000020003" pitchFamily="2" charset="0"/>
            </a:endParaRPr>
          </a:p>
        </p:txBody>
      </p:sp>
      <p:sp>
        <p:nvSpPr>
          <p:cNvPr id="16" name="Rectangle 15">
            <a:extLst>
              <a:ext uri="{FF2B5EF4-FFF2-40B4-BE49-F238E27FC236}">
                <a16:creationId xmlns:a16="http://schemas.microsoft.com/office/drawing/2014/main" id="{B2C31E51-98A8-694F-B61B-DA6EEF6459F6}"/>
              </a:ext>
            </a:extLst>
          </p:cNvPr>
          <p:cNvSpPr>
            <a:spLocks noChangeAspect="1"/>
          </p:cNvSpPr>
          <p:nvPr/>
        </p:nvSpPr>
        <p:spPr>
          <a:xfrm>
            <a:off x="0" y="3863"/>
            <a:ext cx="9144000" cy="59436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a:solidFill>
                <a:schemeClr val="tx1"/>
              </a:solidFill>
              <a:latin typeface="Avenir Book" panose="02000503020000020003" pitchFamily="2" charset="0"/>
            </a:endParaRPr>
          </a:p>
        </p:txBody>
      </p:sp>
      <p:sp>
        <p:nvSpPr>
          <p:cNvPr id="12" name="Rectangle 11">
            <a:extLst>
              <a:ext uri="{FF2B5EF4-FFF2-40B4-BE49-F238E27FC236}">
                <a16:creationId xmlns:a16="http://schemas.microsoft.com/office/drawing/2014/main" id="{63F44585-9CD4-1540-BF2C-408573C5F803}"/>
              </a:ext>
            </a:extLst>
          </p:cNvPr>
          <p:cNvSpPr/>
          <p:nvPr/>
        </p:nvSpPr>
        <p:spPr>
          <a:xfrm>
            <a:off x="4" y="877796"/>
            <a:ext cx="3850281" cy="550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1" b="0" i="0">
              <a:latin typeface="Avenir Book" panose="02000503020000020003" pitchFamily="2" charset="0"/>
            </a:endParaRPr>
          </a:p>
        </p:txBody>
      </p:sp>
      <p:sp>
        <p:nvSpPr>
          <p:cNvPr id="6" name="Rectangle 5">
            <a:extLst>
              <a:ext uri="{FF2B5EF4-FFF2-40B4-BE49-F238E27FC236}">
                <a16:creationId xmlns:a16="http://schemas.microsoft.com/office/drawing/2014/main" id="{CD641D52-84F7-D647-95E2-93AEFB8228F5}"/>
              </a:ext>
            </a:extLst>
          </p:cNvPr>
          <p:cNvSpPr/>
          <p:nvPr/>
        </p:nvSpPr>
        <p:spPr>
          <a:xfrm>
            <a:off x="500174" y="1184415"/>
            <a:ext cx="6915511" cy="1514389"/>
          </a:xfrm>
          <a:prstGeom prst="rect">
            <a:avLst/>
          </a:prstGeom>
        </p:spPr>
        <p:txBody>
          <a:bodyPr wrap="square">
            <a:spAutoFit/>
          </a:bodyPr>
          <a:lstStyle/>
          <a:p>
            <a:pPr>
              <a:lnSpc>
                <a:spcPct val="80000"/>
              </a:lnSpc>
            </a:pPr>
            <a:r>
              <a:rPr lang="en-US" sz="3779" b="0" i="0" cap="all">
                <a:solidFill>
                  <a:schemeClr val="bg1"/>
                </a:solidFill>
                <a:latin typeface="Avenir Book" panose="02000503020000020003" pitchFamily="2" charset="0"/>
              </a:rPr>
              <a:t>Tyco electronics UK ltd. </a:t>
            </a:r>
          </a:p>
          <a:p>
            <a:pPr>
              <a:lnSpc>
                <a:spcPct val="80000"/>
              </a:lnSpc>
            </a:pPr>
            <a:r>
              <a:rPr lang="en-US" sz="3779" b="0" i="0" cap="all">
                <a:solidFill>
                  <a:schemeClr val="bg1"/>
                </a:solidFill>
                <a:latin typeface="Avenir Book" panose="02000503020000020003" pitchFamily="2" charset="0"/>
              </a:rPr>
              <a:t>uk gender pay gap report</a:t>
            </a:r>
          </a:p>
          <a:p>
            <a:pPr>
              <a:lnSpc>
                <a:spcPct val="80000"/>
              </a:lnSpc>
            </a:pPr>
            <a:r>
              <a:rPr lang="en-US" sz="3779" b="0" i="0" cap="all">
                <a:solidFill>
                  <a:schemeClr val="bg1"/>
                </a:solidFill>
                <a:latin typeface="Avenir Book" panose="02000503020000020003" pitchFamily="2" charset="0"/>
              </a:rPr>
              <a:t>2023</a:t>
            </a:r>
            <a:endParaRPr lang="en-US" sz="3779" b="0" i="0">
              <a:solidFill>
                <a:schemeClr val="bg1"/>
              </a:solidFill>
              <a:latin typeface="Avenir Book" panose="02000503020000020003" pitchFamily="2" charset="0"/>
            </a:endParaRPr>
          </a:p>
        </p:txBody>
      </p:sp>
      <p:pic>
        <p:nvPicPr>
          <p:cNvPr id="23" name="Picture 22">
            <a:extLst>
              <a:ext uri="{FF2B5EF4-FFF2-40B4-BE49-F238E27FC236}">
                <a16:creationId xmlns:a16="http://schemas.microsoft.com/office/drawing/2014/main" id="{1CC7EB59-697F-BE40-A466-19DEDCC0BA2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19717" y="4520224"/>
            <a:ext cx="1719711" cy="1135557"/>
          </a:xfrm>
          <a:prstGeom prst="rect">
            <a:avLst/>
          </a:prstGeom>
        </p:spPr>
      </p:pic>
      <p:pic>
        <p:nvPicPr>
          <p:cNvPr id="11" name="Picture 10" hidden="1">
            <a:extLst>
              <a:ext uri="{FF2B5EF4-FFF2-40B4-BE49-F238E27FC236}">
                <a16:creationId xmlns:a16="http://schemas.microsoft.com/office/drawing/2014/main" id="{AF98D5A3-3938-324A-AF58-5CCD6BFC68A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4" name="Picture 13" hidden="1">
            <a:extLst>
              <a:ext uri="{FF2B5EF4-FFF2-40B4-BE49-F238E27FC236}">
                <a16:creationId xmlns:a16="http://schemas.microsoft.com/office/drawing/2014/main" id="{B69BCFC9-4EF0-6244-8850-EA36FF21C34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7" name="TextBox 16">
            <a:extLst>
              <a:ext uri="{FF2B5EF4-FFF2-40B4-BE49-F238E27FC236}">
                <a16:creationId xmlns:a16="http://schemas.microsoft.com/office/drawing/2014/main" id="{3790EE04-1894-7040-8A66-EE58AAB5042C}"/>
              </a:ext>
            </a:extLst>
          </p:cNvPr>
          <p:cNvSpPr txBox="1"/>
          <p:nvPr/>
        </p:nvSpPr>
        <p:spPr>
          <a:xfrm>
            <a:off x="1808254"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a:latin typeface="Avenir Book" panose="02000503020000020003" pitchFamily="2" charset="0"/>
            </a:endParaRPr>
          </a:p>
        </p:txBody>
      </p:sp>
      <p:sp>
        <p:nvSpPr>
          <p:cNvPr id="21" name="Rectangle 20">
            <a:extLst>
              <a:ext uri="{FF2B5EF4-FFF2-40B4-BE49-F238E27FC236}">
                <a16:creationId xmlns:a16="http://schemas.microsoft.com/office/drawing/2014/main" id="{903F8178-841C-3648-BCA6-AA662050156C}"/>
              </a:ext>
            </a:extLst>
          </p:cNvPr>
          <p:cNvSpPr/>
          <p:nvPr/>
        </p:nvSpPr>
        <p:spPr>
          <a:xfrm>
            <a:off x="606165" y="5051459"/>
            <a:ext cx="2278989" cy="213776"/>
          </a:xfrm>
          <a:prstGeom prst="rect">
            <a:avLst/>
          </a:prstGeom>
        </p:spPr>
        <p:txBody>
          <a:bodyPr wrap="square" lIns="0" rIns="0">
            <a:spAutoFit/>
          </a:bodyPr>
          <a:lstStyle/>
          <a:p>
            <a:r>
              <a:rPr lang="en-US" sz="789" b="0" i="0">
                <a:solidFill>
                  <a:schemeClr val="bg1"/>
                </a:solidFill>
                <a:latin typeface="Avenir Book" panose="02000503020000020003" pitchFamily="2" charset="0"/>
              </a:rPr>
              <a:t>PUBLISHED APRIL 2024</a:t>
            </a:r>
          </a:p>
        </p:txBody>
      </p:sp>
      <p:sp>
        <p:nvSpPr>
          <p:cNvPr id="22" name="Rectangle 21">
            <a:extLst>
              <a:ext uri="{FF2B5EF4-FFF2-40B4-BE49-F238E27FC236}">
                <a16:creationId xmlns:a16="http://schemas.microsoft.com/office/drawing/2014/main" id="{67480963-5F58-C248-8C46-20836D1EFA8F}"/>
              </a:ext>
            </a:extLst>
          </p:cNvPr>
          <p:cNvSpPr/>
          <p:nvPr/>
        </p:nvSpPr>
        <p:spPr>
          <a:xfrm flipV="1">
            <a:off x="616745" y="4086706"/>
            <a:ext cx="8527256" cy="5547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71" b="0" i="0">
              <a:latin typeface="Avenir Book" panose="02000503020000020003" pitchFamily="2" charset="0"/>
            </a:endParaRPr>
          </a:p>
        </p:txBody>
      </p:sp>
    </p:spTree>
    <p:extLst>
      <p:ext uri="{BB962C8B-B14F-4D97-AF65-F5344CB8AC3E}">
        <p14:creationId xmlns:p14="http://schemas.microsoft.com/office/powerpoint/2010/main" val="7473181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4830747"/>
      </p:ext>
    </p:extLst>
  </p:cSld>
  <p:clrMapOvr>
    <a:masterClrMapping/>
  </p:clrMapOvr>
  <p:extLst>
    <p:ext uri="{DCECCB84-F9BA-43D5-87BE-67443E8EF086}">
      <p15:sldGuideLst xmlns:p15="http://schemas.microsoft.com/office/powerpoint/2012/main">
        <p15:guide id="1" orient="horz" pos="4056" userDrawn="1">
          <p15:clr>
            <a:srgbClr val="FBAE40"/>
          </p15:clr>
        </p15:guide>
        <p15:guide id="2" pos="240" userDrawn="1">
          <p15:clr>
            <a:srgbClr val="FBAE40"/>
          </p15:clr>
        </p15:guide>
        <p15:guide id="3" orient="horz" pos="1040" userDrawn="1">
          <p15:clr>
            <a:srgbClr val="FBAE40"/>
          </p15:clr>
        </p15:guide>
        <p15:guide id="4" pos="936" userDrawn="1">
          <p15:clr>
            <a:srgbClr val="FBAE40"/>
          </p15:clr>
        </p15:guide>
        <p15:guide id="5" pos="1056" userDrawn="1">
          <p15:clr>
            <a:srgbClr val="FBAE40"/>
          </p15:clr>
        </p15:guide>
        <p15:guide id="6" pos="1752" userDrawn="1">
          <p15:clr>
            <a:srgbClr val="FBAE40"/>
          </p15:clr>
        </p15:guide>
        <p15:guide id="7" pos="1872" userDrawn="1">
          <p15:clr>
            <a:srgbClr val="FBAE40"/>
          </p15:clr>
        </p15:guide>
        <p15:guide id="8" pos="2568" userDrawn="1">
          <p15:clr>
            <a:srgbClr val="FBAE40"/>
          </p15:clr>
        </p15:guide>
        <p15:guide id="9" pos="2688" userDrawn="1">
          <p15:clr>
            <a:srgbClr val="FBAE40"/>
          </p15:clr>
        </p15:guide>
        <p15:guide id="10" pos="3384" userDrawn="1">
          <p15:clr>
            <a:srgbClr val="FBAE40"/>
          </p15:clr>
        </p15:guide>
        <p15:guide id="11" pos="3504" userDrawn="1">
          <p15:clr>
            <a:srgbClr val="FBAE40"/>
          </p15:clr>
        </p15:guide>
        <p15:guide id="12" pos="4200" userDrawn="1">
          <p15:clr>
            <a:srgbClr val="FBAE40"/>
          </p15:clr>
        </p15:guide>
        <p15:guide id="13" pos="4320" userDrawn="1">
          <p15:clr>
            <a:srgbClr val="FBAE40"/>
          </p15:clr>
        </p15:guide>
        <p15:guide id="14" pos="5016" userDrawn="1">
          <p15:clr>
            <a:srgbClr val="FBAE40"/>
          </p15:clr>
        </p15:guide>
        <p15:guide id="15" pos="5136" userDrawn="1">
          <p15:clr>
            <a:srgbClr val="FBAE40"/>
          </p15:clr>
        </p15:guide>
        <p15:guide id="16" pos="5832" userDrawn="1">
          <p15:clr>
            <a:srgbClr val="FBAE40"/>
          </p15:clr>
        </p15:guide>
        <p15:guide id="17" pos="5952" userDrawn="1">
          <p15:clr>
            <a:srgbClr val="FBAE40"/>
          </p15:clr>
        </p15:guide>
        <p15:guide id="18" pos="6648" userDrawn="1">
          <p15:clr>
            <a:srgbClr val="FBAE40"/>
          </p15:clr>
        </p15:guide>
        <p15:guide id="19" pos="6768" userDrawn="1">
          <p15:clr>
            <a:srgbClr val="FBAE40"/>
          </p15:clr>
        </p15:guide>
        <p15:guide id="20" pos="7464" userDrawn="1">
          <p15:clr>
            <a:srgbClr val="FBAE40"/>
          </p15:clr>
        </p15:guide>
        <p15:guide id="21" orient="horz" pos="240" userDrawn="1">
          <p15:clr>
            <a:srgbClr val="FBAE40"/>
          </p15:clr>
        </p15:guide>
        <p15:guide id="22" orient="horz" pos="72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_Title Slide Primary">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3B77A8-D546-4110-B74E-CAC76F3B90E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57600" y="0"/>
            <a:ext cx="5486400" cy="5943600"/>
          </a:xfrm>
          <a:prstGeom prst="rect">
            <a:avLst/>
          </a:prstGeom>
        </p:spPr>
      </p:pic>
      <p:graphicFrame>
        <p:nvGraphicFramePr>
          <p:cNvPr id="3" name="Object 2" hidden="1">
            <a:extLst>
              <a:ext uri="{FF2B5EF4-FFF2-40B4-BE49-F238E27FC236}">
                <a16:creationId xmlns:a16="http://schemas.microsoft.com/office/drawing/2014/main" id="{B3E10CF9-2632-4B18-979E-C09C95117E68}"/>
              </a:ext>
            </a:extLst>
          </p:cNvPr>
          <p:cNvGraphicFramePr>
            <a:graphicFrameLocks noChangeAspect="1"/>
          </p:cNvGraphicFramePr>
          <p:nvPr>
            <p:custDataLst>
              <p:tags r:id="rId1"/>
            </p:custDataLst>
            <p:extLst>
              <p:ext uri="{D42A27DB-BD31-4B8C-83A1-F6EECF244321}">
                <p14:modId xmlns:p14="http://schemas.microsoft.com/office/powerpoint/2010/main" val="726220521"/>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5" imgW="624" imgH="623" progId="TCLayout.ActiveDocument.1">
                  <p:embed/>
                </p:oleObj>
              </mc:Choice>
              <mc:Fallback>
                <p:oleObj name="think-cell Slide" r:id="rId5" imgW="624" imgH="623" progId="TCLayout.ActiveDocument.1">
                  <p:embed/>
                  <p:pic>
                    <p:nvPicPr>
                      <p:cNvPr id="3" name="Object 2" hidden="1">
                        <a:extLst>
                          <a:ext uri="{FF2B5EF4-FFF2-40B4-BE49-F238E27FC236}">
                            <a16:creationId xmlns:a16="http://schemas.microsoft.com/office/drawing/2014/main" id="{B3E10CF9-2632-4B18-979E-C09C95117E68}"/>
                          </a:ext>
                        </a:extLst>
                      </p:cNvPr>
                      <p:cNvPicPr/>
                      <p:nvPr/>
                    </p:nvPicPr>
                    <p:blipFill>
                      <a:blip r:embed="rId6"/>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D0C57DCC-4D82-4C64-9179-9B09158439E3}"/>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836" b="0" i="0" baseline="0">
              <a:latin typeface="Avenir Book" panose="02000503020000020003" pitchFamily="2" charset="0"/>
              <a:ea typeface="+mj-ea"/>
              <a:cs typeface="+mj-cs"/>
              <a:sym typeface="Arial" panose="020B0604020202020204" pitchFamily="34" charset="0"/>
            </a:endParaRPr>
          </a:p>
        </p:txBody>
      </p:sp>
      <p:sp>
        <p:nvSpPr>
          <p:cNvPr id="24" name="TextBox 23">
            <a:extLst>
              <a:ext uri="{FF2B5EF4-FFF2-40B4-BE49-F238E27FC236}">
                <a16:creationId xmlns:a16="http://schemas.microsoft.com/office/drawing/2014/main" id="{4A020960-0F7F-CA47-A0C7-37251CFE35E3}"/>
              </a:ext>
            </a:extLst>
          </p:cNvPr>
          <p:cNvSpPr txBox="1"/>
          <p:nvPr/>
        </p:nvSpPr>
        <p:spPr>
          <a:xfrm>
            <a:off x="1734512"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a:latin typeface="Avenir Book" panose="02000503020000020003" pitchFamily="2" charset="0"/>
            </a:endParaRPr>
          </a:p>
        </p:txBody>
      </p:sp>
      <p:sp>
        <p:nvSpPr>
          <p:cNvPr id="25" name="Rectangle 24">
            <a:extLst>
              <a:ext uri="{FF2B5EF4-FFF2-40B4-BE49-F238E27FC236}">
                <a16:creationId xmlns:a16="http://schemas.microsoft.com/office/drawing/2014/main" id="{9C89F603-DA87-684D-82E8-2B052696B700}"/>
              </a:ext>
            </a:extLst>
          </p:cNvPr>
          <p:cNvSpPr>
            <a:spLocks/>
          </p:cNvSpPr>
          <p:nvPr/>
        </p:nvSpPr>
        <p:spPr>
          <a:xfrm>
            <a:off x="0" y="0"/>
            <a:ext cx="3771900" cy="59436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a:solidFill>
                <a:schemeClr val="tx1"/>
              </a:solidFill>
              <a:latin typeface="Avenir Book" panose="02000503020000020003" pitchFamily="2" charset="0"/>
            </a:endParaRPr>
          </a:p>
        </p:txBody>
      </p:sp>
      <p:sp>
        <p:nvSpPr>
          <p:cNvPr id="26" name="Title 1">
            <a:extLst>
              <a:ext uri="{FF2B5EF4-FFF2-40B4-BE49-F238E27FC236}">
                <a16:creationId xmlns:a16="http://schemas.microsoft.com/office/drawing/2014/main" id="{DB47FED0-6275-674C-9D0A-FFA596EDC77B}"/>
              </a:ext>
            </a:extLst>
          </p:cNvPr>
          <p:cNvSpPr>
            <a:spLocks noGrp="1"/>
          </p:cNvSpPr>
          <p:nvPr>
            <p:ph type="ctrTitle" hasCustomPrompt="1"/>
          </p:nvPr>
        </p:nvSpPr>
        <p:spPr>
          <a:xfrm>
            <a:off x="342900" y="403013"/>
            <a:ext cx="3086100" cy="3387110"/>
          </a:xfrm>
          <a:prstGeom prst="rect">
            <a:avLst/>
          </a:prstGeom>
          <a:noFill/>
        </p:spPr>
        <p:txBody>
          <a:bodyPr vert="horz" lIns="0" tIns="0" rIns="0" bIns="0" rtlCol="0" anchor="b" anchorCtr="0">
            <a:noAutofit/>
          </a:bodyPr>
          <a:lstStyle>
            <a:lvl1pPr>
              <a:lnSpc>
                <a:spcPct val="90000"/>
              </a:lnSpc>
              <a:defRPr lang="en-US" sz="1836" dirty="0">
                <a:solidFill>
                  <a:schemeClr val="bg1"/>
                </a:solidFill>
              </a:defRPr>
            </a:lvl1pPr>
          </a:lstStyle>
          <a:p>
            <a:r>
              <a:rPr lang="en-US"/>
              <a:t>Click to Add Presentation Title in Arial Bold 34pt, Title Case.</a:t>
            </a:r>
          </a:p>
        </p:txBody>
      </p:sp>
      <p:sp>
        <p:nvSpPr>
          <p:cNvPr id="27" name="Subtitle 2">
            <a:extLst>
              <a:ext uri="{FF2B5EF4-FFF2-40B4-BE49-F238E27FC236}">
                <a16:creationId xmlns:a16="http://schemas.microsoft.com/office/drawing/2014/main" id="{274179FA-6E76-FE47-BD77-21B33CD26302}"/>
              </a:ext>
            </a:extLst>
          </p:cNvPr>
          <p:cNvSpPr>
            <a:spLocks noGrp="1"/>
          </p:cNvSpPr>
          <p:nvPr>
            <p:ph type="subTitle" idx="1" hasCustomPrompt="1"/>
          </p:nvPr>
        </p:nvSpPr>
        <p:spPr>
          <a:xfrm>
            <a:off x="342900" y="4058766"/>
            <a:ext cx="3086100" cy="1074749"/>
          </a:xfrm>
          <a:prstGeom prst="rect">
            <a:avLst/>
          </a:prstGeom>
          <a:noFill/>
        </p:spPr>
        <p:txBody>
          <a:bodyPr>
            <a:noAutofit/>
          </a:bodyPr>
          <a:lstStyle>
            <a:lvl1pPr marL="0" indent="0" algn="l">
              <a:lnSpc>
                <a:spcPct val="90000"/>
              </a:lnSpc>
              <a:buNone/>
              <a:defRPr sz="971">
                <a:solidFill>
                  <a:schemeClr val="bg1"/>
                </a:solidFill>
              </a:defRPr>
            </a:lvl1pPr>
            <a:lvl2pPr marL="246884" indent="0" algn="ctr">
              <a:buNone/>
              <a:defRPr sz="1080"/>
            </a:lvl2pPr>
            <a:lvl3pPr marL="493768" indent="0" algn="ctr">
              <a:buNone/>
              <a:defRPr sz="971"/>
            </a:lvl3pPr>
            <a:lvl4pPr marL="740651" indent="0" algn="ctr">
              <a:buNone/>
              <a:defRPr sz="864"/>
            </a:lvl4pPr>
            <a:lvl5pPr marL="987535" indent="0" algn="ctr">
              <a:buNone/>
              <a:defRPr sz="864"/>
            </a:lvl5pPr>
            <a:lvl6pPr marL="1234419" indent="0" algn="ctr">
              <a:buNone/>
              <a:defRPr sz="864"/>
            </a:lvl6pPr>
            <a:lvl7pPr marL="1481303" indent="0" algn="ctr">
              <a:buNone/>
              <a:defRPr sz="864"/>
            </a:lvl7pPr>
            <a:lvl8pPr marL="1728187" indent="0" algn="ctr">
              <a:buNone/>
              <a:defRPr sz="864"/>
            </a:lvl8pPr>
            <a:lvl9pPr marL="1975070" indent="0" algn="ctr">
              <a:buNone/>
              <a:defRPr sz="864"/>
            </a:lvl9pPr>
          </a:lstStyle>
          <a:p>
            <a:r>
              <a:rPr lang="en-US"/>
              <a:t>Click to Add Subtitle / Author Name</a:t>
            </a:r>
          </a:p>
        </p:txBody>
      </p:sp>
      <p:sp>
        <p:nvSpPr>
          <p:cNvPr id="28" name="TextBox 27">
            <a:extLst>
              <a:ext uri="{FF2B5EF4-FFF2-40B4-BE49-F238E27FC236}">
                <a16:creationId xmlns:a16="http://schemas.microsoft.com/office/drawing/2014/main" id="{7EBF5067-8CAB-4242-902A-3E072F63080B}"/>
              </a:ext>
            </a:extLst>
          </p:cNvPr>
          <p:cNvSpPr txBox="1"/>
          <p:nvPr/>
        </p:nvSpPr>
        <p:spPr>
          <a:xfrm>
            <a:off x="1734512"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a:latin typeface="Avenir Book" panose="02000503020000020003" pitchFamily="2" charset="0"/>
            </a:endParaRPr>
          </a:p>
        </p:txBody>
      </p:sp>
      <p:sp>
        <p:nvSpPr>
          <p:cNvPr id="29" name="TextBox 28">
            <a:extLst>
              <a:ext uri="{FF2B5EF4-FFF2-40B4-BE49-F238E27FC236}">
                <a16:creationId xmlns:a16="http://schemas.microsoft.com/office/drawing/2014/main" id="{23444A19-51AB-D044-9770-0E762762A14E}"/>
              </a:ext>
            </a:extLst>
          </p:cNvPr>
          <p:cNvSpPr txBox="1">
            <a:spLocks/>
          </p:cNvSpPr>
          <p:nvPr/>
        </p:nvSpPr>
        <p:spPr>
          <a:xfrm>
            <a:off x="342900" y="5397874"/>
            <a:ext cx="3086100" cy="116314"/>
          </a:xfrm>
          <a:prstGeom prst="rect">
            <a:avLst/>
          </a:prstGeom>
          <a:noFill/>
        </p:spPr>
        <p:txBody>
          <a:bodyPr wrap="square" lIns="0" tIns="0" rIns="0" bIns="0" rtlCol="0">
            <a:spAutoFit/>
          </a:bodyPr>
          <a:lstStyle/>
          <a:p>
            <a:r>
              <a:rPr lang="en-US" sz="756" b="0" i="0">
                <a:solidFill>
                  <a:schemeClr val="bg1"/>
                </a:solidFill>
                <a:latin typeface="Avenir Book" panose="02000503020000020003" pitchFamily="2" charset="0"/>
              </a:rPr>
              <a:t>EVERY CONNECTION COUNTS</a:t>
            </a:r>
          </a:p>
        </p:txBody>
      </p:sp>
      <p:cxnSp>
        <p:nvCxnSpPr>
          <p:cNvPr id="13" name="Straight Connector 19">
            <a:extLst>
              <a:ext uri="{FF2B5EF4-FFF2-40B4-BE49-F238E27FC236}">
                <a16:creationId xmlns:a16="http://schemas.microsoft.com/office/drawing/2014/main" id="{28ACA225-A4A6-4F4C-979C-C83A3F30C82A}"/>
              </a:ext>
            </a:extLst>
          </p:cNvPr>
          <p:cNvCxnSpPr>
            <a:cxnSpLocks/>
          </p:cNvCxnSpPr>
          <p:nvPr/>
        </p:nvCxnSpPr>
        <p:spPr>
          <a:xfrm>
            <a:off x="342900" y="3925252"/>
            <a:ext cx="30861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8">
            <a:extLst>
              <a:ext uri="{FF2B5EF4-FFF2-40B4-BE49-F238E27FC236}">
                <a16:creationId xmlns:a16="http://schemas.microsoft.com/office/drawing/2014/main" id="{2AC15692-4218-43B5-A4E6-093ACFDF5E8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91101" y="5"/>
            <a:ext cx="810000" cy="534857"/>
          </a:xfrm>
          <a:prstGeom prst="rect">
            <a:avLst/>
          </a:prstGeom>
          <a:ln w="0">
            <a:noFill/>
          </a:ln>
        </p:spPr>
      </p:pic>
    </p:spTree>
    <p:extLst>
      <p:ext uri="{BB962C8B-B14F-4D97-AF65-F5344CB8AC3E}">
        <p14:creationId xmlns:p14="http://schemas.microsoft.com/office/powerpoint/2010/main" val="40265746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Title Slide Alternat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A8877B-B4B9-45A3-819E-3552A235A7F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2750"/>
          <a:stretch/>
        </p:blipFill>
        <p:spPr>
          <a:xfrm>
            <a:off x="3714751" y="2"/>
            <a:ext cx="5414962" cy="5938640"/>
          </a:xfrm>
          <a:prstGeom prst="rect">
            <a:avLst/>
          </a:prstGeom>
        </p:spPr>
      </p:pic>
      <p:graphicFrame>
        <p:nvGraphicFramePr>
          <p:cNvPr id="3" name="Object 2" hidden="1">
            <a:extLst>
              <a:ext uri="{FF2B5EF4-FFF2-40B4-BE49-F238E27FC236}">
                <a16:creationId xmlns:a16="http://schemas.microsoft.com/office/drawing/2014/main" id="{A098A533-7CC6-43A4-92B4-F46130AC9FB1}"/>
              </a:ext>
            </a:extLst>
          </p:cNvPr>
          <p:cNvGraphicFramePr>
            <a:graphicFrameLocks noChangeAspect="1"/>
          </p:cNvGraphicFramePr>
          <p:nvPr>
            <p:custDataLst>
              <p:tags r:id="rId1"/>
            </p:custDataLst>
            <p:extLst>
              <p:ext uri="{D42A27DB-BD31-4B8C-83A1-F6EECF244321}">
                <p14:modId xmlns:p14="http://schemas.microsoft.com/office/powerpoint/2010/main" val="2686792927"/>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5" imgW="624" imgH="623" progId="TCLayout.ActiveDocument.1">
                  <p:embed/>
                </p:oleObj>
              </mc:Choice>
              <mc:Fallback>
                <p:oleObj name="think-cell Slide" r:id="rId5" imgW="624" imgH="623" progId="TCLayout.ActiveDocument.1">
                  <p:embed/>
                  <p:pic>
                    <p:nvPicPr>
                      <p:cNvPr id="3" name="Object 2" hidden="1">
                        <a:extLst>
                          <a:ext uri="{FF2B5EF4-FFF2-40B4-BE49-F238E27FC236}">
                            <a16:creationId xmlns:a16="http://schemas.microsoft.com/office/drawing/2014/main" id="{A098A533-7CC6-43A4-92B4-F46130AC9FB1}"/>
                          </a:ext>
                        </a:extLst>
                      </p:cNvPr>
                      <p:cNvPicPr/>
                      <p:nvPr/>
                    </p:nvPicPr>
                    <p:blipFill>
                      <a:blip r:embed="rId6"/>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EED084F-0E91-4CB6-B553-23C6CAED091A}"/>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836" b="0" i="0" baseline="0">
              <a:latin typeface="Avenir Book" panose="02000503020000020003" pitchFamily="2" charset="0"/>
              <a:ea typeface="+mj-ea"/>
              <a:cs typeface="+mj-cs"/>
              <a:sym typeface="Arial" panose="020B0604020202020204" pitchFamily="34" charset="0"/>
            </a:endParaRPr>
          </a:p>
        </p:txBody>
      </p:sp>
      <p:sp>
        <p:nvSpPr>
          <p:cNvPr id="33" name="TextBox 32">
            <a:extLst>
              <a:ext uri="{FF2B5EF4-FFF2-40B4-BE49-F238E27FC236}">
                <a16:creationId xmlns:a16="http://schemas.microsoft.com/office/drawing/2014/main" id="{07DD33B4-743D-094D-8306-F969998CF954}"/>
              </a:ext>
            </a:extLst>
          </p:cNvPr>
          <p:cNvSpPr txBox="1"/>
          <p:nvPr/>
        </p:nvSpPr>
        <p:spPr>
          <a:xfrm>
            <a:off x="332184"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a:latin typeface="Avenir Book" panose="02000503020000020003" pitchFamily="2" charset="0"/>
            </a:endParaRPr>
          </a:p>
        </p:txBody>
      </p:sp>
      <p:sp>
        <p:nvSpPr>
          <p:cNvPr id="34" name="Rectangle 33">
            <a:extLst>
              <a:ext uri="{FF2B5EF4-FFF2-40B4-BE49-F238E27FC236}">
                <a16:creationId xmlns:a16="http://schemas.microsoft.com/office/drawing/2014/main" id="{2A6987A9-AF90-0846-884F-3288346AD80C}"/>
              </a:ext>
            </a:extLst>
          </p:cNvPr>
          <p:cNvSpPr>
            <a:spLocks/>
          </p:cNvSpPr>
          <p:nvPr/>
        </p:nvSpPr>
        <p:spPr>
          <a:xfrm>
            <a:off x="0" y="0"/>
            <a:ext cx="3771900" cy="59436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a:solidFill>
                <a:schemeClr val="tx1"/>
              </a:solidFill>
              <a:latin typeface="Avenir Book" panose="02000503020000020003" pitchFamily="2" charset="0"/>
            </a:endParaRPr>
          </a:p>
        </p:txBody>
      </p:sp>
      <p:sp>
        <p:nvSpPr>
          <p:cNvPr id="35" name="Title 1">
            <a:extLst>
              <a:ext uri="{FF2B5EF4-FFF2-40B4-BE49-F238E27FC236}">
                <a16:creationId xmlns:a16="http://schemas.microsoft.com/office/drawing/2014/main" id="{F0C5DEA6-4A5A-C842-A4A5-747B5DFD37F6}"/>
              </a:ext>
            </a:extLst>
          </p:cNvPr>
          <p:cNvSpPr>
            <a:spLocks noGrp="1"/>
          </p:cNvSpPr>
          <p:nvPr>
            <p:ph type="ctrTitle" hasCustomPrompt="1"/>
          </p:nvPr>
        </p:nvSpPr>
        <p:spPr>
          <a:xfrm>
            <a:off x="342900" y="403013"/>
            <a:ext cx="3086100" cy="3387110"/>
          </a:xfrm>
          <a:prstGeom prst="rect">
            <a:avLst/>
          </a:prstGeom>
          <a:noFill/>
        </p:spPr>
        <p:txBody>
          <a:bodyPr vert="horz" lIns="0" tIns="0" rIns="0" bIns="0" rtlCol="0" anchor="b" anchorCtr="0">
            <a:noAutofit/>
          </a:bodyPr>
          <a:lstStyle>
            <a:lvl1pPr>
              <a:lnSpc>
                <a:spcPct val="90000"/>
              </a:lnSpc>
              <a:defRPr lang="en-US" sz="1836" dirty="0">
                <a:solidFill>
                  <a:schemeClr val="bg1"/>
                </a:solidFill>
              </a:defRPr>
            </a:lvl1pPr>
          </a:lstStyle>
          <a:p>
            <a:r>
              <a:rPr lang="en-US"/>
              <a:t>Alternate: Click to Add Presentation Title in Arial Bold 34pt, Title Case.</a:t>
            </a:r>
          </a:p>
        </p:txBody>
      </p:sp>
      <p:sp>
        <p:nvSpPr>
          <p:cNvPr id="36" name="Subtitle 2">
            <a:extLst>
              <a:ext uri="{FF2B5EF4-FFF2-40B4-BE49-F238E27FC236}">
                <a16:creationId xmlns:a16="http://schemas.microsoft.com/office/drawing/2014/main" id="{7C878F1E-8E9D-AC46-ADC9-0E7E1942589A}"/>
              </a:ext>
            </a:extLst>
          </p:cNvPr>
          <p:cNvSpPr>
            <a:spLocks noGrp="1"/>
          </p:cNvSpPr>
          <p:nvPr>
            <p:ph type="subTitle" idx="1" hasCustomPrompt="1"/>
          </p:nvPr>
        </p:nvSpPr>
        <p:spPr>
          <a:xfrm>
            <a:off x="342900" y="4058766"/>
            <a:ext cx="3086100" cy="1074749"/>
          </a:xfrm>
          <a:prstGeom prst="rect">
            <a:avLst/>
          </a:prstGeom>
          <a:noFill/>
        </p:spPr>
        <p:txBody>
          <a:bodyPr>
            <a:noAutofit/>
          </a:bodyPr>
          <a:lstStyle>
            <a:lvl1pPr marL="0" indent="0" algn="l">
              <a:lnSpc>
                <a:spcPct val="90000"/>
              </a:lnSpc>
              <a:buNone/>
              <a:defRPr sz="971">
                <a:solidFill>
                  <a:schemeClr val="bg1"/>
                </a:solidFill>
              </a:defRPr>
            </a:lvl1pPr>
            <a:lvl2pPr marL="246884" indent="0" algn="ctr">
              <a:buNone/>
              <a:defRPr sz="1080"/>
            </a:lvl2pPr>
            <a:lvl3pPr marL="493768" indent="0" algn="ctr">
              <a:buNone/>
              <a:defRPr sz="971"/>
            </a:lvl3pPr>
            <a:lvl4pPr marL="740651" indent="0" algn="ctr">
              <a:buNone/>
              <a:defRPr sz="864"/>
            </a:lvl4pPr>
            <a:lvl5pPr marL="987535" indent="0" algn="ctr">
              <a:buNone/>
              <a:defRPr sz="864"/>
            </a:lvl5pPr>
            <a:lvl6pPr marL="1234419" indent="0" algn="ctr">
              <a:buNone/>
              <a:defRPr sz="864"/>
            </a:lvl6pPr>
            <a:lvl7pPr marL="1481303" indent="0" algn="ctr">
              <a:buNone/>
              <a:defRPr sz="864"/>
            </a:lvl7pPr>
            <a:lvl8pPr marL="1728187" indent="0" algn="ctr">
              <a:buNone/>
              <a:defRPr sz="864"/>
            </a:lvl8pPr>
            <a:lvl9pPr marL="1975070" indent="0" algn="ctr">
              <a:buNone/>
              <a:defRPr sz="864"/>
            </a:lvl9pPr>
          </a:lstStyle>
          <a:p>
            <a:r>
              <a:rPr lang="en-US"/>
              <a:t>Click to Add Subtitle / Author Name</a:t>
            </a:r>
          </a:p>
        </p:txBody>
      </p:sp>
      <p:sp>
        <p:nvSpPr>
          <p:cNvPr id="17" name="TextBox 16">
            <a:extLst>
              <a:ext uri="{FF2B5EF4-FFF2-40B4-BE49-F238E27FC236}">
                <a16:creationId xmlns:a16="http://schemas.microsoft.com/office/drawing/2014/main" id="{3009852F-3FE9-C74F-A95B-29EE0199A97B}"/>
              </a:ext>
            </a:extLst>
          </p:cNvPr>
          <p:cNvSpPr txBox="1"/>
          <p:nvPr/>
        </p:nvSpPr>
        <p:spPr>
          <a:xfrm>
            <a:off x="332184" y="5414173"/>
            <a:ext cx="1106396" cy="506805"/>
          </a:xfrm>
          <a:prstGeom prst="rect">
            <a:avLst/>
          </a:prstGeom>
        </p:spPr>
        <p:txBody>
          <a:bodyPr vert="horz" lIns="49371" tIns="24686" rIns="49371" bIns="24686" rtlCol="0">
            <a:normAutofit/>
          </a:bodyPr>
          <a:lstStyle>
            <a:lvl1pPr lvl="0" indent="0">
              <a:lnSpc>
                <a:spcPct val="100000"/>
              </a:lnSpc>
              <a:spcBef>
                <a:spcPts val="0"/>
              </a:spcBef>
              <a:buFont typeface="Arial" panose="020B0604020202020204" pitchFamily="34" charset="0"/>
              <a:buNone/>
              <a:defRPr sz="1600" baseline="0">
                <a:solidFill>
                  <a:srgbClr val="94969C"/>
                </a:solidFill>
              </a:defRPr>
            </a:lvl1pPr>
            <a:lvl2pPr indent="0">
              <a:lnSpc>
                <a:spcPct val="90000"/>
              </a:lnSpc>
              <a:spcBef>
                <a:spcPts val="500"/>
              </a:spcBef>
              <a:buFont typeface="Arial" panose="020B0604020202020204" pitchFamily="34" charset="0"/>
              <a:buNone/>
              <a:defRPr sz="1600">
                <a:solidFill>
                  <a:schemeClr val="tx2"/>
                </a:solidFill>
              </a:defRPr>
            </a:lvl2pPr>
            <a:lvl3pPr indent="0">
              <a:lnSpc>
                <a:spcPct val="90000"/>
              </a:lnSpc>
              <a:spcBef>
                <a:spcPts val="500"/>
              </a:spcBef>
              <a:buFont typeface="Arial" panose="020B0604020202020204" pitchFamily="34" charset="0"/>
              <a:buNone/>
              <a:defRPr sz="1400">
                <a:solidFill>
                  <a:schemeClr val="tx2"/>
                </a:solidFill>
              </a:defRPr>
            </a:lvl3pPr>
            <a:lvl4pPr indent="0">
              <a:lnSpc>
                <a:spcPct val="90000"/>
              </a:lnSpc>
              <a:spcBef>
                <a:spcPts val="500"/>
              </a:spcBef>
              <a:buFont typeface="Arial" panose="020B0604020202020204" pitchFamily="34" charset="0"/>
              <a:buNone/>
              <a:defRPr sz="1200">
                <a:solidFill>
                  <a:schemeClr val="tx2"/>
                </a:solidFill>
              </a:defRPr>
            </a:lvl4pPr>
            <a:lvl5pPr indent="0">
              <a:lnSpc>
                <a:spcPct val="90000"/>
              </a:lnSpc>
              <a:spcBef>
                <a:spcPts val="500"/>
              </a:spcBef>
              <a:buFont typeface="Arial" panose="020B0604020202020204" pitchFamily="34" charset="0"/>
              <a:buNone/>
              <a:defRPr sz="1200">
                <a:solidFill>
                  <a:schemeClr val="tx2"/>
                </a:solidFill>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lvl="0"/>
            <a:endParaRPr lang="en-US" sz="864" b="0" i="0">
              <a:latin typeface="Avenir Book" panose="02000503020000020003" pitchFamily="2" charset="0"/>
            </a:endParaRPr>
          </a:p>
        </p:txBody>
      </p:sp>
      <p:sp>
        <p:nvSpPr>
          <p:cNvPr id="19" name="TextBox 18">
            <a:extLst>
              <a:ext uri="{FF2B5EF4-FFF2-40B4-BE49-F238E27FC236}">
                <a16:creationId xmlns:a16="http://schemas.microsoft.com/office/drawing/2014/main" id="{3F74A8BD-06D6-774D-BB00-8AC2D8625409}"/>
              </a:ext>
            </a:extLst>
          </p:cNvPr>
          <p:cNvSpPr txBox="1">
            <a:spLocks/>
          </p:cNvSpPr>
          <p:nvPr/>
        </p:nvSpPr>
        <p:spPr>
          <a:xfrm>
            <a:off x="342900" y="5397874"/>
            <a:ext cx="3086100" cy="116314"/>
          </a:xfrm>
          <a:prstGeom prst="rect">
            <a:avLst/>
          </a:prstGeom>
          <a:noFill/>
        </p:spPr>
        <p:txBody>
          <a:bodyPr wrap="square" lIns="0" tIns="0" rIns="0" bIns="0" rtlCol="0">
            <a:spAutoFit/>
          </a:bodyPr>
          <a:lstStyle/>
          <a:p>
            <a:r>
              <a:rPr lang="en-US" sz="756" b="0" i="0">
                <a:solidFill>
                  <a:schemeClr val="bg1"/>
                </a:solidFill>
                <a:latin typeface="Avenir Book" panose="02000503020000020003" pitchFamily="2" charset="0"/>
              </a:rPr>
              <a:t>EVERY CONNECTION COUNTS</a:t>
            </a:r>
          </a:p>
        </p:txBody>
      </p:sp>
      <p:cxnSp>
        <p:nvCxnSpPr>
          <p:cNvPr id="20" name="Straight Connector 19">
            <a:extLst>
              <a:ext uri="{FF2B5EF4-FFF2-40B4-BE49-F238E27FC236}">
                <a16:creationId xmlns:a16="http://schemas.microsoft.com/office/drawing/2014/main" id="{60FD064E-6FA8-7045-BCCE-7DDB873A01DA}"/>
              </a:ext>
            </a:extLst>
          </p:cNvPr>
          <p:cNvCxnSpPr>
            <a:cxnSpLocks/>
          </p:cNvCxnSpPr>
          <p:nvPr/>
        </p:nvCxnSpPr>
        <p:spPr>
          <a:xfrm>
            <a:off x="342900" y="3925252"/>
            <a:ext cx="30861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8">
            <a:extLst>
              <a:ext uri="{FF2B5EF4-FFF2-40B4-BE49-F238E27FC236}">
                <a16:creationId xmlns:a16="http://schemas.microsoft.com/office/drawing/2014/main" id="{CCB78FBD-9D1D-4309-BEC3-06129D3C05B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991101" y="5"/>
            <a:ext cx="810000" cy="534857"/>
          </a:xfrm>
          <a:prstGeom prst="rect">
            <a:avLst/>
          </a:prstGeom>
          <a:ln w="0">
            <a:noFill/>
          </a:ln>
        </p:spPr>
      </p:pic>
    </p:spTree>
    <p:extLst>
      <p:ext uri="{BB962C8B-B14F-4D97-AF65-F5344CB8AC3E}">
        <p14:creationId xmlns:p14="http://schemas.microsoft.com/office/powerpoint/2010/main" val="1337564900"/>
      </p:ext>
    </p:extLst>
  </p:cSld>
  <p:clrMapOvr>
    <a:masterClrMapping/>
  </p:clrMapOvr>
  <p:extLst>
    <p:ext uri="{DCECCB84-F9BA-43D5-87BE-67443E8EF086}">
      <p15:sldGuideLst xmlns:p15="http://schemas.microsoft.com/office/powerpoint/2012/main">
        <p15:guide id="1" orient="horz" pos="1521" userDrawn="1">
          <p15:clr>
            <a:srgbClr val="FBAE40"/>
          </p15:clr>
        </p15:guide>
        <p15:guide id="2" pos="282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Single Line) and Content">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DD2C2D24-F980-449E-8CB9-9BC95EBCEEC0}"/>
              </a:ext>
            </a:extLst>
          </p:cNvPr>
          <p:cNvSpPr>
            <a:spLocks noGrp="1"/>
          </p:cNvSpPr>
          <p:nvPr>
            <p:ph type="body" sz="quarter" idx="11" hasCustomPrompt="1"/>
          </p:nvPr>
        </p:nvSpPr>
        <p:spPr>
          <a:xfrm>
            <a:off x="342904" y="974094"/>
            <a:ext cx="8458199" cy="4369647"/>
          </a:xfrm>
        </p:spPr>
        <p:txBody>
          <a:bodyPr/>
          <a:lstStyle>
            <a:lvl9pPr>
              <a:buFont typeface="Arial" panose="020B0604020202020204" pitchFamily="34" charset="0"/>
              <a:buChar char="•"/>
              <a:defRPr/>
            </a:lvl9pPr>
          </a:lstStyle>
          <a:p>
            <a:pPr lvl="0"/>
            <a:r>
              <a:rPr lang="en-US"/>
              <a:t>Click to edit Master text styles</a:t>
            </a:r>
          </a:p>
          <a:p>
            <a:pPr lvl="1"/>
            <a:r>
              <a:rPr lang="en-US"/>
              <a:t>Second level (font 14pt / before 0.26 / hanging 0.12)</a:t>
            </a:r>
          </a:p>
          <a:p>
            <a:pPr lvl="2"/>
            <a:r>
              <a:rPr lang="en-US"/>
              <a:t>Third level (font 12 </a:t>
            </a:r>
            <a:r>
              <a:rPr lang="en-US" err="1"/>
              <a:t>pt</a:t>
            </a:r>
            <a:r>
              <a:rPr lang="en-US"/>
              <a:t> / before 0.38 / hanging 0.12)</a:t>
            </a:r>
          </a:p>
          <a:p>
            <a:pPr lvl="3"/>
            <a:r>
              <a:rPr lang="en-US"/>
              <a:t>Fourth level (font 10 </a:t>
            </a:r>
            <a:r>
              <a:rPr lang="en-US" err="1"/>
              <a:t>pt</a:t>
            </a:r>
            <a:r>
              <a:rPr lang="en-US"/>
              <a:t> / before 0.5 / hanging 0.12)</a:t>
            </a:r>
          </a:p>
          <a:p>
            <a:pPr lvl="4"/>
            <a:r>
              <a:rPr lang="en-US"/>
              <a:t>Fifth level (font 8 </a:t>
            </a:r>
            <a:r>
              <a:rPr lang="en-US" err="1"/>
              <a:t>pt</a:t>
            </a:r>
            <a:r>
              <a:rPr lang="en-US"/>
              <a:t> / before 0.62 / hanging 0.12)</a:t>
            </a:r>
          </a:p>
          <a:p>
            <a:pPr lvl="5"/>
            <a:r>
              <a:rPr lang="en-US"/>
              <a:t>Sixth Level (font 8 </a:t>
            </a:r>
            <a:r>
              <a:rPr lang="en-US" err="1"/>
              <a:t>pt</a:t>
            </a:r>
            <a:r>
              <a:rPr lang="en-US"/>
              <a:t> / before 0.74 / hanging 0.12)</a:t>
            </a:r>
          </a:p>
          <a:p>
            <a:pPr lvl="6"/>
            <a:r>
              <a:rPr lang="en-US"/>
              <a:t>Seventh Level (font 8 </a:t>
            </a:r>
            <a:r>
              <a:rPr lang="en-US" err="1"/>
              <a:t>pt</a:t>
            </a:r>
            <a:r>
              <a:rPr lang="en-US"/>
              <a:t> / before 0.86 / hanging 0.12)</a:t>
            </a:r>
          </a:p>
          <a:p>
            <a:pPr lvl="7"/>
            <a:r>
              <a:rPr lang="en-US"/>
              <a:t>Eighth Level (font 8 </a:t>
            </a:r>
            <a:r>
              <a:rPr lang="en-US" err="1"/>
              <a:t>pt</a:t>
            </a:r>
            <a:r>
              <a:rPr lang="en-US"/>
              <a:t> / before 0.98 / hanging 0.12)</a:t>
            </a:r>
          </a:p>
          <a:p>
            <a:pPr lvl="8"/>
            <a:r>
              <a:rPr lang="en-US"/>
              <a:t>Ninth Level (font 8 </a:t>
            </a:r>
            <a:r>
              <a:rPr lang="en-US" err="1"/>
              <a:t>pt</a:t>
            </a:r>
            <a:r>
              <a:rPr lang="en-US"/>
              <a:t> / before 1.1 / hanging 0.12)</a:t>
            </a:r>
          </a:p>
        </p:txBody>
      </p:sp>
      <p:graphicFrame>
        <p:nvGraphicFramePr>
          <p:cNvPr id="3" name="Object 2" hidden="1">
            <a:extLst>
              <a:ext uri="{FF2B5EF4-FFF2-40B4-BE49-F238E27FC236}">
                <a16:creationId xmlns:a16="http://schemas.microsoft.com/office/drawing/2014/main" id="{734627D7-85CB-40CE-8E78-7026EB77987F}"/>
              </a:ext>
            </a:extLst>
          </p:cNvPr>
          <p:cNvGraphicFramePr>
            <a:graphicFrameLocks noChangeAspect="1"/>
          </p:cNvGraphicFramePr>
          <p:nvPr>
            <p:custDataLst>
              <p:tags r:id="rId1"/>
            </p:custDataLst>
            <p:extLst>
              <p:ext uri="{D42A27DB-BD31-4B8C-83A1-F6EECF244321}">
                <p14:modId xmlns:p14="http://schemas.microsoft.com/office/powerpoint/2010/main" val="650532981"/>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3" name="Object 2" hidden="1">
                        <a:extLst>
                          <a:ext uri="{FF2B5EF4-FFF2-40B4-BE49-F238E27FC236}">
                            <a16:creationId xmlns:a16="http://schemas.microsoft.com/office/drawing/2014/main" id="{734627D7-85CB-40CE-8E78-7026EB77987F}"/>
                          </a:ext>
                        </a:extLst>
                      </p:cNvPr>
                      <p:cNvPicPr/>
                      <p:nvPr/>
                    </p:nvPicPr>
                    <p:blipFill>
                      <a:blip r:embed="rId5"/>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C01ADCF7-C70F-4546-9086-6359477EAB11}"/>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12" b="0" i="0" baseline="0">
              <a:latin typeface="Avenir Book" panose="02000503020000020003" pitchFamily="2" charset="0"/>
              <a:ea typeface="+mj-ea"/>
              <a:cs typeface="+mj-cs"/>
              <a:sym typeface="Arial" panose="020B0604020202020204" pitchFamily="34" charset="0"/>
            </a:endParaRPr>
          </a:p>
        </p:txBody>
      </p:sp>
      <p:sp>
        <p:nvSpPr>
          <p:cNvPr id="9" name="Title Placeholder 1">
            <a:extLst>
              <a:ext uri="{FF2B5EF4-FFF2-40B4-BE49-F238E27FC236}">
                <a16:creationId xmlns:a16="http://schemas.microsoft.com/office/drawing/2014/main" id="{E4A37731-F64F-9A46-9EEF-DDDB6449F5E6}"/>
              </a:ext>
            </a:extLst>
          </p:cNvPr>
          <p:cNvSpPr>
            <a:spLocks noGrp="1"/>
          </p:cNvSpPr>
          <p:nvPr>
            <p:ph type="title" hasCustomPrompt="1"/>
          </p:nvPr>
        </p:nvSpPr>
        <p:spPr>
          <a:xfrm>
            <a:off x="342901" y="318788"/>
            <a:ext cx="7372350" cy="396240"/>
          </a:xfrm>
          <a:prstGeom prst="rect">
            <a:avLst/>
          </a:prstGeom>
        </p:spPr>
        <p:txBody>
          <a:bodyPr vert="horz" lIns="0" tIns="0" rIns="0" bIns="0" rtlCol="0" anchor="t">
            <a:noAutofit/>
          </a:bodyPr>
          <a:lstStyle>
            <a:lvl1pPr>
              <a:defRPr lang="en-US" dirty="0"/>
            </a:lvl1pPr>
          </a:lstStyle>
          <a:p>
            <a:r>
              <a:rPr lang="en-US"/>
              <a:t>Click to Add Title in Arial Bold 28pt, Title Case.</a:t>
            </a:r>
          </a:p>
        </p:txBody>
      </p:sp>
      <p:sp>
        <p:nvSpPr>
          <p:cNvPr id="11" name="Slide Number Placeholder 5">
            <a:extLst>
              <a:ext uri="{FF2B5EF4-FFF2-40B4-BE49-F238E27FC236}">
                <a16:creationId xmlns:a16="http://schemas.microsoft.com/office/drawing/2014/main" id="{80BA59F0-B45F-4D4A-AF00-4088B132FD40}"/>
              </a:ext>
            </a:extLst>
          </p:cNvPr>
          <p:cNvSpPr>
            <a:spLocks noGrp="1"/>
          </p:cNvSpPr>
          <p:nvPr>
            <p:ph type="sldNum" sz="quarter" idx="4"/>
          </p:nvPr>
        </p:nvSpPr>
        <p:spPr>
          <a:xfrm>
            <a:off x="342901" y="5620493"/>
            <a:ext cx="192882" cy="323108"/>
          </a:xfrm>
          <a:prstGeom prst="rect">
            <a:avLst/>
          </a:prstGeom>
          <a:noFill/>
        </p:spPr>
        <p:txBody>
          <a:bodyPr wrap="none" lIns="0" tIns="46800" rIns="0" bIns="0" rtlCol="0">
            <a:noAutofit/>
          </a:bodyPr>
          <a:lstStyle>
            <a:lvl1pPr>
              <a:defRPr lang="en-US" sz="432" b="0" i="0" baseline="0" smtClean="0">
                <a:effectLst/>
                <a:latin typeface="Avenir Book" panose="02000503020000020003" pitchFamily="2" charset="0"/>
                <a:cs typeface="Arial" panose="020B0604020202020204" pitchFamily="34" charset="0"/>
              </a:defRPr>
            </a:lvl1pPr>
          </a:lstStyle>
          <a:p>
            <a:fld id="{0318267E-8131-4611-81DC-9D9690248D8A}" type="slidenum">
              <a:rPr lang="en-US" smtClean="0"/>
              <a:pPr/>
              <a:t>‹#›</a:t>
            </a:fld>
            <a:endParaRPr lang="en-US"/>
          </a:p>
        </p:txBody>
      </p:sp>
    </p:spTree>
    <p:extLst>
      <p:ext uri="{BB962C8B-B14F-4D97-AF65-F5344CB8AC3E}">
        <p14:creationId xmlns:p14="http://schemas.microsoft.com/office/powerpoint/2010/main" val="2190905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Two Lines) and Content">
    <p:spTree>
      <p:nvGrpSpPr>
        <p:cNvPr id="1" name=""/>
        <p:cNvGrpSpPr/>
        <p:nvPr/>
      </p:nvGrpSpPr>
      <p:grpSpPr>
        <a:xfrm>
          <a:off x="0" y="0"/>
          <a:ext cx="0" cy="0"/>
          <a:chOff x="0" y="0"/>
          <a:chExt cx="0" cy="0"/>
        </a:xfrm>
      </p:grpSpPr>
      <p:sp>
        <p:nvSpPr>
          <p:cNvPr id="5" name="Textplatzhalter 4">
            <a:extLst>
              <a:ext uri="{FF2B5EF4-FFF2-40B4-BE49-F238E27FC236}">
                <a16:creationId xmlns:a16="http://schemas.microsoft.com/office/drawing/2014/main" id="{0A3E0A88-1504-4BF3-8813-C8E4A9B7E117}"/>
              </a:ext>
            </a:extLst>
          </p:cNvPr>
          <p:cNvSpPr>
            <a:spLocks noGrp="1"/>
          </p:cNvSpPr>
          <p:nvPr>
            <p:ph type="body" sz="quarter" idx="10" hasCustomPrompt="1"/>
          </p:nvPr>
        </p:nvSpPr>
        <p:spPr>
          <a:xfrm>
            <a:off x="342903" y="1370991"/>
            <a:ext cx="8455915" cy="3972746"/>
          </a:xfrm>
          <a:prstGeom prst="rect">
            <a:avLst/>
          </a:prstGeom>
        </p:spPr>
        <p:txBody>
          <a:bodyPr lIns="0" tIns="0" rIns="0" bIns="0"/>
          <a:lstStyle/>
          <a:p>
            <a:pPr lvl="0"/>
            <a:r>
              <a:rPr lang="en-US"/>
              <a:t>Click to edit Master text styles</a:t>
            </a:r>
          </a:p>
          <a:p>
            <a:pPr lvl="1"/>
            <a:r>
              <a:rPr lang="en-US"/>
              <a:t>Second level (font 14pt / before 0.26 / hanging 0.12)</a:t>
            </a:r>
          </a:p>
          <a:p>
            <a:pPr lvl="2"/>
            <a:r>
              <a:rPr lang="en-US"/>
              <a:t>Third level (font 12 </a:t>
            </a:r>
            <a:r>
              <a:rPr lang="en-US" err="1"/>
              <a:t>pt</a:t>
            </a:r>
            <a:r>
              <a:rPr lang="en-US"/>
              <a:t> / before 0.38 / hanging 0.12)</a:t>
            </a:r>
          </a:p>
          <a:p>
            <a:pPr lvl="3"/>
            <a:r>
              <a:rPr lang="en-US"/>
              <a:t>Fourth level (font 10 </a:t>
            </a:r>
            <a:r>
              <a:rPr lang="en-US" err="1"/>
              <a:t>pt</a:t>
            </a:r>
            <a:r>
              <a:rPr lang="en-US"/>
              <a:t> / before 0.5 / hanging 0.12)</a:t>
            </a:r>
          </a:p>
          <a:p>
            <a:pPr lvl="4"/>
            <a:r>
              <a:rPr lang="en-US"/>
              <a:t>Fifth level (font 8 </a:t>
            </a:r>
            <a:r>
              <a:rPr lang="en-US" err="1"/>
              <a:t>pt</a:t>
            </a:r>
            <a:r>
              <a:rPr lang="en-US"/>
              <a:t> / before 0.62 / hanging 0.12)</a:t>
            </a:r>
          </a:p>
          <a:p>
            <a:pPr lvl="5"/>
            <a:r>
              <a:rPr lang="en-US"/>
              <a:t>Sixth Level (font 8 </a:t>
            </a:r>
            <a:r>
              <a:rPr lang="en-US" err="1"/>
              <a:t>pt</a:t>
            </a:r>
            <a:r>
              <a:rPr lang="en-US"/>
              <a:t> / before 0.74 / hanging 0.12)</a:t>
            </a:r>
          </a:p>
          <a:p>
            <a:pPr lvl="6"/>
            <a:r>
              <a:rPr lang="en-US"/>
              <a:t>Seventh Level (font 8 </a:t>
            </a:r>
            <a:r>
              <a:rPr lang="en-US" err="1"/>
              <a:t>pt</a:t>
            </a:r>
            <a:r>
              <a:rPr lang="en-US"/>
              <a:t> / before 0.86 / hanging 0.12)</a:t>
            </a:r>
          </a:p>
          <a:p>
            <a:pPr lvl="7"/>
            <a:r>
              <a:rPr lang="en-US"/>
              <a:t>Eighth Level (font 8 </a:t>
            </a:r>
            <a:r>
              <a:rPr lang="en-US" err="1"/>
              <a:t>pt</a:t>
            </a:r>
            <a:r>
              <a:rPr lang="en-US"/>
              <a:t> / before 0.98 / hanging 0.12)</a:t>
            </a:r>
          </a:p>
          <a:p>
            <a:pPr lvl="8"/>
            <a:r>
              <a:rPr lang="en-US"/>
              <a:t>Ninth Level (font 8 </a:t>
            </a:r>
            <a:r>
              <a:rPr lang="en-US" err="1"/>
              <a:t>pt</a:t>
            </a:r>
            <a:r>
              <a:rPr lang="en-US"/>
              <a:t> / before 1.1 / hanging 0.12)</a:t>
            </a:r>
          </a:p>
        </p:txBody>
      </p:sp>
      <p:graphicFrame>
        <p:nvGraphicFramePr>
          <p:cNvPr id="3" name="Object 2" hidden="1">
            <a:extLst>
              <a:ext uri="{FF2B5EF4-FFF2-40B4-BE49-F238E27FC236}">
                <a16:creationId xmlns:a16="http://schemas.microsoft.com/office/drawing/2014/main" id="{4714D2FF-C04C-4037-AFF6-2DB1D3D68D1B}"/>
              </a:ext>
            </a:extLst>
          </p:cNvPr>
          <p:cNvGraphicFramePr>
            <a:graphicFrameLocks noChangeAspect="1"/>
          </p:cNvGraphicFramePr>
          <p:nvPr>
            <p:custDataLst>
              <p:tags r:id="rId1"/>
            </p:custDataLst>
            <p:extLst>
              <p:ext uri="{D42A27DB-BD31-4B8C-83A1-F6EECF244321}">
                <p14:modId xmlns:p14="http://schemas.microsoft.com/office/powerpoint/2010/main" val="1752906006"/>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3" name="Object 2" hidden="1">
                        <a:extLst>
                          <a:ext uri="{FF2B5EF4-FFF2-40B4-BE49-F238E27FC236}">
                            <a16:creationId xmlns:a16="http://schemas.microsoft.com/office/drawing/2014/main" id="{4714D2FF-C04C-4037-AFF6-2DB1D3D68D1B}"/>
                          </a:ext>
                        </a:extLst>
                      </p:cNvPr>
                      <p:cNvPicPr/>
                      <p:nvPr/>
                    </p:nvPicPr>
                    <p:blipFill>
                      <a:blip r:embed="rId5"/>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08D16E60-B3CB-4607-A7EA-261A15BD77A6}"/>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12" b="0" i="0" baseline="0">
              <a:latin typeface="Avenir Book" panose="02000503020000020003" pitchFamily="2" charset="0"/>
              <a:ea typeface="+mj-ea"/>
              <a:cs typeface="+mj-cs"/>
              <a:sym typeface="Arial" panose="020B0604020202020204" pitchFamily="34" charset="0"/>
            </a:endParaRPr>
          </a:p>
        </p:txBody>
      </p:sp>
      <p:sp>
        <p:nvSpPr>
          <p:cNvPr id="6" name="Title Placeholder 1"/>
          <p:cNvSpPr>
            <a:spLocks noGrp="1"/>
          </p:cNvSpPr>
          <p:nvPr>
            <p:ph type="title" hasCustomPrompt="1"/>
          </p:nvPr>
        </p:nvSpPr>
        <p:spPr>
          <a:xfrm>
            <a:off x="342901" y="318788"/>
            <a:ext cx="7372352" cy="792480"/>
          </a:xfrm>
          <a:prstGeom prst="rect">
            <a:avLst/>
          </a:prstGeom>
        </p:spPr>
        <p:txBody>
          <a:bodyPr vert="horz" lIns="0" tIns="0" rIns="0" bIns="0" rtlCol="0" anchor="t">
            <a:noAutofit/>
          </a:bodyPr>
          <a:lstStyle>
            <a:lvl1pPr>
              <a:lnSpc>
                <a:spcPct val="100000"/>
              </a:lnSpc>
              <a:defRPr/>
            </a:lvl1pPr>
          </a:lstStyle>
          <a:p>
            <a:r>
              <a:rPr lang="en-US"/>
              <a:t>Click to Add Title in Arial Bold 28pt, Max Two Lines,</a:t>
            </a:r>
            <a:br>
              <a:rPr lang="en-US"/>
            </a:br>
            <a:r>
              <a:rPr lang="en-US"/>
              <a:t>Title Case. </a:t>
            </a:r>
          </a:p>
        </p:txBody>
      </p:sp>
      <p:sp>
        <p:nvSpPr>
          <p:cNvPr id="8" name="Slide Number Placeholder 5">
            <a:extLst>
              <a:ext uri="{FF2B5EF4-FFF2-40B4-BE49-F238E27FC236}">
                <a16:creationId xmlns:a16="http://schemas.microsoft.com/office/drawing/2014/main" id="{CED4041F-3EF9-4606-B313-4A4579E3CBB4}"/>
              </a:ext>
            </a:extLst>
          </p:cNvPr>
          <p:cNvSpPr>
            <a:spLocks noGrp="1"/>
          </p:cNvSpPr>
          <p:nvPr>
            <p:ph type="sldNum" sz="quarter" idx="4"/>
          </p:nvPr>
        </p:nvSpPr>
        <p:spPr>
          <a:xfrm>
            <a:off x="342901" y="5620493"/>
            <a:ext cx="192882" cy="321456"/>
          </a:xfrm>
          <a:prstGeom prst="rect">
            <a:avLst/>
          </a:prstGeom>
          <a:noFill/>
        </p:spPr>
        <p:txBody>
          <a:bodyPr wrap="none" lIns="0" tIns="46800" rIns="0" bIns="0" rtlCol="0">
            <a:noAutofit/>
          </a:bodyPr>
          <a:lstStyle>
            <a:lvl1pPr>
              <a:defRPr lang="en-US" sz="432" b="0" i="0" baseline="0" smtClean="0">
                <a:effectLst/>
                <a:latin typeface="Avenir Book" panose="02000503020000020003" pitchFamily="2" charset="0"/>
                <a:cs typeface="Arial" panose="020B0604020202020204" pitchFamily="34" charset="0"/>
              </a:defRPr>
            </a:lvl1pPr>
          </a:lstStyle>
          <a:p>
            <a:fld id="{0318267E-8131-4611-81DC-9D9690248D8A}" type="slidenum">
              <a:rPr lang="en-US" smtClean="0"/>
              <a:pPr/>
              <a:t>‹#›</a:t>
            </a:fld>
            <a:endParaRPr lang="en-US"/>
          </a:p>
        </p:txBody>
      </p:sp>
    </p:spTree>
    <p:extLst>
      <p:ext uri="{BB962C8B-B14F-4D97-AF65-F5344CB8AC3E}">
        <p14:creationId xmlns:p14="http://schemas.microsoft.com/office/powerpoint/2010/main" val="977300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New Section Slide">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D21C73A-7646-45E7-97EE-35B9A0470FC2}"/>
              </a:ext>
            </a:extLst>
          </p:cNvPr>
          <p:cNvPicPr>
            <a:picLocks noChangeAspect="1"/>
          </p:cNvPicPr>
          <p:nvPr/>
        </p:nvPicPr>
        <p:blipFill rotWithShape="1">
          <a:blip r:embed="rId2"/>
          <a:srcRect l="8639" t="10510" r="21055"/>
          <a:stretch/>
        </p:blipFill>
        <p:spPr>
          <a:xfrm>
            <a:off x="3662174" y="-11006"/>
            <a:ext cx="5485541" cy="5968365"/>
          </a:xfrm>
          <a:prstGeom prst="rect">
            <a:avLst/>
          </a:prstGeom>
        </p:spPr>
      </p:pic>
      <p:pic>
        <p:nvPicPr>
          <p:cNvPr id="11" name="Picture 8">
            <a:extLst>
              <a:ext uri="{FF2B5EF4-FFF2-40B4-BE49-F238E27FC236}">
                <a16:creationId xmlns:a16="http://schemas.microsoft.com/office/drawing/2014/main" id="{1CA6EE73-9FC6-DE49-8209-6CCAFEA51A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991101" y="5"/>
            <a:ext cx="810000" cy="534857"/>
          </a:xfrm>
          <a:prstGeom prst="rect">
            <a:avLst/>
          </a:prstGeom>
          <a:ln w="0">
            <a:noFill/>
          </a:ln>
        </p:spPr>
      </p:pic>
      <p:sp>
        <p:nvSpPr>
          <p:cNvPr id="5" name="Rectangle 4">
            <a:extLst>
              <a:ext uri="{FF2B5EF4-FFF2-40B4-BE49-F238E27FC236}">
                <a16:creationId xmlns:a16="http://schemas.microsoft.com/office/drawing/2014/main" id="{414EF4CE-A0C8-CC48-923A-77667A275259}"/>
              </a:ext>
            </a:extLst>
          </p:cNvPr>
          <p:cNvSpPr>
            <a:spLocks/>
          </p:cNvSpPr>
          <p:nvPr/>
        </p:nvSpPr>
        <p:spPr>
          <a:xfrm>
            <a:off x="1" y="0"/>
            <a:ext cx="3662172" cy="59436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a:solidFill>
                <a:schemeClr val="tx1"/>
              </a:solidFill>
              <a:latin typeface="Avenir Book" panose="02000503020000020003" pitchFamily="2" charset="0"/>
            </a:endParaRPr>
          </a:p>
        </p:txBody>
      </p:sp>
      <p:sp>
        <p:nvSpPr>
          <p:cNvPr id="6" name="Title 1">
            <a:extLst>
              <a:ext uri="{FF2B5EF4-FFF2-40B4-BE49-F238E27FC236}">
                <a16:creationId xmlns:a16="http://schemas.microsoft.com/office/drawing/2014/main" id="{258C3F5C-5D5D-DE4F-AC94-3F6E1AB9ACF3}"/>
              </a:ext>
            </a:extLst>
          </p:cNvPr>
          <p:cNvSpPr>
            <a:spLocks noGrp="1"/>
          </p:cNvSpPr>
          <p:nvPr>
            <p:ph type="ctrTitle" hasCustomPrompt="1"/>
          </p:nvPr>
        </p:nvSpPr>
        <p:spPr>
          <a:xfrm>
            <a:off x="342901" y="403013"/>
            <a:ext cx="2976372" cy="3387110"/>
          </a:xfrm>
          <a:prstGeom prst="rect">
            <a:avLst/>
          </a:prstGeom>
          <a:noFill/>
        </p:spPr>
        <p:txBody>
          <a:bodyPr vert="horz" lIns="0" tIns="0" rIns="0" bIns="0" rtlCol="0" anchor="b" anchorCtr="0">
            <a:noAutofit/>
          </a:bodyPr>
          <a:lstStyle>
            <a:lvl1pPr>
              <a:lnSpc>
                <a:spcPct val="90000"/>
              </a:lnSpc>
              <a:defRPr lang="en-US" sz="1512" dirty="0">
                <a:solidFill>
                  <a:schemeClr val="bg1"/>
                </a:solidFill>
              </a:defRPr>
            </a:lvl1pPr>
          </a:lstStyle>
          <a:p>
            <a:r>
              <a:rPr lang="en-US"/>
              <a:t>New Section Slide: Click to Add Title in Arial Bold 28pt, Title Case.</a:t>
            </a:r>
          </a:p>
        </p:txBody>
      </p:sp>
      <p:sp>
        <p:nvSpPr>
          <p:cNvPr id="7" name="Subtitle 2">
            <a:extLst>
              <a:ext uri="{FF2B5EF4-FFF2-40B4-BE49-F238E27FC236}">
                <a16:creationId xmlns:a16="http://schemas.microsoft.com/office/drawing/2014/main" id="{8AF123CA-0EA9-5743-93C1-B6318DFE6CA5}"/>
              </a:ext>
            </a:extLst>
          </p:cNvPr>
          <p:cNvSpPr>
            <a:spLocks noGrp="1"/>
          </p:cNvSpPr>
          <p:nvPr>
            <p:ph type="subTitle" idx="1" hasCustomPrompt="1"/>
          </p:nvPr>
        </p:nvSpPr>
        <p:spPr>
          <a:xfrm>
            <a:off x="342901" y="4058766"/>
            <a:ext cx="2976372" cy="1074749"/>
          </a:xfrm>
          <a:prstGeom prst="rect">
            <a:avLst/>
          </a:prstGeom>
          <a:noFill/>
        </p:spPr>
        <p:txBody>
          <a:bodyPr>
            <a:noAutofit/>
          </a:bodyPr>
          <a:lstStyle>
            <a:lvl1pPr marL="0" indent="0" algn="l">
              <a:lnSpc>
                <a:spcPct val="90000"/>
              </a:lnSpc>
              <a:buNone/>
              <a:defRPr sz="971">
                <a:solidFill>
                  <a:schemeClr val="bg1"/>
                </a:solidFill>
              </a:defRPr>
            </a:lvl1pPr>
            <a:lvl2pPr marL="246884" indent="0" algn="ctr">
              <a:buNone/>
              <a:defRPr sz="1080"/>
            </a:lvl2pPr>
            <a:lvl3pPr marL="493768" indent="0" algn="ctr">
              <a:buNone/>
              <a:defRPr sz="971"/>
            </a:lvl3pPr>
            <a:lvl4pPr marL="740651" indent="0" algn="ctr">
              <a:buNone/>
              <a:defRPr sz="864"/>
            </a:lvl4pPr>
            <a:lvl5pPr marL="987535" indent="0" algn="ctr">
              <a:buNone/>
              <a:defRPr sz="864"/>
            </a:lvl5pPr>
            <a:lvl6pPr marL="1234419" indent="0" algn="ctr">
              <a:buNone/>
              <a:defRPr sz="864"/>
            </a:lvl6pPr>
            <a:lvl7pPr marL="1481303" indent="0" algn="ctr">
              <a:buNone/>
              <a:defRPr sz="864"/>
            </a:lvl7pPr>
            <a:lvl8pPr marL="1728187" indent="0" algn="ctr">
              <a:buNone/>
              <a:defRPr sz="864"/>
            </a:lvl8pPr>
            <a:lvl9pPr marL="1975070" indent="0" algn="ctr">
              <a:buNone/>
              <a:defRPr sz="864"/>
            </a:lvl9pPr>
          </a:lstStyle>
          <a:p>
            <a:r>
              <a:rPr lang="en-US"/>
              <a:t>Click to Add Subtitle</a:t>
            </a:r>
          </a:p>
        </p:txBody>
      </p:sp>
      <p:sp>
        <p:nvSpPr>
          <p:cNvPr id="8" name="TextBox 7">
            <a:extLst>
              <a:ext uri="{FF2B5EF4-FFF2-40B4-BE49-F238E27FC236}">
                <a16:creationId xmlns:a16="http://schemas.microsoft.com/office/drawing/2014/main" id="{0267230B-4171-E74B-A57D-B7C16350C1AF}"/>
              </a:ext>
            </a:extLst>
          </p:cNvPr>
          <p:cNvSpPr txBox="1">
            <a:spLocks/>
          </p:cNvSpPr>
          <p:nvPr/>
        </p:nvSpPr>
        <p:spPr>
          <a:xfrm>
            <a:off x="342901" y="5397874"/>
            <a:ext cx="2976372" cy="116314"/>
          </a:xfrm>
          <a:prstGeom prst="rect">
            <a:avLst/>
          </a:prstGeom>
          <a:noFill/>
        </p:spPr>
        <p:txBody>
          <a:bodyPr wrap="square" lIns="0" tIns="0" rIns="0" bIns="0" rtlCol="0">
            <a:spAutoFit/>
          </a:bodyPr>
          <a:lstStyle/>
          <a:p>
            <a:r>
              <a:rPr lang="en-US" sz="756" b="0" i="0">
                <a:solidFill>
                  <a:schemeClr val="bg1"/>
                </a:solidFill>
                <a:latin typeface="Avenir Book" panose="02000503020000020003" pitchFamily="2" charset="0"/>
              </a:rPr>
              <a:t>EVERY CONNECTION COUNTS</a:t>
            </a:r>
          </a:p>
        </p:txBody>
      </p:sp>
      <p:cxnSp>
        <p:nvCxnSpPr>
          <p:cNvPr id="9" name="Straight Connector 19">
            <a:extLst>
              <a:ext uri="{FF2B5EF4-FFF2-40B4-BE49-F238E27FC236}">
                <a16:creationId xmlns:a16="http://schemas.microsoft.com/office/drawing/2014/main" id="{3BEE0574-D12C-9141-8DBE-3DB9C2781112}"/>
              </a:ext>
            </a:extLst>
          </p:cNvPr>
          <p:cNvCxnSpPr>
            <a:cxnSpLocks/>
          </p:cNvCxnSpPr>
          <p:nvPr/>
        </p:nvCxnSpPr>
        <p:spPr>
          <a:xfrm>
            <a:off x="342901" y="3924442"/>
            <a:ext cx="29763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139386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Divider 1">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577123BD-0247-40ED-BDC9-81853072A1CB}"/>
              </a:ext>
            </a:extLst>
          </p:cNvPr>
          <p:cNvGraphicFramePr>
            <a:graphicFrameLocks noChangeAspect="1"/>
          </p:cNvGraphicFramePr>
          <p:nvPr>
            <p:custDataLst>
              <p:tags r:id="rId1"/>
            </p:custDataLst>
            <p:extLst>
              <p:ext uri="{D42A27DB-BD31-4B8C-83A1-F6EECF244321}">
                <p14:modId xmlns:p14="http://schemas.microsoft.com/office/powerpoint/2010/main" val="3907727739"/>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4" imgW="624" imgH="623" progId="TCLayout.ActiveDocument.1">
                  <p:embed/>
                </p:oleObj>
              </mc:Choice>
              <mc:Fallback>
                <p:oleObj name="think-cell Slide" r:id="rId4" imgW="624" imgH="623" progId="TCLayout.ActiveDocument.1">
                  <p:embed/>
                  <p:pic>
                    <p:nvPicPr>
                      <p:cNvPr id="3" name="Object 2" hidden="1">
                        <a:extLst>
                          <a:ext uri="{FF2B5EF4-FFF2-40B4-BE49-F238E27FC236}">
                            <a16:creationId xmlns:a16="http://schemas.microsoft.com/office/drawing/2014/main" id="{577123BD-0247-40ED-BDC9-81853072A1CB}"/>
                          </a:ext>
                        </a:extLst>
                      </p:cNvPr>
                      <p:cNvPicPr/>
                      <p:nvPr/>
                    </p:nvPicPr>
                    <p:blipFill>
                      <a:blip r:embed="rId5"/>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946BBA90-9010-401E-B769-B70F1C628809}"/>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12" b="0" i="0" baseline="0">
              <a:latin typeface="Avenir Book" panose="02000503020000020003" pitchFamily="2" charset="0"/>
              <a:ea typeface="+mj-ea"/>
              <a:cs typeface="+mj-cs"/>
              <a:sym typeface="Arial" panose="020B0604020202020204" pitchFamily="34" charset="0"/>
            </a:endParaRPr>
          </a:p>
        </p:txBody>
      </p:sp>
      <p:pic>
        <p:nvPicPr>
          <p:cNvPr id="4" name="Picture 3" hidden="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8" name="Picture 17" hidden="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26" name="Rectangle 25">
            <a:extLst>
              <a:ext uri="{FF2B5EF4-FFF2-40B4-BE49-F238E27FC236}">
                <a16:creationId xmlns:a16="http://schemas.microsoft.com/office/drawing/2014/main" id="{CABDAE19-E5C9-CE47-88B9-5CB7B65E4641}"/>
              </a:ext>
            </a:extLst>
          </p:cNvPr>
          <p:cNvSpPr>
            <a:spLocks/>
          </p:cNvSpPr>
          <p:nvPr/>
        </p:nvSpPr>
        <p:spPr>
          <a:xfrm>
            <a:off x="1" y="0"/>
            <a:ext cx="3662172" cy="5943600"/>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a:solidFill>
                <a:schemeClr val="tx1"/>
              </a:solidFill>
              <a:latin typeface="Avenir Book" panose="02000503020000020003" pitchFamily="2" charset="0"/>
            </a:endParaRPr>
          </a:p>
        </p:txBody>
      </p:sp>
      <p:pic>
        <p:nvPicPr>
          <p:cNvPr id="11" name="Picture 10" hidden="1">
            <a:extLst>
              <a:ext uri="{FF2B5EF4-FFF2-40B4-BE49-F238E27FC236}">
                <a16:creationId xmlns:a16="http://schemas.microsoft.com/office/drawing/2014/main" id="{2D7FBC13-5C17-7948-B92A-2C2C94E7EF7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2" name="Picture 11" hidden="1">
            <a:extLst>
              <a:ext uri="{FF2B5EF4-FFF2-40B4-BE49-F238E27FC236}">
                <a16:creationId xmlns:a16="http://schemas.microsoft.com/office/drawing/2014/main" id="{91D24796-6D82-A348-86DB-E431364E63F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7" name="Title 1">
            <a:extLst>
              <a:ext uri="{FF2B5EF4-FFF2-40B4-BE49-F238E27FC236}">
                <a16:creationId xmlns:a16="http://schemas.microsoft.com/office/drawing/2014/main" id="{6CC6B37F-2E66-2C4B-A7D8-DF73C27ABA3E}"/>
              </a:ext>
            </a:extLst>
          </p:cNvPr>
          <p:cNvSpPr>
            <a:spLocks noGrp="1"/>
          </p:cNvSpPr>
          <p:nvPr>
            <p:ph type="ctrTitle" hasCustomPrompt="1"/>
          </p:nvPr>
        </p:nvSpPr>
        <p:spPr>
          <a:xfrm>
            <a:off x="342901" y="403013"/>
            <a:ext cx="2976372" cy="3387110"/>
          </a:xfrm>
          <a:prstGeom prst="rect">
            <a:avLst/>
          </a:prstGeom>
          <a:noFill/>
        </p:spPr>
        <p:txBody>
          <a:bodyPr vert="horz" lIns="0" tIns="0" rIns="0" bIns="0" rtlCol="0" anchor="b" anchorCtr="0">
            <a:noAutofit/>
          </a:bodyPr>
          <a:lstStyle>
            <a:lvl1pPr>
              <a:lnSpc>
                <a:spcPct val="90000"/>
              </a:lnSpc>
              <a:defRPr lang="en-US" sz="1512" dirty="0">
                <a:solidFill>
                  <a:schemeClr val="bg1"/>
                </a:solidFill>
              </a:defRPr>
            </a:lvl1pPr>
          </a:lstStyle>
          <a:p>
            <a:r>
              <a:rPr lang="en-US"/>
              <a:t>Large Image Divider Slide  #1: Click to Add Title in Arial Bold 28pt, Title Case.</a:t>
            </a:r>
          </a:p>
        </p:txBody>
      </p:sp>
      <p:sp>
        <p:nvSpPr>
          <p:cNvPr id="19" name="Subtitle 2">
            <a:extLst>
              <a:ext uri="{FF2B5EF4-FFF2-40B4-BE49-F238E27FC236}">
                <a16:creationId xmlns:a16="http://schemas.microsoft.com/office/drawing/2014/main" id="{42DD9E09-9B8D-5D4E-A6C8-642EDD657B0E}"/>
              </a:ext>
            </a:extLst>
          </p:cNvPr>
          <p:cNvSpPr>
            <a:spLocks noGrp="1"/>
          </p:cNvSpPr>
          <p:nvPr>
            <p:ph type="subTitle" idx="1" hasCustomPrompt="1"/>
          </p:nvPr>
        </p:nvSpPr>
        <p:spPr>
          <a:xfrm>
            <a:off x="342901" y="4058766"/>
            <a:ext cx="2976372" cy="1074749"/>
          </a:xfrm>
          <a:prstGeom prst="rect">
            <a:avLst/>
          </a:prstGeom>
          <a:noFill/>
        </p:spPr>
        <p:txBody>
          <a:bodyPr>
            <a:noAutofit/>
          </a:bodyPr>
          <a:lstStyle>
            <a:lvl1pPr marL="0" indent="0" algn="l">
              <a:lnSpc>
                <a:spcPct val="90000"/>
              </a:lnSpc>
              <a:buNone/>
              <a:defRPr sz="971">
                <a:solidFill>
                  <a:schemeClr val="bg1"/>
                </a:solidFill>
              </a:defRPr>
            </a:lvl1pPr>
            <a:lvl2pPr marL="246884" indent="0" algn="ctr">
              <a:buNone/>
              <a:defRPr sz="1080"/>
            </a:lvl2pPr>
            <a:lvl3pPr marL="493768" indent="0" algn="ctr">
              <a:buNone/>
              <a:defRPr sz="971"/>
            </a:lvl3pPr>
            <a:lvl4pPr marL="740651" indent="0" algn="ctr">
              <a:buNone/>
              <a:defRPr sz="864"/>
            </a:lvl4pPr>
            <a:lvl5pPr marL="987535" indent="0" algn="ctr">
              <a:buNone/>
              <a:defRPr sz="864"/>
            </a:lvl5pPr>
            <a:lvl6pPr marL="1234419" indent="0" algn="ctr">
              <a:buNone/>
              <a:defRPr sz="864"/>
            </a:lvl6pPr>
            <a:lvl7pPr marL="1481303" indent="0" algn="ctr">
              <a:buNone/>
              <a:defRPr sz="864"/>
            </a:lvl7pPr>
            <a:lvl8pPr marL="1728187" indent="0" algn="ctr">
              <a:buNone/>
              <a:defRPr sz="864"/>
            </a:lvl8pPr>
            <a:lvl9pPr marL="1975070" indent="0" algn="ctr">
              <a:buNone/>
              <a:defRPr sz="864"/>
            </a:lvl9pPr>
          </a:lstStyle>
          <a:p>
            <a:r>
              <a:rPr lang="en-US"/>
              <a:t>Click to Add Subtitle</a:t>
            </a:r>
          </a:p>
        </p:txBody>
      </p:sp>
      <p:sp>
        <p:nvSpPr>
          <p:cNvPr id="20" name="TextBox 19">
            <a:extLst>
              <a:ext uri="{FF2B5EF4-FFF2-40B4-BE49-F238E27FC236}">
                <a16:creationId xmlns:a16="http://schemas.microsoft.com/office/drawing/2014/main" id="{C2AE235F-D7E0-C143-A6DE-44E056B422C3}"/>
              </a:ext>
            </a:extLst>
          </p:cNvPr>
          <p:cNvSpPr txBox="1">
            <a:spLocks/>
          </p:cNvSpPr>
          <p:nvPr/>
        </p:nvSpPr>
        <p:spPr>
          <a:xfrm>
            <a:off x="342901" y="5397874"/>
            <a:ext cx="2976372" cy="116314"/>
          </a:xfrm>
          <a:prstGeom prst="rect">
            <a:avLst/>
          </a:prstGeom>
          <a:noFill/>
        </p:spPr>
        <p:txBody>
          <a:bodyPr wrap="square" lIns="0" tIns="0" rIns="0" bIns="0" rtlCol="0">
            <a:spAutoFit/>
          </a:bodyPr>
          <a:lstStyle/>
          <a:p>
            <a:r>
              <a:rPr lang="en-US" sz="756" b="0" i="0">
                <a:solidFill>
                  <a:schemeClr val="bg1"/>
                </a:solidFill>
                <a:latin typeface="Avenir Book" panose="02000503020000020003" pitchFamily="2" charset="0"/>
              </a:rPr>
              <a:t>EVERY CONNECTION COUNTS</a:t>
            </a:r>
          </a:p>
        </p:txBody>
      </p:sp>
      <p:cxnSp>
        <p:nvCxnSpPr>
          <p:cNvPr id="16" name="Straight Connector 19">
            <a:extLst>
              <a:ext uri="{FF2B5EF4-FFF2-40B4-BE49-F238E27FC236}">
                <a16:creationId xmlns:a16="http://schemas.microsoft.com/office/drawing/2014/main" id="{8E5BE326-B54D-4380-9C46-A95F6661F44E}"/>
              </a:ext>
            </a:extLst>
          </p:cNvPr>
          <p:cNvCxnSpPr>
            <a:cxnSpLocks/>
          </p:cNvCxnSpPr>
          <p:nvPr/>
        </p:nvCxnSpPr>
        <p:spPr>
          <a:xfrm>
            <a:off x="342901" y="3924442"/>
            <a:ext cx="29763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9F9E1225-9A89-4B85-A186-E07A0CEDCA94}"/>
              </a:ext>
            </a:extLst>
          </p:cNvPr>
          <p:cNvPicPr>
            <a:picLocks noChangeAspect="1"/>
          </p:cNvPicPr>
          <p:nvPr/>
        </p:nvPicPr>
        <p:blipFill rotWithShape="1">
          <a:blip r:embed="rId8"/>
          <a:srcRect l="34410" t="13057" r="11170"/>
          <a:stretch/>
        </p:blipFill>
        <p:spPr>
          <a:xfrm flipH="1">
            <a:off x="3552824" y="1"/>
            <a:ext cx="5591176" cy="6009640"/>
          </a:xfrm>
          <a:prstGeom prst="rect">
            <a:avLst/>
          </a:prstGeom>
        </p:spPr>
      </p:pic>
    </p:spTree>
    <p:extLst>
      <p:ext uri="{BB962C8B-B14F-4D97-AF65-F5344CB8AC3E}">
        <p14:creationId xmlns:p14="http://schemas.microsoft.com/office/powerpoint/2010/main" val="24201783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Divider 3">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D4062B5-CD8C-4675-BB2C-D6FC3449525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t="12750"/>
          <a:stretch/>
        </p:blipFill>
        <p:spPr>
          <a:xfrm>
            <a:off x="3609978" y="2"/>
            <a:ext cx="5519737" cy="5938640"/>
          </a:xfrm>
          <a:prstGeom prst="rect">
            <a:avLst/>
          </a:prstGeom>
        </p:spPr>
      </p:pic>
      <p:graphicFrame>
        <p:nvGraphicFramePr>
          <p:cNvPr id="3" name="Object 2" hidden="1">
            <a:extLst>
              <a:ext uri="{FF2B5EF4-FFF2-40B4-BE49-F238E27FC236}">
                <a16:creationId xmlns:a16="http://schemas.microsoft.com/office/drawing/2014/main" id="{F8CC2E81-896B-4C39-B392-894EB46E2984}"/>
              </a:ext>
            </a:extLst>
          </p:cNvPr>
          <p:cNvGraphicFramePr>
            <a:graphicFrameLocks noChangeAspect="1"/>
          </p:cNvGraphicFramePr>
          <p:nvPr>
            <p:custDataLst>
              <p:tags r:id="rId1"/>
            </p:custDataLst>
            <p:extLst>
              <p:ext uri="{D42A27DB-BD31-4B8C-83A1-F6EECF244321}">
                <p14:modId xmlns:p14="http://schemas.microsoft.com/office/powerpoint/2010/main" val="1931972930"/>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5" imgW="624" imgH="623" progId="TCLayout.ActiveDocument.1">
                  <p:embed/>
                </p:oleObj>
              </mc:Choice>
              <mc:Fallback>
                <p:oleObj name="think-cell Slide" r:id="rId5" imgW="624" imgH="623" progId="TCLayout.ActiveDocument.1">
                  <p:embed/>
                  <p:pic>
                    <p:nvPicPr>
                      <p:cNvPr id="3" name="Object 2" hidden="1">
                        <a:extLst>
                          <a:ext uri="{FF2B5EF4-FFF2-40B4-BE49-F238E27FC236}">
                            <a16:creationId xmlns:a16="http://schemas.microsoft.com/office/drawing/2014/main" id="{F8CC2E81-896B-4C39-B392-894EB46E2984}"/>
                          </a:ext>
                        </a:extLst>
                      </p:cNvPr>
                      <p:cNvPicPr/>
                      <p:nvPr/>
                    </p:nvPicPr>
                    <p:blipFill>
                      <a:blip r:embed="rId6"/>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E9219F75-3BEC-4953-A49B-B6584DA0DD06}"/>
              </a:ext>
            </a:extLst>
          </p:cNvPr>
          <p:cNvSpPr/>
          <p:nvPr>
            <p:custDataLst>
              <p:tags r:id="rId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12" b="0" i="0" baseline="0">
              <a:latin typeface="Avenir Book" panose="02000503020000020003" pitchFamily="2" charset="0"/>
              <a:ea typeface="+mj-ea"/>
              <a:cs typeface="+mj-cs"/>
              <a:sym typeface="Arial" panose="020B0604020202020204" pitchFamily="34" charset="0"/>
            </a:endParaRPr>
          </a:p>
        </p:txBody>
      </p:sp>
      <p:pic>
        <p:nvPicPr>
          <p:cNvPr id="4" name="Picture 3" hidden="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8" name="Picture 17" hidden="1"/>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4" name="Rectangle 13">
            <a:extLst>
              <a:ext uri="{FF2B5EF4-FFF2-40B4-BE49-F238E27FC236}">
                <a16:creationId xmlns:a16="http://schemas.microsoft.com/office/drawing/2014/main" id="{1A0D7202-3699-BA46-B78B-2F371C11B195}"/>
              </a:ext>
            </a:extLst>
          </p:cNvPr>
          <p:cNvSpPr>
            <a:spLocks/>
          </p:cNvSpPr>
          <p:nvPr/>
        </p:nvSpPr>
        <p:spPr>
          <a:xfrm>
            <a:off x="1" y="0"/>
            <a:ext cx="3662172" cy="594360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971" b="0" i="0">
              <a:solidFill>
                <a:schemeClr val="tx1"/>
              </a:solidFill>
              <a:latin typeface="Avenir Book" panose="02000503020000020003" pitchFamily="2" charset="0"/>
            </a:endParaRPr>
          </a:p>
        </p:txBody>
      </p:sp>
      <p:pic>
        <p:nvPicPr>
          <p:cNvPr id="15" name="Picture 14" hidden="1">
            <a:extLst>
              <a:ext uri="{FF2B5EF4-FFF2-40B4-BE49-F238E27FC236}">
                <a16:creationId xmlns:a16="http://schemas.microsoft.com/office/drawing/2014/main" id="{29F16A36-F23D-2740-B562-6453996A1BD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0" y="0"/>
            <a:ext cx="9144000" cy="5943600"/>
          </a:xfrm>
          <a:prstGeom prst="rect">
            <a:avLst/>
          </a:prstGeom>
        </p:spPr>
      </p:pic>
      <p:pic>
        <p:nvPicPr>
          <p:cNvPr id="16" name="Picture 15" hidden="1">
            <a:extLst>
              <a:ext uri="{FF2B5EF4-FFF2-40B4-BE49-F238E27FC236}">
                <a16:creationId xmlns:a16="http://schemas.microsoft.com/office/drawing/2014/main" id="{74652A13-CC20-2A4C-BA5E-21774293576C}"/>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 y="1122680"/>
            <a:ext cx="3470997" cy="1842128"/>
          </a:xfrm>
          <a:prstGeom prst="rect">
            <a:avLst/>
          </a:prstGeom>
        </p:spPr>
      </p:pic>
      <p:sp>
        <p:nvSpPr>
          <p:cNvPr id="12" name="Title 1">
            <a:extLst>
              <a:ext uri="{FF2B5EF4-FFF2-40B4-BE49-F238E27FC236}">
                <a16:creationId xmlns:a16="http://schemas.microsoft.com/office/drawing/2014/main" id="{915BF0C0-4F3C-6D40-BC0D-00FCD5A8994E}"/>
              </a:ext>
            </a:extLst>
          </p:cNvPr>
          <p:cNvSpPr>
            <a:spLocks noGrp="1"/>
          </p:cNvSpPr>
          <p:nvPr>
            <p:ph type="ctrTitle" hasCustomPrompt="1"/>
          </p:nvPr>
        </p:nvSpPr>
        <p:spPr>
          <a:xfrm>
            <a:off x="342901" y="403013"/>
            <a:ext cx="2976372" cy="3387110"/>
          </a:xfrm>
          <a:prstGeom prst="rect">
            <a:avLst/>
          </a:prstGeom>
          <a:noFill/>
        </p:spPr>
        <p:txBody>
          <a:bodyPr vert="horz" lIns="0" tIns="0" rIns="0" bIns="0" rtlCol="0" anchor="b" anchorCtr="0">
            <a:noAutofit/>
          </a:bodyPr>
          <a:lstStyle>
            <a:lvl1pPr>
              <a:lnSpc>
                <a:spcPct val="90000"/>
              </a:lnSpc>
              <a:defRPr lang="en-US" sz="1512" dirty="0">
                <a:solidFill>
                  <a:schemeClr val="bg1"/>
                </a:solidFill>
              </a:defRPr>
            </a:lvl1pPr>
          </a:lstStyle>
          <a:p>
            <a:r>
              <a:rPr lang="en-US"/>
              <a:t>Large Image Divider Slide  #2: Click to Add Title in Arial Bold 28pt, Title Case.</a:t>
            </a:r>
          </a:p>
        </p:txBody>
      </p:sp>
      <p:sp>
        <p:nvSpPr>
          <p:cNvPr id="13" name="Subtitle 2">
            <a:extLst>
              <a:ext uri="{FF2B5EF4-FFF2-40B4-BE49-F238E27FC236}">
                <a16:creationId xmlns:a16="http://schemas.microsoft.com/office/drawing/2014/main" id="{CBF2873C-4976-504C-8ED7-51FC7AF2F925}"/>
              </a:ext>
            </a:extLst>
          </p:cNvPr>
          <p:cNvSpPr>
            <a:spLocks noGrp="1"/>
          </p:cNvSpPr>
          <p:nvPr>
            <p:ph type="subTitle" idx="1" hasCustomPrompt="1"/>
          </p:nvPr>
        </p:nvSpPr>
        <p:spPr>
          <a:xfrm>
            <a:off x="342901" y="4658206"/>
            <a:ext cx="2976372" cy="1074749"/>
          </a:xfrm>
          <a:prstGeom prst="rect">
            <a:avLst/>
          </a:prstGeom>
          <a:noFill/>
        </p:spPr>
        <p:txBody>
          <a:bodyPr>
            <a:noAutofit/>
          </a:bodyPr>
          <a:lstStyle>
            <a:lvl1pPr marL="0" indent="0" algn="l">
              <a:lnSpc>
                <a:spcPct val="90000"/>
              </a:lnSpc>
              <a:buNone/>
              <a:defRPr sz="971">
                <a:solidFill>
                  <a:schemeClr val="bg1"/>
                </a:solidFill>
              </a:defRPr>
            </a:lvl1pPr>
            <a:lvl2pPr marL="246884" indent="0" algn="ctr">
              <a:buNone/>
              <a:defRPr sz="1080"/>
            </a:lvl2pPr>
            <a:lvl3pPr marL="493768" indent="0" algn="ctr">
              <a:buNone/>
              <a:defRPr sz="971"/>
            </a:lvl3pPr>
            <a:lvl4pPr marL="740651" indent="0" algn="ctr">
              <a:buNone/>
              <a:defRPr sz="864"/>
            </a:lvl4pPr>
            <a:lvl5pPr marL="987535" indent="0" algn="ctr">
              <a:buNone/>
              <a:defRPr sz="864"/>
            </a:lvl5pPr>
            <a:lvl6pPr marL="1234419" indent="0" algn="ctr">
              <a:buNone/>
              <a:defRPr sz="864"/>
            </a:lvl6pPr>
            <a:lvl7pPr marL="1481303" indent="0" algn="ctr">
              <a:buNone/>
              <a:defRPr sz="864"/>
            </a:lvl7pPr>
            <a:lvl8pPr marL="1728187" indent="0" algn="ctr">
              <a:buNone/>
              <a:defRPr sz="864"/>
            </a:lvl8pPr>
            <a:lvl9pPr marL="1975070" indent="0" algn="ctr">
              <a:buNone/>
              <a:defRPr sz="864"/>
            </a:lvl9pPr>
          </a:lstStyle>
          <a:p>
            <a:r>
              <a:rPr lang="en-US"/>
              <a:t>Click to Add Subtitle</a:t>
            </a:r>
          </a:p>
        </p:txBody>
      </p:sp>
      <p:sp>
        <p:nvSpPr>
          <p:cNvPr id="17" name="TextBox 16">
            <a:extLst>
              <a:ext uri="{FF2B5EF4-FFF2-40B4-BE49-F238E27FC236}">
                <a16:creationId xmlns:a16="http://schemas.microsoft.com/office/drawing/2014/main" id="{DC09C3B5-B798-494A-B5EB-0C8A84F96040}"/>
              </a:ext>
            </a:extLst>
          </p:cNvPr>
          <p:cNvSpPr txBox="1">
            <a:spLocks/>
          </p:cNvSpPr>
          <p:nvPr/>
        </p:nvSpPr>
        <p:spPr>
          <a:xfrm>
            <a:off x="342901" y="5397874"/>
            <a:ext cx="2976372" cy="116314"/>
          </a:xfrm>
          <a:prstGeom prst="rect">
            <a:avLst/>
          </a:prstGeom>
          <a:noFill/>
        </p:spPr>
        <p:txBody>
          <a:bodyPr wrap="square" lIns="0" tIns="0" rIns="0" bIns="0" rtlCol="0">
            <a:spAutoFit/>
          </a:bodyPr>
          <a:lstStyle/>
          <a:p>
            <a:r>
              <a:rPr lang="en-US" sz="756" b="0" i="0">
                <a:solidFill>
                  <a:schemeClr val="bg1"/>
                </a:solidFill>
                <a:latin typeface="Avenir Book" panose="02000503020000020003" pitchFamily="2" charset="0"/>
              </a:rPr>
              <a:t>EVERY CONNECTION COUNTS</a:t>
            </a:r>
          </a:p>
        </p:txBody>
      </p:sp>
      <p:cxnSp>
        <p:nvCxnSpPr>
          <p:cNvPr id="22" name="Straight Connector 19">
            <a:extLst>
              <a:ext uri="{FF2B5EF4-FFF2-40B4-BE49-F238E27FC236}">
                <a16:creationId xmlns:a16="http://schemas.microsoft.com/office/drawing/2014/main" id="{7E0F14AF-6046-44D8-98AB-92070F89E9B1}"/>
              </a:ext>
            </a:extLst>
          </p:cNvPr>
          <p:cNvCxnSpPr>
            <a:cxnSpLocks/>
          </p:cNvCxnSpPr>
          <p:nvPr/>
        </p:nvCxnSpPr>
        <p:spPr>
          <a:xfrm>
            <a:off x="342901" y="4259722"/>
            <a:ext cx="2976372"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938860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tags" Target="../tags/tag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77629916-33A1-436B-9DBE-647C730FDDA6}"/>
              </a:ext>
            </a:extLst>
          </p:cNvPr>
          <p:cNvGraphicFramePr>
            <a:graphicFrameLocks noChangeAspect="1"/>
          </p:cNvGraphicFramePr>
          <p:nvPr>
            <p:custDataLst>
              <p:tags r:id="rId31"/>
            </p:custDataLst>
            <p:extLst>
              <p:ext uri="{D42A27DB-BD31-4B8C-83A1-F6EECF244321}">
                <p14:modId xmlns:p14="http://schemas.microsoft.com/office/powerpoint/2010/main" val="2055885013"/>
              </p:ext>
            </p:extLst>
          </p:nvPr>
        </p:nvGraphicFramePr>
        <p:xfrm>
          <a:off x="1193" y="1377"/>
          <a:ext cx="1191" cy="1376"/>
        </p:xfrm>
        <a:graphic>
          <a:graphicData uri="http://schemas.openxmlformats.org/presentationml/2006/ole">
            <mc:AlternateContent xmlns:mc="http://schemas.openxmlformats.org/markup-compatibility/2006">
              <mc:Choice xmlns:v="urn:schemas-microsoft-com:vml" Requires="v">
                <p:oleObj name="think-cell Slide" r:id="rId33" imgW="624" imgH="623" progId="TCLayout.ActiveDocument.1">
                  <p:embed/>
                </p:oleObj>
              </mc:Choice>
              <mc:Fallback>
                <p:oleObj name="think-cell Slide" r:id="rId33" imgW="624" imgH="623" progId="TCLayout.ActiveDocument.1">
                  <p:embed/>
                  <p:pic>
                    <p:nvPicPr>
                      <p:cNvPr id="3" name="Object 2" hidden="1">
                        <a:extLst>
                          <a:ext uri="{FF2B5EF4-FFF2-40B4-BE49-F238E27FC236}">
                            <a16:creationId xmlns:a16="http://schemas.microsoft.com/office/drawing/2014/main" id="{77629916-33A1-436B-9DBE-647C730FDDA6}"/>
                          </a:ext>
                        </a:extLst>
                      </p:cNvPr>
                      <p:cNvPicPr/>
                      <p:nvPr/>
                    </p:nvPicPr>
                    <p:blipFill>
                      <a:blip r:embed="rId34"/>
                      <a:stretch>
                        <a:fillRect/>
                      </a:stretch>
                    </p:blipFill>
                    <p:spPr>
                      <a:xfrm>
                        <a:off x="1193" y="1377"/>
                        <a:ext cx="1191" cy="1376"/>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DCB2006-92F3-4EE4-A9F7-0175F89EA58F}"/>
              </a:ext>
            </a:extLst>
          </p:cNvPr>
          <p:cNvSpPr/>
          <p:nvPr>
            <p:custDataLst>
              <p:tags r:id="rId32"/>
            </p:custDataLst>
          </p:nvPr>
        </p:nvSpPr>
        <p:spPr>
          <a:xfrm>
            <a:off x="4" y="1"/>
            <a:ext cx="119063" cy="137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1512" b="0" i="0" baseline="0">
              <a:latin typeface="Avenir Book" panose="02000503020000020003" pitchFamily="2" charset="0"/>
              <a:ea typeface="+mj-ea"/>
              <a:cs typeface="+mj-cs"/>
              <a:sym typeface="Arial" panose="020B0604020202020204" pitchFamily="34" charset="0"/>
            </a:endParaRPr>
          </a:p>
        </p:txBody>
      </p:sp>
      <p:sp>
        <p:nvSpPr>
          <p:cNvPr id="27" name="Title Placeholder 1">
            <a:extLst>
              <a:ext uri="{FF2B5EF4-FFF2-40B4-BE49-F238E27FC236}">
                <a16:creationId xmlns:a16="http://schemas.microsoft.com/office/drawing/2014/main" id="{A81C1CC2-597F-764A-8A90-3F8C75BC167D}"/>
              </a:ext>
            </a:extLst>
          </p:cNvPr>
          <p:cNvSpPr>
            <a:spLocks noGrp="1"/>
          </p:cNvSpPr>
          <p:nvPr>
            <p:ph type="title"/>
          </p:nvPr>
        </p:nvSpPr>
        <p:spPr>
          <a:xfrm>
            <a:off x="342901" y="318788"/>
            <a:ext cx="7372350" cy="396240"/>
          </a:xfrm>
          <a:prstGeom prst="rect">
            <a:avLst/>
          </a:prstGeom>
        </p:spPr>
        <p:txBody>
          <a:bodyPr vert="horz" lIns="0" tIns="0" rIns="0" bIns="0" rtlCol="0" anchor="t">
            <a:noAutofit/>
          </a:bodyPr>
          <a:lstStyle/>
          <a:p>
            <a:r>
              <a:rPr lang="en-US"/>
              <a:t>Click to edit Master title style</a:t>
            </a:r>
          </a:p>
        </p:txBody>
      </p:sp>
      <p:sp>
        <p:nvSpPr>
          <p:cNvPr id="30" name="TextBox 29">
            <a:extLst>
              <a:ext uri="{FF2B5EF4-FFF2-40B4-BE49-F238E27FC236}">
                <a16:creationId xmlns:a16="http://schemas.microsoft.com/office/drawing/2014/main" id="{DEAC5401-B794-1C4D-A638-798EB2B93A3B}"/>
              </a:ext>
            </a:extLst>
          </p:cNvPr>
          <p:cNvSpPr txBox="1"/>
          <p:nvPr/>
        </p:nvSpPr>
        <p:spPr>
          <a:xfrm>
            <a:off x="591276" y="5622149"/>
            <a:ext cx="8006226" cy="167505"/>
          </a:xfrm>
          <a:prstGeom prst="rect">
            <a:avLst/>
          </a:prstGeom>
          <a:noFill/>
        </p:spPr>
        <p:txBody>
          <a:bodyPr wrap="none" rtlCol="0">
            <a:noAutofit/>
          </a:bodyPr>
          <a:lstStyle/>
          <a:p>
            <a:pPr algn="l" defTabSz="493768">
              <a:defRPr/>
            </a:pPr>
            <a:r>
              <a:rPr lang="en-US" sz="432" b="0" i="0" baseline="0">
                <a:solidFill>
                  <a:schemeClr val="tx1"/>
                </a:solidFill>
                <a:effectLst/>
                <a:latin typeface="Avenir Book" panose="02000503020000020003" pitchFamily="2" charset="0"/>
                <a:cs typeface="Arial" panose="020B0604020202020204" pitchFamily="34" charset="0"/>
              </a:rPr>
              <a:t>© 2023 TE Connectivity.</a:t>
            </a:r>
            <a:r>
              <a:rPr lang="en-US" sz="432" b="0" i="0" baseline="0">
                <a:solidFill>
                  <a:schemeClr val="tx1"/>
                </a:solidFill>
                <a:effectLst/>
                <a:latin typeface="Avenir Book" panose="02000503020000020003" pitchFamily="2" charset="0"/>
                <a:cs typeface="Arial"/>
              </a:rPr>
              <a:t> </a:t>
            </a:r>
            <a:r>
              <a:rPr lang="en-US" sz="432" b="0" i="0" baseline="0">
                <a:solidFill>
                  <a:schemeClr val="tx1"/>
                </a:solidFill>
                <a:latin typeface="Avenir Book" panose="02000503020000020003" pitchFamily="2" charset="0"/>
                <a:cs typeface="Arial"/>
              </a:rPr>
              <a:t>Confidential &amp; Proprietary. Do not reproduce or distribute externally including non-authorized representatives and distributors. </a:t>
            </a:r>
            <a:r>
              <a:rPr lang="en-US" sz="432" b="0" i="0" u="none" strike="noStrike" kern="1200" baseline="0">
                <a:solidFill>
                  <a:schemeClr val="tx1"/>
                </a:solidFill>
                <a:effectLst/>
                <a:latin typeface="Avenir Book" panose="02000503020000020003" pitchFamily="2" charset="0"/>
                <a:ea typeface="+mn-ea"/>
                <a:cs typeface="+mn-cs"/>
              </a:rPr>
              <a:t>Create a sustainable future by limiting print copies, and recycling paper.</a:t>
            </a:r>
            <a:endParaRPr lang="en-US" sz="432" b="0" i="0" baseline="0">
              <a:solidFill>
                <a:schemeClr val="tx1"/>
              </a:solidFill>
              <a:latin typeface="Avenir Book" panose="02000503020000020003" pitchFamily="2" charset="0"/>
              <a:cs typeface="Arial"/>
            </a:endParaRPr>
          </a:p>
        </p:txBody>
      </p:sp>
      <p:cxnSp>
        <p:nvCxnSpPr>
          <p:cNvPr id="6" name="Straight Connector 5">
            <a:extLst>
              <a:ext uri="{FF2B5EF4-FFF2-40B4-BE49-F238E27FC236}">
                <a16:creationId xmlns:a16="http://schemas.microsoft.com/office/drawing/2014/main" id="{B8A03A64-6A2C-8145-A495-79F917C24C08}"/>
              </a:ext>
            </a:extLst>
          </p:cNvPr>
          <p:cNvCxnSpPr>
            <a:cxnSpLocks/>
          </p:cNvCxnSpPr>
          <p:nvPr/>
        </p:nvCxnSpPr>
        <p:spPr>
          <a:xfrm>
            <a:off x="546498" y="5634683"/>
            <a:ext cx="0" cy="158496"/>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B522469-60A1-4766-BE51-317ECE897301}"/>
              </a:ext>
            </a:extLst>
          </p:cNvPr>
          <p:cNvSpPr>
            <a:spLocks noGrp="1"/>
          </p:cNvSpPr>
          <p:nvPr>
            <p:ph type="body" idx="1"/>
          </p:nvPr>
        </p:nvSpPr>
        <p:spPr>
          <a:xfrm>
            <a:off x="342901" y="974091"/>
            <a:ext cx="8458200" cy="4366564"/>
          </a:xfrm>
          <a:prstGeom prst="rect">
            <a:avLst/>
          </a:prstGeom>
        </p:spPr>
        <p:txBody>
          <a:bodyPr vert="horz" lIns="0" tIns="0" rIns="0" bIns="0" rtlCol="0">
            <a:normAutofit/>
          </a:bodyPr>
          <a:lstStyle/>
          <a:p>
            <a:pPr lvl="0"/>
            <a:r>
              <a:rPr lang="en-US"/>
              <a:t>Edit Master text styles</a:t>
            </a:r>
          </a:p>
          <a:p>
            <a:pPr lvl="1"/>
            <a:r>
              <a:rPr lang="en-US"/>
              <a:t>Second level (font 14pt / before 0.26 / hanging 0.12)</a:t>
            </a:r>
          </a:p>
          <a:p>
            <a:pPr lvl="2"/>
            <a:r>
              <a:rPr lang="en-US"/>
              <a:t>Third level (font 12 </a:t>
            </a:r>
            <a:r>
              <a:rPr lang="en-US" err="1"/>
              <a:t>pt</a:t>
            </a:r>
            <a:r>
              <a:rPr lang="en-US"/>
              <a:t> / before 0.38 / hanging 0.12)</a:t>
            </a:r>
          </a:p>
          <a:p>
            <a:pPr lvl="3"/>
            <a:r>
              <a:rPr lang="en-US"/>
              <a:t>Fourth level (font 10 </a:t>
            </a:r>
            <a:r>
              <a:rPr lang="en-US" err="1"/>
              <a:t>pt</a:t>
            </a:r>
            <a:r>
              <a:rPr lang="en-US"/>
              <a:t> / before 0.5 / hanging 0.12)</a:t>
            </a:r>
          </a:p>
          <a:p>
            <a:pPr lvl="4"/>
            <a:r>
              <a:rPr lang="en-US"/>
              <a:t>Fifth level (font 8 </a:t>
            </a:r>
            <a:r>
              <a:rPr lang="en-US" err="1"/>
              <a:t>pt</a:t>
            </a:r>
            <a:r>
              <a:rPr lang="en-US"/>
              <a:t> / before 0.62 / hanging 0.12)</a:t>
            </a:r>
          </a:p>
          <a:p>
            <a:pPr lvl="5"/>
            <a:r>
              <a:rPr lang="en-US"/>
              <a:t>Sixth Level (font 8 </a:t>
            </a:r>
            <a:r>
              <a:rPr lang="en-US" err="1"/>
              <a:t>pt</a:t>
            </a:r>
            <a:r>
              <a:rPr lang="en-US"/>
              <a:t> / before 0.74 / hanging 0.12)</a:t>
            </a:r>
          </a:p>
          <a:p>
            <a:pPr lvl="6"/>
            <a:r>
              <a:rPr lang="en-US"/>
              <a:t>Seventh Level (font 8 </a:t>
            </a:r>
            <a:r>
              <a:rPr lang="en-US" err="1"/>
              <a:t>pt</a:t>
            </a:r>
            <a:r>
              <a:rPr lang="en-US"/>
              <a:t> / before 0.86 / hanging 0.12)</a:t>
            </a:r>
          </a:p>
          <a:p>
            <a:pPr lvl="7"/>
            <a:r>
              <a:rPr lang="en-US"/>
              <a:t>Eighth Level (font 8 </a:t>
            </a:r>
            <a:r>
              <a:rPr lang="en-US" err="1"/>
              <a:t>pt</a:t>
            </a:r>
            <a:r>
              <a:rPr lang="en-US"/>
              <a:t> / before 0.98 / hanging 0.12)</a:t>
            </a:r>
          </a:p>
          <a:p>
            <a:pPr lvl="8"/>
            <a:r>
              <a:rPr lang="en-US"/>
              <a:t>Ninth Level (font 8 </a:t>
            </a:r>
            <a:r>
              <a:rPr lang="en-US" err="1"/>
              <a:t>pt</a:t>
            </a:r>
            <a:r>
              <a:rPr lang="en-US"/>
              <a:t> / before 1.1 / hanging 0.12)</a:t>
            </a:r>
          </a:p>
        </p:txBody>
      </p:sp>
      <p:sp>
        <p:nvSpPr>
          <p:cNvPr id="25" name="Slide Number Placeholder 5">
            <a:extLst>
              <a:ext uri="{FF2B5EF4-FFF2-40B4-BE49-F238E27FC236}">
                <a16:creationId xmlns:a16="http://schemas.microsoft.com/office/drawing/2014/main" id="{A59AA872-5917-D02E-B84C-17AAB1AC292D}"/>
              </a:ext>
            </a:extLst>
          </p:cNvPr>
          <p:cNvSpPr>
            <a:spLocks noGrp="1"/>
          </p:cNvSpPr>
          <p:nvPr>
            <p:ph type="sldNum" sz="quarter" idx="4"/>
          </p:nvPr>
        </p:nvSpPr>
        <p:spPr>
          <a:xfrm>
            <a:off x="342901" y="5620493"/>
            <a:ext cx="192882" cy="323108"/>
          </a:xfrm>
          <a:prstGeom prst="rect">
            <a:avLst/>
          </a:prstGeom>
          <a:noFill/>
        </p:spPr>
        <p:txBody>
          <a:bodyPr wrap="none" lIns="0" tIns="46800" rIns="0" bIns="0" rtlCol="0">
            <a:noAutofit/>
          </a:bodyPr>
          <a:lstStyle>
            <a:lvl1pPr>
              <a:defRPr lang="en-US" sz="432" b="0" i="0" baseline="0" smtClean="0">
                <a:effectLst/>
                <a:latin typeface="Avenir Book" panose="02000503020000020003" pitchFamily="2" charset="0"/>
                <a:cs typeface="Arial" panose="020B0604020202020204" pitchFamily="34" charset="0"/>
              </a:defRPr>
            </a:lvl1pPr>
          </a:lstStyle>
          <a:p>
            <a:fld id="{0318267E-8131-4611-81DC-9D9690248D8A}" type="slidenum">
              <a:rPr lang="en-US" smtClean="0"/>
              <a:pPr/>
              <a:t>‹#›</a:t>
            </a:fld>
            <a:endParaRPr lang="en-US"/>
          </a:p>
        </p:txBody>
      </p:sp>
    </p:spTree>
    <p:extLst>
      <p:ext uri="{BB962C8B-B14F-4D97-AF65-F5344CB8AC3E}">
        <p14:creationId xmlns:p14="http://schemas.microsoft.com/office/powerpoint/2010/main" val="18638317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91"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8" r:id="rId23"/>
    <p:sldLayoutId id="2147483689" r:id="rId24"/>
    <p:sldLayoutId id="2147483682" r:id="rId25"/>
    <p:sldLayoutId id="2147483683" r:id="rId26"/>
    <p:sldLayoutId id="2147483684" r:id="rId27"/>
    <p:sldLayoutId id="2147483685" r:id="rId28"/>
    <p:sldLayoutId id="2147483690" r:id="rId29"/>
  </p:sldLayoutIdLst>
  <p:hf sldNum="0" hdr="0" dt="0"/>
  <p:txStyles>
    <p:titleStyle>
      <a:lvl1pPr algn="l" defTabSz="493768" rtl="0" eaLnBrk="1" latinLnBrk="0" hangingPunct="1">
        <a:lnSpc>
          <a:spcPct val="100000"/>
        </a:lnSpc>
        <a:spcBef>
          <a:spcPct val="0"/>
        </a:spcBef>
        <a:buNone/>
        <a:defRPr sz="1512" b="0" i="0" kern="1200">
          <a:solidFill>
            <a:schemeClr val="tx1"/>
          </a:solidFill>
          <a:latin typeface="Avenir Book" panose="02000503020000020003" pitchFamily="2" charset="0"/>
          <a:ea typeface="+mj-ea"/>
          <a:cs typeface="+mj-cs"/>
        </a:defRPr>
      </a:lvl1pPr>
    </p:titleStyle>
    <p:bodyStyle>
      <a:lvl1pPr marL="0" indent="0" algn="l" defTabSz="493768" rtl="0" eaLnBrk="1" latinLnBrk="0" hangingPunct="1">
        <a:lnSpc>
          <a:spcPct val="110000"/>
        </a:lnSpc>
        <a:spcBef>
          <a:spcPts val="0"/>
        </a:spcBef>
        <a:spcAft>
          <a:spcPts val="432"/>
        </a:spcAft>
        <a:buFont typeface="Arial" panose="020B0604020202020204" pitchFamily="34" charset="0"/>
        <a:buNone/>
        <a:defRPr lang="en-US" sz="864" b="0" i="0" kern="1200" smtClean="0">
          <a:solidFill>
            <a:schemeClr val="tx1"/>
          </a:solidFill>
          <a:latin typeface="Avenir Book" panose="02000503020000020003" pitchFamily="2" charset="0"/>
          <a:ea typeface="+mn-ea"/>
          <a:cs typeface="+mn-cs"/>
        </a:defRPr>
      </a:lvl1pPr>
      <a:lvl2pPr marL="128380" marR="0" indent="-59253" algn="l" defTabSz="493768" rtl="0" eaLnBrk="1" fontAlgn="auto" latinLnBrk="0" hangingPunct="1">
        <a:lnSpc>
          <a:spcPct val="110000"/>
        </a:lnSpc>
        <a:spcBef>
          <a:spcPts val="0"/>
        </a:spcBef>
        <a:spcAft>
          <a:spcPts val="432"/>
        </a:spcAft>
        <a:buClrTx/>
        <a:buSzTx/>
        <a:buFont typeface="Arial" panose="020B0604020202020204" pitchFamily="34" charset="0"/>
        <a:buChar char="•"/>
        <a:tabLst/>
        <a:defRPr sz="756" b="0" i="0" kern="1200">
          <a:solidFill>
            <a:schemeClr val="tx1"/>
          </a:solidFill>
          <a:latin typeface="Avenir Book" panose="02000503020000020003" pitchFamily="2" charset="0"/>
          <a:ea typeface="+mn-ea"/>
          <a:cs typeface="+mn-cs"/>
        </a:defRPr>
      </a:lvl2pPr>
      <a:lvl3pPr marL="186019" indent="-59253" algn="l" defTabSz="493768" rtl="0" eaLnBrk="1" latinLnBrk="0" hangingPunct="1">
        <a:lnSpc>
          <a:spcPct val="110000"/>
        </a:lnSpc>
        <a:spcBef>
          <a:spcPts val="0"/>
        </a:spcBef>
        <a:spcAft>
          <a:spcPts val="432"/>
        </a:spcAft>
        <a:buFont typeface="Arial" panose="020B0604020202020204" pitchFamily="34" charset="0"/>
        <a:buChar char="•"/>
        <a:tabLst/>
        <a:defRPr sz="648" b="0" i="0" kern="1200">
          <a:solidFill>
            <a:schemeClr val="tx1"/>
          </a:solidFill>
          <a:latin typeface="Avenir Book" panose="02000503020000020003" pitchFamily="2" charset="0"/>
          <a:ea typeface="+mn-ea"/>
          <a:cs typeface="+mn-cs"/>
        </a:defRPr>
      </a:lvl3pPr>
      <a:lvl4pPr marL="247741" marR="0" indent="-59253" algn="l" defTabSz="493768" rtl="0" eaLnBrk="1" fontAlgn="auto" latinLnBrk="0" hangingPunct="1">
        <a:lnSpc>
          <a:spcPct val="110000"/>
        </a:lnSpc>
        <a:spcBef>
          <a:spcPts val="0"/>
        </a:spcBef>
        <a:spcAft>
          <a:spcPts val="432"/>
        </a:spcAft>
        <a:buClrTx/>
        <a:buSzTx/>
        <a:buFont typeface="Arial" panose="020B0604020202020204" pitchFamily="34" charset="0"/>
        <a:buChar char="•"/>
        <a:tabLst/>
        <a:defRPr sz="540" b="0" i="0" kern="1200">
          <a:solidFill>
            <a:schemeClr val="tx2"/>
          </a:solidFill>
          <a:latin typeface="Avenir Book" panose="02000503020000020003" pitchFamily="2" charset="0"/>
          <a:ea typeface="+mn-ea"/>
          <a:cs typeface="+mn-cs"/>
        </a:defRPr>
      </a:lvl4pPr>
      <a:lvl5pPr marL="306135" indent="-59253" algn="l" defTabSz="493768" rtl="0" eaLnBrk="1" latinLnBrk="0" hangingPunct="1">
        <a:lnSpc>
          <a:spcPct val="110000"/>
        </a:lnSpc>
        <a:spcBef>
          <a:spcPts val="0"/>
        </a:spcBef>
        <a:spcAft>
          <a:spcPts val="432"/>
        </a:spcAft>
        <a:buFont typeface="Arial" panose="020B0604020202020204" pitchFamily="34" charset="0"/>
        <a:buChar char="•"/>
        <a:tabLst/>
        <a:defRPr sz="432" b="0" i="0" kern="1200">
          <a:solidFill>
            <a:schemeClr val="tx2"/>
          </a:solidFill>
          <a:latin typeface="Avenir Book" panose="02000503020000020003" pitchFamily="2" charset="0"/>
          <a:ea typeface="+mn-ea"/>
          <a:cs typeface="+mn-cs"/>
        </a:defRPr>
      </a:lvl5pPr>
      <a:lvl6pPr marL="365387" marR="0" indent="-59150" algn="l" defTabSz="493768" rtl="0" eaLnBrk="1" fontAlgn="auto" latinLnBrk="0" hangingPunct="1">
        <a:lnSpc>
          <a:spcPct val="110000"/>
        </a:lnSpc>
        <a:spcBef>
          <a:spcPts val="0"/>
        </a:spcBef>
        <a:spcAft>
          <a:spcPts val="432"/>
        </a:spcAft>
        <a:buClrTx/>
        <a:buSzTx/>
        <a:buFont typeface="Arial" panose="020B0604020202020204" pitchFamily="34" charset="0"/>
        <a:buChar char="•"/>
        <a:tabLst/>
        <a:defRPr sz="432" b="0" i="0" kern="1200">
          <a:solidFill>
            <a:schemeClr val="tx1"/>
          </a:solidFill>
          <a:latin typeface="Avenir Book" panose="02000503020000020003" pitchFamily="2" charset="0"/>
          <a:ea typeface="+mn-ea"/>
          <a:cs typeface="+mn-cs"/>
        </a:defRPr>
      </a:lvl6pPr>
      <a:lvl7pPr marL="424640" marR="0" indent="-59150" algn="l" defTabSz="493768" rtl="0" eaLnBrk="1" fontAlgn="auto" latinLnBrk="0" hangingPunct="1">
        <a:lnSpc>
          <a:spcPct val="110000"/>
        </a:lnSpc>
        <a:spcBef>
          <a:spcPts val="0"/>
        </a:spcBef>
        <a:spcAft>
          <a:spcPts val="432"/>
        </a:spcAft>
        <a:buClrTx/>
        <a:buSzTx/>
        <a:buFont typeface="Arial" panose="020B0604020202020204" pitchFamily="34" charset="0"/>
        <a:buChar char="•"/>
        <a:tabLst/>
        <a:defRPr sz="432" b="0" i="0" kern="1200">
          <a:solidFill>
            <a:schemeClr val="tx1"/>
          </a:solidFill>
          <a:latin typeface="Avenir Book" panose="02000503020000020003" pitchFamily="2" charset="0"/>
          <a:ea typeface="+mn-ea"/>
          <a:cs typeface="+mn-cs"/>
        </a:defRPr>
      </a:lvl7pPr>
      <a:lvl8pPr marL="483892" marR="0" indent="-59253" algn="l" defTabSz="493768" rtl="0" eaLnBrk="1" fontAlgn="auto" latinLnBrk="0" hangingPunct="1">
        <a:lnSpc>
          <a:spcPct val="110000"/>
        </a:lnSpc>
        <a:spcBef>
          <a:spcPts val="0"/>
        </a:spcBef>
        <a:spcAft>
          <a:spcPts val="432"/>
        </a:spcAft>
        <a:buClrTx/>
        <a:buSzTx/>
        <a:buFont typeface="Arial" panose="020B0604020202020204" pitchFamily="34" charset="0"/>
        <a:buChar char="•"/>
        <a:tabLst/>
        <a:defRPr sz="432" b="0" i="0" kern="1200">
          <a:solidFill>
            <a:schemeClr val="tx1"/>
          </a:solidFill>
          <a:latin typeface="Avenir Book" panose="02000503020000020003" pitchFamily="2" charset="0"/>
          <a:ea typeface="+mn-ea"/>
          <a:cs typeface="+mn-cs"/>
        </a:defRPr>
      </a:lvl8pPr>
      <a:lvl9pPr marL="543145" marR="0" indent="-59253" algn="l" defTabSz="493768" rtl="0" eaLnBrk="1" fontAlgn="auto" latinLnBrk="0" hangingPunct="1">
        <a:lnSpc>
          <a:spcPct val="110000"/>
        </a:lnSpc>
        <a:spcBef>
          <a:spcPts val="0"/>
        </a:spcBef>
        <a:spcAft>
          <a:spcPts val="432"/>
        </a:spcAft>
        <a:buClrTx/>
        <a:buSzTx/>
        <a:buFont typeface="Arial" panose="020B0604020202020204" pitchFamily="34" charset="0"/>
        <a:buChar char="•"/>
        <a:tabLst/>
        <a:defRPr sz="432" b="0" i="0" kern="1200">
          <a:solidFill>
            <a:schemeClr val="tx1"/>
          </a:solidFill>
          <a:latin typeface="Avenir Book" panose="02000503020000020003" pitchFamily="2" charset="0"/>
          <a:ea typeface="+mn-ea"/>
          <a:cs typeface="+mn-cs"/>
        </a:defRPr>
      </a:lvl9pPr>
    </p:bodyStyle>
    <p:otherStyle>
      <a:defPPr>
        <a:defRPr lang="en-US"/>
      </a:defPPr>
      <a:lvl1pPr marL="0" algn="l" defTabSz="493768" rtl="0" eaLnBrk="1" latinLnBrk="0" hangingPunct="1">
        <a:defRPr sz="971" kern="1200">
          <a:solidFill>
            <a:schemeClr val="tx1"/>
          </a:solidFill>
          <a:latin typeface="+mn-lt"/>
          <a:ea typeface="+mn-ea"/>
          <a:cs typeface="+mn-cs"/>
        </a:defRPr>
      </a:lvl1pPr>
      <a:lvl2pPr marL="246884" algn="l" defTabSz="493768" rtl="0" eaLnBrk="1" latinLnBrk="0" hangingPunct="1">
        <a:defRPr sz="971" kern="1200">
          <a:solidFill>
            <a:schemeClr val="tx1"/>
          </a:solidFill>
          <a:latin typeface="+mn-lt"/>
          <a:ea typeface="+mn-ea"/>
          <a:cs typeface="+mn-cs"/>
        </a:defRPr>
      </a:lvl2pPr>
      <a:lvl3pPr marL="493768" algn="l" defTabSz="493768" rtl="0" eaLnBrk="1" latinLnBrk="0" hangingPunct="1">
        <a:defRPr sz="971" kern="1200">
          <a:solidFill>
            <a:schemeClr val="tx1"/>
          </a:solidFill>
          <a:latin typeface="+mn-lt"/>
          <a:ea typeface="+mn-ea"/>
          <a:cs typeface="+mn-cs"/>
        </a:defRPr>
      </a:lvl3pPr>
      <a:lvl4pPr marL="740651" algn="l" defTabSz="493768" rtl="0" eaLnBrk="1" latinLnBrk="0" hangingPunct="1">
        <a:defRPr sz="971" kern="1200">
          <a:solidFill>
            <a:schemeClr val="tx1"/>
          </a:solidFill>
          <a:latin typeface="+mn-lt"/>
          <a:ea typeface="+mn-ea"/>
          <a:cs typeface="+mn-cs"/>
        </a:defRPr>
      </a:lvl4pPr>
      <a:lvl5pPr marL="987535" algn="l" defTabSz="493768" rtl="0" eaLnBrk="1" latinLnBrk="0" hangingPunct="1">
        <a:defRPr sz="971" kern="1200">
          <a:solidFill>
            <a:schemeClr val="tx1"/>
          </a:solidFill>
          <a:latin typeface="+mn-lt"/>
          <a:ea typeface="+mn-ea"/>
          <a:cs typeface="+mn-cs"/>
        </a:defRPr>
      </a:lvl5pPr>
      <a:lvl6pPr marL="1234419" algn="l" defTabSz="493768" rtl="0" eaLnBrk="1" latinLnBrk="0" hangingPunct="1">
        <a:defRPr sz="971" kern="1200">
          <a:solidFill>
            <a:schemeClr val="tx1"/>
          </a:solidFill>
          <a:latin typeface="+mn-lt"/>
          <a:ea typeface="+mn-ea"/>
          <a:cs typeface="+mn-cs"/>
        </a:defRPr>
      </a:lvl6pPr>
      <a:lvl7pPr marL="1481303" algn="l" defTabSz="493768" rtl="0" eaLnBrk="1" latinLnBrk="0" hangingPunct="1">
        <a:defRPr sz="971" kern="1200">
          <a:solidFill>
            <a:schemeClr val="tx1"/>
          </a:solidFill>
          <a:latin typeface="+mn-lt"/>
          <a:ea typeface="+mn-ea"/>
          <a:cs typeface="+mn-cs"/>
        </a:defRPr>
      </a:lvl7pPr>
      <a:lvl8pPr marL="1728187" algn="l" defTabSz="493768" rtl="0" eaLnBrk="1" latinLnBrk="0" hangingPunct="1">
        <a:defRPr sz="971" kern="1200">
          <a:solidFill>
            <a:schemeClr val="tx1"/>
          </a:solidFill>
          <a:latin typeface="+mn-lt"/>
          <a:ea typeface="+mn-ea"/>
          <a:cs typeface="+mn-cs"/>
        </a:defRPr>
      </a:lvl8pPr>
      <a:lvl9pPr marL="1975070" algn="l" defTabSz="493768" rtl="0" eaLnBrk="1" latinLnBrk="0" hangingPunct="1">
        <a:defRPr sz="971" kern="1200">
          <a:solidFill>
            <a:schemeClr val="tx1"/>
          </a:solidFill>
          <a:latin typeface="+mn-lt"/>
          <a:ea typeface="+mn-ea"/>
          <a:cs typeface="+mn-cs"/>
        </a:defRPr>
      </a:lvl9pPr>
    </p:otherStyle>
  </p:txStyles>
  <p:extLst>
    <p:ext uri="{27BBF7A9-308A-43DC-89C8-2F10F3537804}">
      <p15:sldGuideLst xmlns:p15="http://schemas.microsoft.com/office/powerpoint/2012/main">
        <p15:guide id="2" pos="216" userDrawn="1">
          <p15:clr>
            <a:srgbClr val="F26B43"/>
          </p15:clr>
        </p15:guide>
        <p15:guide id="6" pos="5544" userDrawn="1">
          <p15:clr>
            <a:srgbClr val="F26B43"/>
          </p15:clr>
        </p15:guide>
        <p15:guide id="11" pos="2880" userDrawn="1">
          <p15:clr>
            <a:srgbClr val="F26B43"/>
          </p15:clr>
        </p15:guide>
        <p15:guide id="15" orient="horz" pos="1442" userDrawn="1">
          <p15:clr>
            <a:srgbClr val="F26B43"/>
          </p15:clr>
        </p15:guide>
        <p15:guide id="18" orient="horz" pos="2741" userDrawn="1">
          <p15:clr>
            <a:srgbClr val="F26B43"/>
          </p15:clr>
        </p15:guide>
        <p15:guide id="19" orient="horz" pos="15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22.xml"/><Relationship Id="rId5" Type="http://schemas.openxmlformats.org/officeDocument/2006/relationships/image" Target="../media/image3.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image" Target="../media/image15.jpe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svg"/><Relationship Id="rId4" Type="http://schemas.openxmlformats.org/officeDocument/2006/relationships/image" Target="../media/image16.jpeg"/><Relationship Id="rId9" Type="http://schemas.openxmlformats.org/officeDocument/2006/relationships/image" Target="../media/image21.png"/><Relationship Id="rId14" Type="http://schemas.openxmlformats.org/officeDocument/2006/relationships/image" Target="../media/image26.svg"/></Relationships>
</file>

<file path=ppt/slides/_rels/slide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Layout" Target="../slideLayouts/slideLayout2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svg"/></Relationships>
</file>

<file path=ppt/slides/_rels/slide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3.png"/><Relationship Id="rId1" Type="http://schemas.openxmlformats.org/officeDocument/2006/relationships/slideLayout" Target="../slideLayouts/slideLayout22.xml"/><Relationship Id="rId5" Type="http://schemas.openxmlformats.org/officeDocument/2006/relationships/image" Target="../media/image33.png"/><Relationship Id="rId4" Type="http://schemas.openxmlformats.org/officeDocument/2006/relationships/image" Target="../media/image29.sv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image" Target="../media/image13.png"/><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3.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C5D5274-56D0-945E-13AC-A78B43549E98}"/>
              </a:ext>
            </a:extLst>
          </p:cNvPr>
          <p:cNvSpPr>
            <a:spLocks noGrp="1"/>
          </p:cNvSpPr>
          <p:nvPr>
            <p:ph type="ctrTitle"/>
          </p:nvPr>
        </p:nvSpPr>
        <p:spPr>
          <a:xfrm>
            <a:off x="342900" y="403013"/>
            <a:ext cx="3086100" cy="3387110"/>
          </a:xfrm>
        </p:spPr>
        <p:txBody>
          <a:bodyPr/>
          <a:lstStyle/>
          <a:p>
            <a:r>
              <a:rPr lang="en-US" dirty="0"/>
              <a:t>MEAS – </a:t>
            </a:r>
            <a:r>
              <a:rPr lang="en-US" dirty="0" err="1"/>
              <a:t>Betatherm</a:t>
            </a:r>
            <a:r>
              <a:rPr lang="en-US" dirty="0"/>
              <a:t> Ireland Ltd</a:t>
            </a:r>
            <a:br>
              <a:rPr lang="en-US" dirty="0"/>
            </a:br>
            <a:r>
              <a:rPr lang="en-US" dirty="0"/>
              <a:t>GENDER PAY GAP REPORT</a:t>
            </a:r>
            <a:br>
              <a:rPr lang="en-US" dirty="0"/>
            </a:br>
            <a:r>
              <a:rPr lang="en-US" dirty="0"/>
              <a:t>2025</a:t>
            </a:r>
          </a:p>
        </p:txBody>
      </p:sp>
      <p:sp>
        <p:nvSpPr>
          <p:cNvPr id="10" name="Subtitle 2">
            <a:extLst>
              <a:ext uri="{FF2B5EF4-FFF2-40B4-BE49-F238E27FC236}">
                <a16:creationId xmlns:a16="http://schemas.microsoft.com/office/drawing/2014/main" id="{67426615-C759-B323-F97E-7A56C1E52E01}"/>
              </a:ext>
            </a:extLst>
          </p:cNvPr>
          <p:cNvSpPr>
            <a:spLocks noGrp="1"/>
          </p:cNvSpPr>
          <p:nvPr>
            <p:ph type="subTitle" idx="1"/>
          </p:nvPr>
        </p:nvSpPr>
        <p:spPr>
          <a:xfrm>
            <a:off x="342900" y="4058766"/>
            <a:ext cx="3086100" cy="1074749"/>
          </a:xfrm>
        </p:spPr>
        <p:txBody>
          <a:bodyPr/>
          <a:lstStyle/>
          <a:p>
            <a:r>
              <a:rPr lang="en-US" dirty="0"/>
              <a:t>PUBLISHED DECEMBER 2025</a:t>
            </a:r>
          </a:p>
        </p:txBody>
      </p:sp>
    </p:spTree>
    <p:extLst>
      <p:ext uri="{BB962C8B-B14F-4D97-AF65-F5344CB8AC3E}">
        <p14:creationId xmlns:p14="http://schemas.microsoft.com/office/powerpoint/2010/main" val="7299580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03" name="Picture 102" hidden="1">
            <a:extLst>
              <a:ext uri="{FF2B5EF4-FFF2-40B4-BE49-F238E27FC236}">
                <a16:creationId xmlns:a16="http://schemas.microsoft.com/office/drawing/2014/main" id="{58B8FD33-DF91-5D90-2300-AC10B39025F3}"/>
              </a:ext>
            </a:extLst>
          </p:cNvPr>
          <p:cNvPicPr>
            <a:picLocks noChangeAspect="1"/>
          </p:cNvPicPr>
          <p:nvPr/>
        </p:nvPicPr>
        <p:blipFill>
          <a:blip r:embed="rId3">
            <a:alphaModFix amt="23000"/>
          </a:blip>
          <a:stretch>
            <a:fillRect/>
          </a:stretch>
        </p:blipFill>
        <p:spPr>
          <a:xfrm>
            <a:off x="342904" y="0"/>
            <a:ext cx="8458199" cy="5943600"/>
          </a:xfrm>
          <a:prstGeom prst="rect">
            <a:avLst/>
          </a:prstGeom>
        </p:spPr>
      </p:pic>
      <p:grpSp>
        <p:nvGrpSpPr>
          <p:cNvPr id="14" name="Group 13">
            <a:extLst>
              <a:ext uri="{FF2B5EF4-FFF2-40B4-BE49-F238E27FC236}">
                <a16:creationId xmlns:a16="http://schemas.microsoft.com/office/drawing/2014/main" id="{FCE2CCAC-338E-1396-9122-071BF8D006B5}"/>
              </a:ext>
            </a:extLst>
          </p:cNvPr>
          <p:cNvGrpSpPr/>
          <p:nvPr/>
        </p:nvGrpSpPr>
        <p:grpSpPr>
          <a:xfrm>
            <a:off x="6647071" y="5053264"/>
            <a:ext cx="2136756" cy="594279"/>
            <a:chOff x="5411669" y="6094378"/>
            <a:chExt cx="3199418" cy="792531"/>
          </a:xfrm>
        </p:grpSpPr>
        <p:pic>
          <p:nvPicPr>
            <p:cNvPr id="10" name="Picture 9" descr="A blue circle on a black background">
              <a:extLst>
                <a:ext uri="{FF2B5EF4-FFF2-40B4-BE49-F238E27FC236}">
                  <a16:creationId xmlns:a16="http://schemas.microsoft.com/office/drawing/2014/main" id="{43274A2A-BDFF-D38A-E3DB-6C4022D377B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r="52576"/>
            <a:stretch/>
          </p:blipFill>
          <p:spPr>
            <a:xfrm>
              <a:off x="7506801" y="6094378"/>
              <a:ext cx="1104286" cy="792531"/>
            </a:xfrm>
            <a:prstGeom prst="rect">
              <a:avLst/>
            </a:prstGeom>
          </p:spPr>
        </p:pic>
        <p:sp>
          <p:nvSpPr>
            <p:cNvPr id="11" name="TextBox 10">
              <a:extLst>
                <a:ext uri="{FF2B5EF4-FFF2-40B4-BE49-F238E27FC236}">
                  <a16:creationId xmlns:a16="http://schemas.microsoft.com/office/drawing/2014/main" id="{7576E57B-2754-DDFA-ED7A-79AE3055A0B0}"/>
                </a:ext>
              </a:extLst>
            </p:cNvPr>
            <p:cNvSpPr txBox="1"/>
            <p:nvPr/>
          </p:nvSpPr>
          <p:spPr>
            <a:xfrm>
              <a:off x="5411669" y="6213645"/>
              <a:ext cx="2095132" cy="615677"/>
            </a:xfrm>
            <a:prstGeom prst="rect">
              <a:avLst/>
            </a:prstGeom>
            <a:noFill/>
          </p:spPr>
          <p:txBody>
            <a:bodyPr wrap="square" rtlCol="0">
              <a:spAutoFit/>
            </a:bodyPr>
            <a:lstStyle/>
            <a:p>
              <a:pPr marL="0" marR="0" lvl="0" indent="0" algn="r" defTabSz="101550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67A87">
                      <a:lumMod val="20000"/>
                      <a:lumOff val="80000"/>
                    </a:srgbClr>
                  </a:solidFill>
                  <a:effectLst/>
                  <a:uLnTx/>
                  <a:uFillTx/>
                  <a:latin typeface="Avenir Book" panose="02000503020000020003" pitchFamily="2" charset="0"/>
                  <a:ea typeface="+mn-ea"/>
                  <a:cs typeface="+mn-cs"/>
                </a:rPr>
                <a:t>DIVERSITY</a:t>
              </a:r>
            </a:p>
            <a:p>
              <a:pPr marL="0" marR="0" lvl="0" indent="0" algn="r" defTabSz="101550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FFFFFF"/>
                  </a:solidFill>
                  <a:effectLst/>
                  <a:uLnTx/>
                  <a:uFillTx/>
                  <a:latin typeface="Avenir Book" panose="02000503020000020003" pitchFamily="2" charset="0"/>
                  <a:ea typeface="+mn-ea"/>
                  <a:cs typeface="+mn-cs"/>
                </a:rPr>
                <a:t>ENGAGEMENT</a:t>
              </a:r>
            </a:p>
            <a:p>
              <a:pPr marL="0" marR="0" lvl="0" indent="0" algn="r" defTabSz="101550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167A87"/>
                  </a:solidFill>
                  <a:effectLst/>
                  <a:uLnTx/>
                  <a:uFillTx/>
                  <a:latin typeface="Avenir Book" panose="02000503020000020003" pitchFamily="2" charset="0"/>
                  <a:ea typeface="+mn-ea"/>
                  <a:cs typeface="+mn-cs"/>
                </a:rPr>
                <a:t>INCLUSION</a:t>
              </a:r>
            </a:p>
          </p:txBody>
        </p:sp>
      </p:grpSp>
      <p:sp>
        <p:nvSpPr>
          <p:cNvPr id="3" name="TextBox 2">
            <a:extLst>
              <a:ext uri="{FF2B5EF4-FFF2-40B4-BE49-F238E27FC236}">
                <a16:creationId xmlns:a16="http://schemas.microsoft.com/office/drawing/2014/main" id="{2DE2F2E4-3E4F-EF43-1270-F9114D742CF2}"/>
              </a:ext>
            </a:extLst>
          </p:cNvPr>
          <p:cNvSpPr txBox="1"/>
          <p:nvPr/>
        </p:nvSpPr>
        <p:spPr>
          <a:xfrm>
            <a:off x="4723958" y="1740696"/>
            <a:ext cx="3927624" cy="1236877"/>
          </a:xfrm>
          <a:prstGeom prst="rect">
            <a:avLst/>
          </a:prstGeom>
          <a:noFill/>
        </p:spPr>
        <p:txBody>
          <a:bodyPr wrap="square" lIns="0" tIns="0" rIns="0" bIns="0">
            <a:spAutoFit/>
          </a:bodyPr>
          <a:lstStyle/>
          <a:p>
            <a:pPr marL="0" marR="0" lvl="0" indent="0" algn="ctr" defTabSz="1015507" rtl="0" eaLnBrk="1" fontAlgn="auto" latinLnBrk="0" hangingPunct="1">
              <a:lnSpc>
                <a:spcPts val="324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venir Heavy" panose="02000503020000020003" pitchFamily="2" charset="0"/>
                <a:ea typeface="+mn-ea"/>
                <a:cs typeface="Arial" panose="020B0604020202020204" pitchFamily="34" charset="0"/>
              </a:rPr>
              <a:t>You </a:t>
            </a:r>
          </a:p>
          <a:p>
            <a:pPr marL="0" marR="0" lvl="0" indent="0" algn="ctr" defTabSz="1015507" rtl="0" eaLnBrk="1" fontAlgn="auto" latinLnBrk="0" hangingPunct="1">
              <a:lnSpc>
                <a:spcPts val="324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venir Heavy" panose="02000503020000020003" pitchFamily="2" charset="0"/>
                <a:ea typeface="+mn-ea"/>
                <a:cs typeface="Arial" panose="020B0604020202020204" pitchFamily="34" charset="0"/>
              </a:rPr>
              <a:t>Belong </a:t>
            </a:r>
          </a:p>
          <a:p>
            <a:pPr marL="0" marR="0" lvl="0" indent="0" algn="ctr" defTabSz="1015507" rtl="0" eaLnBrk="1" fontAlgn="auto" latinLnBrk="0" hangingPunct="1">
              <a:lnSpc>
                <a:spcPts val="3240"/>
              </a:lnSpc>
              <a:spcBef>
                <a:spcPts val="0"/>
              </a:spcBef>
              <a:spcAft>
                <a:spcPts val="0"/>
              </a:spcAft>
              <a:buClrTx/>
              <a:buSzTx/>
              <a:buFontTx/>
              <a:buNone/>
              <a:tabLst/>
              <a:defRPr/>
            </a:pPr>
            <a:r>
              <a:rPr kumimoji="0" lang="en-US" sz="3200" b="0" i="0" u="none" strike="noStrike" kern="1200" cap="none" spc="0" normalizeH="0" baseline="0" noProof="0">
                <a:ln>
                  <a:noFill/>
                </a:ln>
                <a:solidFill>
                  <a:srgbClr val="FFFFFF"/>
                </a:solidFill>
                <a:effectLst/>
                <a:uLnTx/>
                <a:uFillTx/>
                <a:latin typeface="Avenir Heavy" panose="02000503020000020003" pitchFamily="2" charset="0"/>
                <a:ea typeface="+mn-ea"/>
                <a:cs typeface="Arial" panose="020B0604020202020204" pitchFamily="34" charset="0"/>
              </a:rPr>
              <a:t>Here</a:t>
            </a:r>
          </a:p>
        </p:txBody>
      </p:sp>
      <p:grpSp>
        <p:nvGrpSpPr>
          <p:cNvPr id="20" name="Focus Rings">
            <a:extLst>
              <a:ext uri="{FF2B5EF4-FFF2-40B4-BE49-F238E27FC236}">
                <a16:creationId xmlns:a16="http://schemas.microsoft.com/office/drawing/2014/main" id="{1041EF6E-86F4-1643-7AE4-56B0B1C0572F}"/>
              </a:ext>
            </a:extLst>
          </p:cNvPr>
          <p:cNvGrpSpPr>
            <a:grpSpLocks noChangeAspect="1"/>
          </p:cNvGrpSpPr>
          <p:nvPr/>
        </p:nvGrpSpPr>
        <p:grpSpPr>
          <a:xfrm rot="11598197">
            <a:off x="4773196" y="413019"/>
            <a:ext cx="3904478" cy="3858458"/>
            <a:chOff x="7244598" y="1584764"/>
            <a:chExt cx="1214650" cy="1200334"/>
          </a:xfrm>
        </p:grpSpPr>
        <p:sp>
          <p:nvSpPr>
            <p:cNvPr id="22" name="Arc 21">
              <a:extLst>
                <a:ext uri="{FF2B5EF4-FFF2-40B4-BE49-F238E27FC236}">
                  <a16:creationId xmlns:a16="http://schemas.microsoft.com/office/drawing/2014/main" id="{BD7D4B1D-17A5-451C-DF8B-EE2D038115D5}"/>
                </a:ext>
              </a:extLst>
            </p:cNvPr>
            <p:cNvSpPr/>
            <p:nvPr/>
          </p:nvSpPr>
          <p:spPr>
            <a:xfrm rot="10800000">
              <a:off x="7490933" y="1814308"/>
              <a:ext cx="721978" cy="741246"/>
            </a:xfrm>
            <a:prstGeom prst="arc">
              <a:avLst>
                <a:gd name="adj1" fmla="val 15687825"/>
                <a:gd name="adj2" fmla="val 8979106"/>
              </a:avLst>
            </a:prstGeom>
            <a:ln w="50800" cap="rnd">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015507"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srgbClr val="666666"/>
                </a:solidFill>
                <a:effectLst/>
                <a:uLnTx/>
                <a:uFillTx/>
                <a:latin typeface="Avenir Book" panose="02000503020000020003" pitchFamily="2" charset="0"/>
                <a:ea typeface="+mn-ea"/>
                <a:cs typeface="+mn-cs"/>
              </a:endParaRPr>
            </a:p>
          </p:txBody>
        </p:sp>
        <p:sp>
          <p:nvSpPr>
            <p:cNvPr id="23" name="Arc 22">
              <a:extLst>
                <a:ext uri="{FF2B5EF4-FFF2-40B4-BE49-F238E27FC236}">
                  <a16:creationId xmlns:a16="http://schemas.microsoft.com/office/drawing/2014/main" id="{8E42920D-2632-FB66-F482-18E31595745E}"/>
                </a:ext>
              </a:extLst>
            </p:cNvPr>
            <p:cNvSpPr/>
            <p:nvPr/>
          </p:nvSpPr>
          <p:spPr>
            <a:xfrm>
              <a:off x="7405370" y="1743641"/>
              <a:ext cx="893105" cy="882580"/>
            </a:xfrm>
            <a:prstGeom prst="arc">
              <a:avLst>
                <a:gd name="adj1" fmla="val 18054700"/>
                <a:gd name="adj2" fmla="val 9594962"/>
              </a:avLst>
            </a:prstGeom>
            <a:ln w="50800" cap="rnd">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015507"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srgbClr val="666666"/>
                </a:solidFill>
                <a:effectLst/>
                <a:uLnTx/>
                <a:uFillTx/>
                <a:latin typeface="Avenir Book" panose="02000503020000020003" pitchFamily="2" charset="0"/>
                <a:ea typeface="+mn-ea"/>
                <a:cs typeface="+mn-cs"/>
              </a:endParaRPr>
            </a:p>
          </p:txBody>
        </p:sp>
        <p:sp>
          <p:nvSpPr>
            <p:cNvPr id="24" name="Arc 23">
              <a:extLst>
                <a:ext uri="{FF2B5EF4-FFF2-40B4-BE49-F238E27FC236}">
                  <a16:creationId xmlns:a16="http://schemas.microsoft.com/office/drawing/2014/main" id="{F5241A3F-CD9E-F5EA-BCB9-DDDDDBD0CD19}"/>
                </a:ext>
              </a:extLst>
            </p:cNvPr>
            <p:cNvSpPr/>
            <p:nvPr/>
          </p:nvSpPr>
          <p:spPr>
            <a:xfrm rot="10800000">
              <a:off x="7333296" y="1672416"/>
              <a:ext cx="1037254" cy="1025030"/>
            </a:xfrm>
            <a:prstGeom prst="arc">
              <a:avLst>
                <a:gd name="adj1" fmla="val 19032719"/>
                <a:gd name="adj2" fmla="val 9751679"/>
              </a:avLst>
            </a:prstGeom>
            <a:ln w="50800" cap="rnd">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015507"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srgbClr val="666666"/>
                </a:solidFill>
                <a:effectLst/>
                <a:uLnTx/>
                <a:uFillTx/>
                <a:latin typeface="Avenir Book" panose="02000503020000020003" pitchFamily="2" charset="0"/>
                <a:ea typeface="+mn-ea"/>
                <a:cs typeface="+mn-cs"/>
              </a:endParaRPr>
            </a:p>
          </p:txBody>
        </p:sp>
        <p:sp>
          <p:nvSpPr>
            <p:cNvPr id="25" name="Arc 24">
              <a:extLst>
                <a:ext uri="{FF2B5EF4-FFF2-40B4-BE49-F238E27FC236}">
                  <a16:creationId xmlns:a16="http://schemas.microsoft.com/office/drawing/2014/main" id="{6B9F9020-7C0B-1F31-A245-00E978A63515}"/>
                </a:ext>
              </a:extLst>
            </p:cNvPr>
            <p:cNvSpPr/>
            <p:nvPr/>
          </p:nvSpPr>
          <p:spPr>
            <a:xfrm rot="10800000">
              <a:off x="7244598" y="1584764"/>
              <a:ext cx="1214649" cy="1200334"/>
            </a:xfrm>
            <a:prstGeom prst="arc">
              <a:avLst>
                <a:gd name="adj1" fmla="val 594830"/>
                <a:gd name="adj2" fmla="val 3891507"/>
              </a:avLst>
            </a:prstGeom>
            <a:ln w="50800" cap="rnd">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015507"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srgbClr val="666666"/>
                </a:solidFill>
                <a:effectLst/>
                <a:uLnTx/>
                <a:uFillTx/>
                <a:latin typeface="Avenir Book" panose="02000503020000020003" pitchFamily="2" charset="0"/>
                <a:ea typeface="+mn-ea"/>
                <a:cs typeface="+mn-cs"/>
              </a:endParaRPr>
            </a:p>
          </p:txBody>
        </p:sp>
        <p:sp>
          <p:nvSpPr>
            <p:cNvPr id="26" name="Arc 25">
              <a:extLst>
                <a:ext uri="{FF2B5EF4-FFF2-40B4-BE49-F238E27FC236}">
                  <a16:creationId xmlns:a16="http://schemas.microsoft.com/office/drawing/2014/main" id="{ADBFCEE8-EB5E-F589-762A-2C9FD1C92C90}"/>
                </a:ext>
              </a:extLst>
            </p:cNvPr>
            <p:cNvSpPr/>
            <p:nvPr/>
          </p:nvSpPr>
          <p:spPr>
            <a:xfrm rot="10800000">
              <a:off x="7244599" y="1584764"/>
              <a:ext cx="1214649" cy="1200334"/>
            </a:xfrm>
            <a:prstGeom prst="arc">
              <a:avLst>
                <a:gd name="adj1" fmla="val 8370673"/>
                <a:gd name="adj2" fmla="val 15938718"/>
              </a:avLst>
            </a:prstGeom>
            <a:ln w="50800" cap="rnd">
              <a:solidFill>
                <a:schemeClr val="accent3">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015507" rtl="0" eaLnBrk="1" fontAlgn="auto" latinLnBrk="0" hangingPunct="1">
                <a:lnSpc>
                  <a:spcPct val="100000"/>
                </a:lnSpc>
                <a:spcBef>
                  <a:spcPts val="0"/>
                </a:spcBef>
                <a:spcAft>
                  <a:spcPts val="0"/>
                </a:spcAft>
                <a:buClrTx/>
                <a:buSzTx/>
                <a:buFontTx/>
                <a:buNone/>
                <a:tabLst/>
                <a:defRPr/>
              </a:pPr>
              <a:endParaRPr kumimoji="0" lang="en-US" sz="1999" b="0" i="0" u="none" strike="noStrike" kern="1200" cap="none" spc="0" normalizeH="0" baseline="0" noProof="0">
                <a:ln>
                  <a:noFill/>
                </a:ln>
                <a:solidFill>
                  <a:srgbClr val="666666"/>
                </a:solidFill>
                <a:effectLst/>
                <a:uLnTx/>
                <a:uFillTx/>
                <a:latin typeface="Avenir Book" panose="02000503020000020003" pitchFamily="2" charset="0"/>
                <a:ea typeface="+mn-ea"/>
                <a:cs typeface="+mn-cs"/>
              </a:endParaRPr>
            </a:p>
          </p:txBody>
        </p:sp>
      </p:grpSp>
      <p:pic>
        <p:nvPicPr>
          <p:cNvPr id="2" name="Picture 8">
            <a:extLst>
              <a:ext uri="{FF2B5EF4-FFF2-40B4-BE49-F238E27FC236}">
                <a16:creationId xmlns:a16="http://schemas.microsoft.com/office/drawing/2014/main" id="{23140D51-6EA7-5F79-D82D-3F22144E07A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91101" y="1"/>
            <a:ext cx="810000" cy="534857"/>
          </a:xfrm>
          <a:prstGeom prst="rect">
            <a:avLst/>
          </a:prstGeom>
          <a:ln w="0">
            <a:noFill/>
          </a:ln>
        </p:spPr>
      </p:pic>
      <p:sp>
        <p:nvSpPr>
          <p:cNvPr id="4" name="Text Placeholder 1">
            <a:extLst>
              <a:ext uri="{FF2B5EF4-FFF2-40B4-BE49-F238E27FC236}">
                <a16:creationId xmlns:a16="http://schemas.microsoft.com/office/drawing/2014/main" id="{8E53FA88-B56B-FEDF-16E6-A217BDB60513}"/>
              </a:ext>
            </a:extLst>
          </p:cNvPr>
          <p:cNvSpPr txBox="1">
            <a:spLocks/>
          </p:cNvSpPr>
          <p:nvPr/>
        </p:nvSpPr>
        <p:spPr>
          <a:xfrm>
            <a:off x="492419" y="3521786"/>
            <a:ext cx="3370921" cy="260800"/>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800"/>
              </a:spcAft>
              <a:buFont typeface="Arial" panose="020B0604020202020204" pitchFamily="34" charset="0"/>
              <a:buNone/>
              <a:defRPr lang="en-US" sz="1600" kern="1200" smtClean="0">
                <a:solidFill>
                  <a:schemeClr val="tx1"/>
                </a:solidFill>
                <a:latin typeface="+mn-lt"/>
                <a:ea typeface="+mn-ea"/>
                <a:cs typeface="+mn-cs"/>
              </a:defRPr>
            </a:lvl1pPr>
            <a:lvl2pPr marL="237744"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400" kern="1200">
                <a:solidFill>
                  <a:schemeClr val="tx1"/>
                </a:solidFill>
                <a:latin typeface="+mn-lt"/>
                <a:ea typeface="+mn-ea"/>
                <a:cs typeface="+mn-cs"/>
              </a:defRPr>
            </a:lvl2pPr>
            <a:lvl3pPr marL="344488" indent="-109728" algn="l" defTabSz="914400" rtl="0" eaLnBrk="1" latinLnBrk="0" hangingPunct="1">
              <a:lnSpc>
                <a:spcPct val="110000"/>
              </a:lnSpc>
              <a:spcBef>
                <a:spcPts val="0"/>
              </a:spcBef>
              <a:spcAft>
                <a:spcPts val="800"/>
              </a:spcAft>
              <a:buFont typeface="Arial" panose="020B0604020202020204" pitchFamily="34" charset="0"/>
              <a:buChar char="•"/>
              <a:tabLst/>
              <a:defRPr sz="1200" kern="1200">
                <a:solidFill>
                  <a:schemeClr val="tx1"/>
                </a:solidFill>
                <a:latin typeface="+mn-lt"/>
                <a:ea typeface="+mn-ea"/>
                <a:cs typeface="+mn-cs"/>
              </a:defRPr>
            </a:lvl3pPr>
            <a:lvl4pPr marL="458788"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000" kern="1200">
                <a:solidFill>
                  <a:schemeClr val="tx2"/>
                </a:solidFill>
                <a:latin typeface="+mn-lt"/>
                <a:ea typeface="+mn-ea"/>
                <a:cs typeface="+mn-cs"/>
              </a:defRPr>
            </a:lvl4pPr>
            <a:lvl5pPr marL="566928" indent="-109728" algn="l" defTabSz="914400" rtl="0" eaLnBrk="1" latinLnBrk="0" hangingPunct="1">
              <a:lnSpc>
                <a:spcPct val="110000"/>
              </a:lnSpc>
              <a:spcBef>
                <a:spcPts val="0"/>
              </a:spcBef>
              <a:spcAft>
                <a:spcPts val="800"/>
              </a:spcAft>
              <a:buFont typeface="Arial" panose="020B0604020202020204" pitchFamily="34" charset="0"/>
              <a:buChar char="•"/>
              <a:tabLst/>
              <a:defRPr sz="800" kern="1200">
                <a:solidFill>
                  <a:schemeClr val="tx2"/>
                </a:solidFill>
                <a:latin typeface="+mn-lt"/>
                <a:ea typeface="+mn-ea"/>
                <a:cs typeface="+mn-cs"/>
              </a:defRPr>
            </a:lvl5pPr>
            <a:lvl6pPr marL="676656"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6pPr>
            <a:lvl7pPr marL="786384"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7pPr>
            <a:lvl8pPr marL="896112"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8pPr>
            <a:lvl9pPr marL="1005840"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9pPr>
          </a:lstStyle>
          <a:p>
            <a:r>
              <a:rPr lang="de-DE" sz="1000" dirty="0">
                <a:solidFill>
                  <a:schemeClr val="bg1"/>
                </a:solidFill>
                <a:latin typeface="Gotham Book" panose="02000604040000020004" pitchFamily="2" charset="0"/>
                <a:cs typeface="Arial" panose="020B0604020202020204" pitchFamily="34" charset="0"/>
              </a:rPr>
              <a:t>TE Connectivity Ireland, MEAS – Betatherm Ireland Ltd.</a:t>
            </a:r>
            <a:endParaRPr lang="en-US" sz="1000" dirty="0">
              <a:solidFill>
                <a:schemeClr val="bg1"/>
              </a:solidFill>
              <a:latin typeface="Gotham Book" panose="02000604040000020004" pitchFamily="2" charset="0"/>
              <a:cs typeface="Arial" panose="020B0604020202020204" pitchFamily="34" charset="0"/>
            </a:endParaRPr>
          </a:p>
          <a:p>
            <a:r>
              <a:rPr lang="en-US" sz="1000" dirty="0">
                <a:solidFill>
                  <a:schemeClr val="bg1"/>
                </a:solidFill>
                <a:latin typeface="Gotham Book" panose="02000604040000020004" pitchFamily="2" charset="0"/>
                <a:cs typeface="Arial" panose="020B0604020202020204" pitchFamily="34" charset="0"/>
              </a:rPr>
              <a:t>Gender Pay Gap Report – 2025</a:t>
            </a:r>
          </a:p>
        </p:txBody>
      </p:sp>
    </p:spTree>
    <p:extLst>
      <p:ext uri="{BB962C8B-B14F-4D97-AF65-F5344CB8AC3E}">
        <p14:creationId xmlns:p14="http://schemas.microsoft.com/office/powerpoint/2010/main" val="26659167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E82D476-A593-75B3-B810-4D584B5418A7}"/>
              </a:ext>
            </a:extLst>
          </p:cNvPr>
          <p:cNvSpPr txBox="1">
            <a:spLocks/>
          </p:cNvSpPr>
          <p:nvPr/>
        </p:nvSpPr>
        <p:spPr>
          <a:xfrm>
            <a:off x="1257300" y="2971801"/>
            <a:ext cx="7103824" cy="290849"/>
          </a:xfrm>
          <a:prstGeom prst="rect">
            <a:avLst/>
          </a:prstGeom>
        </p:spPr>
        <p:txBody>
          <a:bodyPr vert="horz" wrap="square" lIns="0" tIns="0" rIns="0" bIns="0" rtlCol="0" anchor="t">
            <a:spAutoFit/>
          </a:bodyPr>
          <a:lstStyle>
            <a:lvl1pPr algn="l" defTabSz="914391" rtl="0" eaLnBrk="1" latinLnBrk="0" hangingPunct="1">
              <a:lnSpc>
                <a:spcPct val="90000"/>
              </a:lnSpc>
              <a:spcBef>
                <a:spcPct val="0"/>
              </a:spcBef>
              <a:buNone/>
              <a:defRPr sz="4400" kern="1200">
                <a:solidFill>
                  <a:schemeClr val="tx1"/>
                </a:solidFill>
                <a:latin typeface="+mj-lt"/>
                <a:ea typeface="+mj-ea"/>
                <a:cs typeface="+mj-cs"/>
              </a:defRPr>
            </a:lvl1pPr>
          </a:lstStyle>
          <a:p>
            <a:pPr defTabSz="685869">
              <a:spcBef>
                <a:spcPts val="0"/>
              </a:spcBef>
              <a:spcAft>
                <a:spcPts val="375"/>
              </a:spcAft>
              <a:defRPr/>
            </a:pPr>
            <a:br>
              <a:rPr lang="en-US" sz="1350">
                <a:solidFill>
                  <a:srgbClr val="01AB01"/>
                </a:solidFill>
                <a:latin typeface="Avenir Book" panose="02000503020000020003" pitchFamily="2" charset="0"/>
              </a:rPr>
            </a:br>
            <a:endParaRPr lang="en-US" sz="750">
              <a:solidFill>
                <a:prstClr val="black"/>
              </a:solidFill>
              <a:latin typeface="Avenir Light" panose="020B0402020203020204" pitchFamily="34" charset="77"/>
              <a:ea typeface="Inter Light" panose="02000503000000020004" pitchFamily="2" charset="0"/>
            </a:endParaRPr>
          </a:p>
        </p:txBody>
      </p:sp>
      <p:sp>
        <p:nvSpPr>
          <p:cNvPr id="7" name="TextBox 6">
            <a:extLst>
              <a:ext uri="{FF2B5EF4-FFF2-40B4-BE49-F238E27FC236}">
                <a16:creationId xmlns:a16="http://schemas.microsoft.com/office/drawing/2014/main" id="{429C6726-0F37-2A5E-C306-BB9EB25E9F55}"/>
              </a:ext>
            </a:extLst>
          </p:cNvPr>
          <p:cNvSpPr txBox="1"/>
          <p:nvPr/>
        </p:nvSpPr>
        <p:spPr>
          <a:xfrm>
            <a:off x="232090" y="307203"/>
            <a:ext cx="2756207" cy="646331"/>
          </a:xfrm>
          <a:prstGeom prst="rect">
            <a:avLst/>
          </a:prstGeom>
          <a:noFill/>
        </p:spPr>
        <p:txBody>
          <a:bodyPr wrap="square">
            <a:spAutoFit/>
          </a:bodyPr>
          <a:lstStyle/>
          <a:p>
            <a:pPr defTabSz="493768">
              <a:lnSpc>
                <a:spcPct val="90000"/>
              </a:lnSpc>
              <a:spcAft>
                <a:spcPts val="432"/>
              </a:spcAft>
            </a:pPr>
            <a:r>
              <a:rPr lang="en-US" sz="2000" b="1">
                <a:solidFill>
                  <a:schemeClr val="bg1"/>
                </a:solidFill>
                <a:latin typeface="Avenir Heavy" panose="02000503020000020003" pitchFamily="2" charset="0"/>
              </a:rPr>
              <a:t>WHAT IS GENDER PAY GAP REPORTING?</a:t>
            </a:r>
          </a:p>
        </p:txBody>
      </p:sp>
      <p:sp>
        <p:nvSpPr>
          <p:cNvPr id="13" name="Rectangle 12">
            <a:extLst>
              <a:ext uri="{FF2B5EF4-FFF2-40B4-BE49-F238E27FC236}">
                <a16:creationId xmlns:a16="http://schemas.microsoft.com/office/drawing/2014/main" id="{D3029378-B2E2-1347-1F7E-3D7C5124673D}"/>
              </a:ext>
            </a:extLst>
          </p:cNvPr>
          <p:cNvSpPr/>
          <p:nvPr/>
        </p:nvSpPr>
        <p:spPr>
          <a:xfrm>
            <a:off x="113124" y="3733016"/>
            <a:ext cx="3365369" cy="499621"/>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D2DC7A3-D58F-4502-5187-E6733FCAC5A2}"/>
              </a:ext>
            </a:extLst>
          </p:cNvPr>
          <p:cNvSpPr/>
          <p:nvPr/>
        </p:nvSpPr>
        <p:spPr>
          <a:xfrm>
            <a:off x="87356" y="5284798"/>
            <a:ext cx="3296459" cy="42415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1FB786D-D975-49B3-DDDD-15580383782B}"/>
              </a:ext>
            </a:extLst>
          </p:cNvPr>
          <p:cNvSpPr txBox="1"/>
          <p:nvPr/>
        </p:nvSpPr>
        <p:spPr>
          <a:xfrm>
            <a:off x="133783" y="1369483"/>
            <a:ext cx="3475762" cy="4708981"/>
          </a:xfrm>
          <a:prstGeom prst="rect">
            <a:avLst/>
          </a:prstGeom>
          <a:noFill/>
        </p:spPr>
        <p:txBody>
          <a:bodyPr wrap="square">
            <a:spAutoFit/>
          </a:bodyPr>
          <a:lstStyle/>
          <a:p>
            <a:r>
              <a:rPr lang="en-US" sz="1000" dirty="0">
                <a:solidFill>
                  <a:schemeClr val="bg1"/>
                </a:solidFill>
                <a:latin typeface="Avenir Book" panose="02000503020000020003" pitchFamily="2" charset="0"/>
                <a:ea typeface="+mj-ea"/>
                <a:cs typeface="+mj-cs"/>
              </a:rPr>
              <a:t>As one of our key values, TE Connectivity compensates its employees fairly and equitably based on performance, with equal pay for equal work. We maintain robust policies and practices reinforcing our commitment, including analyses from outside experts, with oversight from our Board and senior leaders.</a:t>
            </a:r>
          </a:p>
          <a:p>
            <a:endParaRPr lang="en-US" sz="1000" dirty="0">
              <a:solidFill>
                <a:schemeClr val="bg1"/>
              </a:solidFill>
              <a:latin typeface="Avenir Book" panose="02000503020000020003" pitchFamily="2" charset="0"/>
              <a:ea typeface="+mj-ea"/>
              <a:cs typeface="+mj-cs"/>
            </a:endParaRPr>
          </a:p>
          <a:p>
            <a:r>
              <a:rPr lang="en-IE" sz="1000" dirty="0">
                <a:solidFill>
                  <a:schemeClr val="bg1"/>
                </a:solidFill>
                <a:latin typeface="Avenir Book" panose="02000503020000020003" pitchFamily="2" charset="0"/>
                <a:ea typeface="+mj-ea"/>
                <a:cs typeface="+mj-cs"/>
              </a:rPr>
              <a:t>Mandatory gender pay gap (GPG) reporting in Ireland is now in its fourth year. The Gender Pay Gap Information Act of 2021 amended the Employment Equality Act 1998 and focuses not on pay equity but represents an aggregate view of all employees in the Company. </a:t>
            </a:r>
          </a:p>
          <a:p>
            <a:endParaRPr lang="en-US" sz="1000" dirty="0">
              <a:solidFill>
                <a:schemeClr val="bg1"/>
              </a:solidFill>
              <a:latin typeface="Avenir Book" panose="02000503020000020003" pitchFamily="2" charset="0"/>
              <a:ea typeface="+mj-ea"/>
              <a:cs typeface="+mj-cs"/>
            </a:endParaRPr>
          </a:p>
          <a:p>
            <a:r>
              <a:rPr lang="en-US" sz="1000" dirty="0">
                <a:solidFill>
                  <a:schemeClr val="bg1"/>
                </a:solidFill>
                <a:latin typeface="Avenir Book" panose="02000503020000020003" pitchFamily="2" charset="0"/>
                <a:ea typeface="+mj-ea"/>
                <a:cs typeface="+mj-cs"/>
              </a:rPr>
              <a:t>This law changed this year to requires employers with 50 or more employees to examine and publish their gender pay and participation gaps.   </a:t>
            </a:r>
          </a:p>
          <a:p>
            <a:endParaRPr lang="en-US" sz="1000" dirty="0">
              <a:solidFill>
                <a:schemeClr val="bg1"/>
              </a:solidFill>
              <a:latin typeface="Avenir Book" panose="02000503020000020003" pitchFamily="2" charset="0"/>
              <a:ea typeface="+mj-ea"/>
              <a:cs typeface="+mj-cs"/>
            </a:endParaRPr>
          </a:p>
          <a:p>
            <a:r>
              <a:rPr lang="en-US" sz="1000" dirty="0">
                <a:solidFill>
                  <a:schemeClr val="bg1"/>
                </a:solidFill>
                <a:latin typeface="Avenir Book" panose="02000503020000020003" pitchFamily="2" charset="0"/>
                <a:ea typeface="+mj-ea"/>
                <a:cs typeface="+mj-cs"/>
              </a:rPr>
              <a:t>Closing the overall gender pay gap is different to ensuring equal pay for equal work. It involves making sure that men and women are represented at all levels throughout the Company, particularly in leadership roles which tend to carry higher market rates of pay.  At TE Connectivity, we are committed to taking steps to ensure that we are attracting, hiring and promoting diverse talent throughout the Company, so we can make progress towards closing the representation gap which is reflected in the pay report.</a:t>
            </a:r>
          </a:p>
          <a:p>
            <a:endParaRPr lang="en-US" sz="1000" dirty="0">
              <a:solidFill>
                <a:schemeClr val="bg1"/>
              </a:solidFill>
              <a:latin typeface="Avenir Book" panose="02000503020000020003" pitchFamily="2" charset="0"/>
              <a:ea typeface="+mj-ea"/>
              <a:cs typeface="+mj-cs"/>
            </a:endParaRPr>
          </a:p>
          <a:p>
            <a:endParaRPr lang="en-US" sz="1000" dirty="0">
              <a:solidFill>
                <a:schemeClr val="bg1"/>
              </a:solidFill>
              <a:latin typeface="Avenir Book" panose="02000503020000020003" pitchFamily="2" charset="0"/>
              <a:ea typeface="+mj-ea"/>
              <a:cs typeface="+mj-cs"/>
            </a:endParaRPr>
          </a:p>
          <a:p>
            <a:endParaRPr lang="en-US" sz="1000" dirty="0">
              <a:solidFill>
                <a:schemeClr val="bg1"/>
              </a:solidFill>
              <a:latin typeface="Avenir Book" panose="02000503020000020003" pitchFamily="2" charset="0"/>
              <a:ea typeface="+mj-ea"/>
              <a:cs typeface="+mj-cs"/>
            </a:endParaRPr>
          </a:p>
        </p:txBody>
      </p:sp>
      <p:sp>
        <p:nvSpPr>
          <p:cNvPr id="15" name="Rectangle 14">
            <a:extLst>
              <a:ext uri="{FF2B5EF4-FFF2-40B4-BE49-F238E27FC236}">
                <a16:creationId xmlns:a16="http://schemas.microsoft.com/office/drawing/2014/main" id="{2C3AB3ED-5AA4-2C5F-D765-6D8710026DC0}"/>
              </a:ext>
            </a:extLst>
          </p:cNvPr>
          <p:cNvSpPr/>
          <p:nvPr/>
        </p:nvSpPr>
        <p:spPr>
          <a:xfrm>
            <a:off x="3639456" y="4326904"/>
            <a:ext cx="1865089" cy="161669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8857912-FE8C-99CC-0174-32400F2BE8A4}"/>
              </a:ext>
            </a:extLst>
          </p:cNvPr>
          <p:cNvSpPr/>
          <p:nvPr/>
        </p:nvSpPr>
        <p:spPr>
          <a:xfrm>
            <a:off x="5504545" y="4326904"/>
            <a:ext cx="1838934" cy="1616697"/>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6802E8BC-5059-7A79-A9CB-619BE86D9679}"/>
              </a:ext>
            </a:extLst>
          </p:cNvPr>
          <p:cNvSpPr/>
          <p:nvPr/>
        </p:nvSpPr>
        <p:spPr>
          <a:xfrm>
            <a:off x="7343480" y="4326904"/>
            <a:ext cx="1800520" cy="1616697"/>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EF083864-03C4-AF1C-B564-7FD99D6652D2}"/>
              </a:ext>
            </a:extLst>
          </p:cNvPr>
          <p:cNvSpPr txBox="1"/>
          <p:nvPr/>
        </p:nvSpPr>
        <p:spPr>
          <a:xfrm>
            <a:off x="3725451" y="4479878"/>
            <a:ext cx="1719259" cy="863826"/>
          </a:xfrm>
          <a:prstGeom prst="rect">
            <a:avLst/>
          </a:prstGeom>
          <a:noFill/>
        </p:spPr>
        <p:txBody>
          <a:bodyPr wrap="square" lIns="91440" tIns="45720" rIns="91440" bIns="45720" anchor="t">
            <a:spAutoFit/>
          </a:bodyPr>
          <a:lstStyle/>
          <a:p>
            <a:pPr defTabSz="493768">
              <a:lnSpc>
                <a:spcPct val="90000"/>
              </a:lnSpc>
              <a:spcAft>
                <a:spcPts val="432"/>
              </a:spcAft>
            </a:pPr>
            <a:r>
              <a:rPr lang="en-US" sz="1200" b="1">
                <a:solidFill>
                  <a:schemeClr val="bg1"/>
                </a:solidFill>
                <a:latin typeface="Avenir Heavy" panose="02000503020000020003" pitchFamily="2" charset="0"/>
              </a:rPr>
              <a:t>PAY EQUITY</a:t>
            </a:r>
          </a:p>
          <a:p>
            <a:pPr defTabSz="493768">
              <a:lnSpc>
                <a:spcPct val="90000"/>
              </a:lnSpc>
              <a:spcAft>
                <a:spcPts val="432"/>
              </a:spcAft>
            </a:pPr>
            <a:r>
              <a:rPr lang="en-US" sz="1000">
                <a:solidFill>
                  <a:schemeClr val="bg1"/>
                </a:solidFill>
                <a:latin typeface="Avenir Book"/>
              </a:rPr>
              <a:t>Compares the pay between men and women doing equal jobs with similar experience, skills, and performance</a:t>
            </a:r>
          </a:p>
        </p:txBody>
      </p:sp>
      <p:sp>
        <p:nvSpPr>
          <p:cNvPr id="19" name="TextBox 18">
            <a:extLst>
              <a:ext uri="{FF2B5EF4-FFF2-40B4-BE49-F238E27FC236}">
                <a16:creationId xmlns:a16="http://schemas.microsoft.com/office/drawing/2014/main" id="{12638320-E479-70D4-1813-4D0B1FB8BA81}"/>
              </a:ext>
            </a:extLst>
          </p:cNvPr>
          <p:cNvSpPr txBox="1"/>
          <p:nvPr/>
        </p:nvSpPr>
        <p:spPr>
          <a:xfrm>
            <a:off x="5563678" y="4479878"/>
            <a:ext cx="1719259" cy="786882"/>
          </a:xfrm>
          <a:prstGeom prst="rect">
            <a:avLst/>
          </a:prstGeom>
          <a:noFill/>
        </p:spPr>
        <p:txBody>
          <a:bodyPr wrap="square" lIns="91440" tIns="45720" rIns="91440" bIns="45720" anchor="t">
            <a:spAutoFit/>
          </a:bodyPr>
          <a:lstStyle/>
          <a:p>
            <a:pPr defTabSz="493768">
              <a:lnSpc>
                <a:spcPct val="90000"/>
              </a:lnSpc>
              <a:spcAft>
                <a:spcPts val="432"/>
              </a:spcAft>
            </a:pPr>
            <a:r>
              <a:rPr lang="en-US" sz="1200" b="1">
                <a:solidFill>
                  <a:schemeClr val="bg1"/>
                </a:solidFill>
                <a:latin typeface="Avenir Heavy" panose="02000503020000020003" pitchFamily="2" charset="0"/>
              </a:rPr>
              <a:t>MEAN PAY GAP</a:t>
            </a:r>
          </a:p>
          <a:p>
            <a:pPr lvl="0"/>
            <a:r>
              <a:rPr lang="en-US" sz="1100">
                <a:solidFill>
                  <a:schemeClr val="bg1"/>
                </a:solidFill>
                <a:latin typeface="Avenir Book"/>
                <a:ea typeface="Inter" panose="02000503000000020004" pitchFamily="2" charset="0"/>
                <a:cs typeface="Aharoni"/>
              </a:rPr>
              <a:t>C</a:t>
            </a:r>
            <a:r>
              <a:rPr lang="en-US" sz="1000">
                <a:solidFill>
                  <a:schemeClr val="bg1"/>
                </a:solidFill>
                <a:latin typeface="Avenir Book"/>
                <a:ea typeface="Inter" panose="02000503000000020004" pitchFamily="2" charset="0"/>
                <a:cs typeface="Aharoni"/>
              </a:rPr>
              <a:t>ompares the average pay between men and women across the Company</a:t>
            </a:r>
          </a:p>
        </p:txBody>
      </p:sp>
      <p:sp>
        <p:nvSpPr>
          <p:cNvPr id="21" name="TextBox 20">
            <a:extLst>
              <a:ext uri="{FF2B5EF4-FFF2-40B4-BE49-F238E27FC236}">
                <a16:creationId xmlns:a16="http://schemas.microsoft.com/office/drawing/2014/main" id="{46A2A9DB-1737-E8C5-EEBF-FC5617E60568}"/>
              </a:ext>
            </a:extLst>
          </p:cNvPr>
          <p:cNvSpPr txBox="1"/>
          <p:nvPr/>
        </p:nvSpPr>
        <p:spPr>
          <a:xfrm>
            <a:off x="7411332" y="4479880"/>
            <a:ext cx="1719259" cy="1233158"/>
          </a:xfrm>
          <a:prstGeom prst="rect">
            <a:avLst/>
          </a:prstGeom>
          <a:noFill/>
        </p:spPr>
        <p:txBody>
          <a:bodyPr wrap="square" lIns="91440" tIns="45720" rIns="91440" bIns="45720" anchor="t">
            <a:spAutoFit/>
          </a:bodyPr>
          <a:lstStyle/>
          <a:p>
            <a:pPr defTabSz="493768">
              <a:lnSpc>
                <a:spcPct val="90000"/>
              </a:lnSpc>
              <a:spcAft>
                <a:spcPts val="432"/>
              </a:spcAft>
            </a:pPr>
            <a:r>
              <a:rPr lang="en-US" sz="1200" b="1">
                <a:solidFill>
                  <a:schemeClr val="bg1"/>
                </a:solidFill>
                <a:latin typeface="Avenir Heavy" panose="02000503020000020003" pitchFamily="2" charset="0"/>
              </a:rPr>
              <a:t>MEDIAN PAY GAP</a:t>
            </a:r>
          </a:p>
          <a:p>
            <a:pPr lvl="0"/>
            <a:r>
              <a:rPr lang="en-US" sz="1000">
                <a:solidFill>
                  <a:schemeClr val="bg1"/>
                </a:solidFill>
                <a:latin typeface="Avenir Book"/>
                <a:ea typeface="Inter" panose="02000503000000020004" pitchFamily="2" charset="0"/>
                <a:cs typeface="Aharoni"/>
              </a:rPr>
              <a:t>Compares the earnings of the middle employee for one group (e.g., men) to the middle earner in another group (e.g., women) across the Company. </a:t>
            </a:r>
          </a:p>
        </p:txBody>
      </p:sp>
      <p:cxnSp>
        <p:nvCxnSpPr>
          <p:cNvPr id="22" name="Straight Connector 21">
            <a:extLst>
              <a:ext uri="{FF2B5EF4-FFF2-40B4-BE49-F238E27FC236}">
                <a16:creationId xmlns:a16="http://schemas.microsoft.com/office/drawing/2014/main" id="{D241EB1E-85FD-A86F-E50D-BAE01B05128A}"/>
              </a:ext>
            </a:extLst>
          </p:cNvPr>
          <p:cNvCxnSpPr>
            <a:cxnSpLocks/>
          </p:cNvCxnSpPr>
          <p:nvPr/>
        </p:nvCxnSpPr>
        <p:spPr>
          <a:xfrm>
            <a:off x="0" y="1318698"/>
            <a:ext cx="1808922" cy="0"/>
          </a:xfrm>
          <a:prstGeom prst="line">
            <a:avLst/>
          </a:prstGeom>
          <a:ln w="508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ext Placeholder 1">
            <a:extLst>
              <a:ext uri="{FF2B5EF4-FFF2-40B4-BE49-F238E27FC236}">
                <a16:creationId xmlns:a16="http://schemas.microsoft.com/office/drawing/2014/main" id="{D6F9BFBF-EA30-6046-2633-03354E63D72E}"/>
              </a:ext>
            </a:extLst>
          </p:cNvPr>
          <p:cNvSpPr txBox="1">
            <a:spLocks/>
          </p:cNvSpPr>
          <p:nvPr/>
        </p:nvSpPr>
        <p:spPr>
          <a:xfrm>
            <a:off x="713784" y="5552833"/>
            <a:ext cx="1298209" cy="155717"/>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800"/>
              </a:spcAft>
              <a:buFont typeface="Arial" panose="020B0604020202020204" pitchFamily="34" charset="0"/>
              <a:buNone/>
              <a:defRPr lang="en-US" sz="1600" kern="1200" smtClean="0">
                <a:solidFill>
                  <a:schemeClr val="tx1"/>
                </a:solidFill>
                <a:latin typeface="+mn-lt"/>
                <a:ea typeface="+mn-ea"/>
                <a:cs typeface="+mn-cs"/>
              </a:defRPr>
            </a:lvl1pPr>
            <a:lvl2pPr marL="237744"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400" kern="1200">
                <a:solidFill>
                  <a:schemeClr val="tx1"/>
                </a:solidFill>
                <a:latin typeface="+mn-lt"/>
                <a:ea typeface="+mn-ea"/>
                <a:cs typeface="+mn-cs"/>
              </a:defRPr>
            </a:lvl2pPr>
            <a:lvl3pPr marL="344488" indent="-109728" algn="l" defTabSz="914400" rtl="0" eaLnBrk="1" latinLnBrk="0" hangingPunct="1">
              <a:lnSpc>
                <a:spcPct val="110000"/>
              </a:lnSpc>
              <a:spcBef>
                <a:spcPts val="0"/>
              </a:spcBef>
              <a:spcAft>
                <a:spcPts val="800"/>
              </a:spcAft>
              <a:buFont typeface="Arial" panose="020B0604020202020204" pitchFamily="34" charset="0"/>
              <a:buChar char="•"/>
              <a:tabLst/>
              <a:defRPr sz="1200" kern="1200">
                <a:solidFill>
                  <a:schemeClr val="tx1"/>
                </a:solidFill>
                <a:latin typeface="+mn-lt"/>
                <a:ea typeface="+mn-ea"/>
                <a:cs typeface="+mn-cs"/>
              </a:defRPr>
            </a:lvl3pPr>
            <a:lvl4pPr marL="458788"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000" kern="1200">
                <a:solidFill>
                  <a:schemeClr val="tx2"/>
                </a:solidFill>
                <a:latin typeface="+mn-lt"/>
                <a:ea typeface="+mn-ea"/>
                <a:cs typeface="+mn-cs"/>
              </a:defRPr>
            </a:lvl4pPr>
            <a:lvl5pPr marL="566928" indent="-109728" algn="l" defTabSz="914400" rtl="0" eaLnBrk="1" latinLnBrk="0" hangingPunct="1">
              <a:lnSpc>
                <a:spcPct val="110000"/>
              </a:lnSpc>
              <a:spcBef>
                <a:spcPts val="0"/>
              </a:spcBef>
              <a:spcAft>
                <a:spcPts val="800"/>
              </a:spcAft>
              <a:buFont typeface="Arial" panose="020B0604020202020204" pitchFamily="34" charset="0"/>
              <a:buChar char="•"/>
              <a:tabLst/>
              <a:defRPr sz="800" kern="1200">
                <a:solidFill>
                  <a:schemeClr val="tx2"/>
                </a:solidFill>
                <a:latin typeface="+mn-lt"/>
                <a:ea typeface="+mn-ea"/>
                <a:cs typeface="+mn-cs"/>
              </a:defRPr>
            </a:lvl5pPr>
            <a:lvl6pPr marL="676656"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6pPr>
            <a:lvl7pPr marL="786384"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7pPr>
            <a:lvl8pPr marL="896112"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8pPr>
            <a:lvl9pPr marL="1005840"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9pPr>
          </a:lstStyle>
          <a:p>
            <a:r>
              <a:rPr lang="en-US" sz="600" dirty="0">
                <a:solidFill>
                  <a:schemeClr val="bg1"/>
                </a:solidFill>
                <a:latin typeface="Avenir Book" panose="02000503020000020003" pitchFamily="2" charset="0"/>
                <a:cs typeface="Arial" panose="020B0604020202020204" pitchFamily="34" charset="0"/>
              </a:rPr>
              <a:t>Ireland Gender Pay Gap Report 2025</a:t>
            </a:r>
          </a:p>
        </p:txBody>
      </p:sp>
      <p:sp>
        <p:nvSpPr>
          <p:cNvPr id="3" name="Slide Number Placeholder 5">
            <a:extLst>
              <a:ext uri="{FF2B5EF4-FFF2-40B4-BE49-F238E27FC236}">
                <a16:creationId xmlns:a16="http://schemas.microsoft.com/office/drawing/2014/main" id="{83B9466A-6B93-C46F-61BC-65B36D837374}"/>
              </a:ext>
            </a:extLst>
          </p:cNvPr>
          <p:cNvSpPr txBox="1">
            <a:spLocks/>
          </p:cNvSpPr>
          <p:nvPr/>
        </p:nvSpPr>
        <p:spPr>
          <a:xfrm>
            <a:off x="147191" y="5538832"/>
            <a:ext cx="213984" cy="169720"/>
          </a:xfrm>
          <a:prstGeom prst="rect">
            <a:avLst/>
          </a:prstGeom>
          <a:noFill/>
        </p:spPr>
        <p:txBody>
          <a:bodyPr wrap="none" lIns="0" tIns="0" rIns="0" bIns="0" rtlCol="0">
            <a:noAutofit/>
          </a:bodyPr>
          <a:lstStyle>
            <a:defPPr>
              <a:defRPr lang="en-US"/>
            </a:defPPr>
            <a:lvl1pPr marL="0" algn="l" defTabSz="1015507" rtl="0" eaLnBrk="1" latinLnBrk="0" hangingPunct="1">
              <a:defRPr lang="en-US" sz="432" b="0" kern="1200" baseline="0" smtClean="0">
                <a:solidFill>
                  <a:schemeClr val="tx1"/>
                </a:solidFill>
                <a:effectLst/>
                <a:latin typeface="Arial" panose="020B0604020202020204" pitchFamily="34" charset="0"/>
                <a:ea typeface="+mn-ea"/>
                <a:cs typeface="Arial" panose="020B0604020202020204" pitchFamily="34" charset="0"/>
              </a:defRPr>
            </a:lvl1pPr>
            <a:lvl2pPr marL="507754" algn="l" defTabSz="1015507" rtl="0" eaLnBrk="1" latinLnBrk="0" hangingPunct="1">
              <a:defRPr sz="1999" kern="1200">
                <a:solidFill>
                  <a:schemeClr val="tx1"/>
                </a:solidFill>
                <a:latin typeface="+mn-lt"/>
                <a:ea typeface="+mn-ea"/>
                <a:cs typeface="+mn-cs"/>
              </a:defRPr>
            </a:lvl2pPr>
            <a:lvl3pPr marL="1015507" algn="l" defTabSz="1015507" rtl="0" eaLnBrk="1" latinLnBrk="0" hangingPunct="1">
              <a:defRPr sz="1999" kern="1200">
                <a:solidFill>
                  <a:schemeClr val="tx1"/>
                </a:solidFill>
                <a:latin typeface="+mn-lt"/>
                <a:ea typeface="+mn-ea"/>
                <a:cs typeface="+mn-cs"/>
              </a:defRPr>
            </a:lvl3pPr>
            <a:lvl4pPr marL="1523261" algn="l" defTabSz="1015507" rtl="0" eaLnBrk="1" latinLnBrk="0" hangingPunct="1">
              <a:defRPr sz="1999" kern="1200">
                <a:solidFill>
                  <a:schemeClr val="tx1"/>
                </a:solidFill>
                <a:latin typeface="+mn-lt"/>
                <a:ea typeface="+mn-ea"/>
                <a:cs typeface="+mn-cs"/>
              </a:defRPr>
            </a:lvl4pPr>
            <a:lvl5pPr marL="2031015" algn="l" defTabSz="1015507" rtl="0" eaLnBrk="1" latinLnBrk="0" hangingPunct="1">
              <a:defRPr sz="1999" kern="1200">
                <a:solidFill>
                  <a:schemeClr val="tx1"/>
                </a:solidFill>
                <a:latin typeface="+mn-lt"/>
                <a:ea typeface="+mn-ea"/>
                <a:cs typeface="+mn-cs"/>
              </a:defRPr>
            </a:lvl5pPr>
            <a:lvl6pPr marL="2538769" algn="l" defTabSz="1015507" rtl="0" eaLnBrk="1" latinLnBrk="0" hangingPunct="1">
              <a:defRPr sz="1999" kern="1200">
                <a:solidFill>
                  <a:schemeClr val="tx1"/>
                </a:solidFill>
                <a:latin typeface="+mn-lt"/>
                <a:ea typeface="+mn-ea"/>
                <a:cs typeface="+mn-cs"/>
              </a:defRPr>
            </a:lvl6pPr>
            <a:lvl7pPr marL="3046522" algn="l" defTabSz="1015507" rtl="0" eaLnBrk="1" latinLnBrk="0" hangingPunct="1">
              <a:defRPr sz="1999" kern="1200">
                <a:solidFill>
                  <a:schemeClr val="tx1"/>
                </a:solidFill>
                <a:latin typeface="+mn-lt"/>
                <a:ea typeface="+mn-ea"/>
                <a:cs typeface="+mn-cs"/>
              </a:defRPr>
            </a:lvl7pPr>
            <a:lvl8pPr marL="3554276" algn="l" defTabSz="1015507" rtl="0" eaLnBrk="1" latinLnBrk="0" hangingPunct="1">
              <a:defRPr sz="1999" kern="1200">
                <a:solidFill>
                  <a:schemeClr val="tx1"/>
                </a:solidFill>
                <a:latin typeface="+mn-lt"/>
                <a:ea typeface="+mn-ea"/>
                <a:cs typeface="+mn-cs"/>
              </a:defRPr>
            </a:lvl8pPr>
            <a:lvl9pPr marL="4062030" algn="l" defTabSz="1015507" rtl="0" eaLnBrk="1" latinLnBrk="0" hangingPunct="1">
              <a:defRPr sz="1999" kern="1200">
                <a:solidFill>
                  <a:schemeClr val="tx1"/>
                </a:solidFill>
                <a:latin typeface="+mn-lt"/>
                <a:ea typeface="+mn-ea"/>
                <a:cs typeface="+mn-cs"/>
              </a:defRPr>
            </a:lvl9pPr>
          </a:lstStyle>
          <a:p>
            <a:pPr algn="ctr"/>
            <a:fld id="{0318267E-8131-4611-81DC-9D9690248D8A}" type="slidenum">
              <a:rPr lang="en-US" sz="800">
                <a:solidFill>
                  <a:schemeClr val="bg1"/>
                </a:solidFill>
                <a:latin typeface="Avenir Book" panose="02000503020000020003" pitchFamily="2" charset="0"/>
              </a:rPr>
              <a:pPr algn="ctr"/>
              <a:t>2</a:t>
            </a:fld>
            <a:endParaRPr lang="en-US" sz="800">
              <a:solidFill>
                <a:schemeClr val="bg1"/>
              </a:solidFill>
              <a:latin typeface="Avenir Book" panose="02000503020000020003" pitchFamily="2" charset="0"/>
            </a:endParaRPr>
          </a:p>
        </p:txBody>
      </p:sp>
      <p:grpSp>
        <p:nvGrpSpPr>
          <p:cNvPr id="4" name="Group 3">
            <a:extLst>
              <a:ext uri="{FF2B5EF4-FFF2-40B4-BE49-F238E27FC236}">
                <a16:creationId xmlns:a16="http://schemas.microsoft.com/office/drawing/2014/main" id="{E22DEF78-082A-60F6-8EF0-EE00CC3DA25E}"/>
              </a:ext>
            </a:extLst>
          </p:cNvPr>
          <p:cNvGrpSpPr/>
          <p:nvPr/>
        </p:nvGrpSpPr>
        <p:grpSpPr>
          <a:xfrm>
            <a:off x="113122" y="5457888"/>
            <a:ext cx="288388" cy="287344"/>
            <a:chOff x="3213158" y="2910595"/>
            <a:chExt cx="2196788" cy="2188826"/>
          </a:xfrm>
        </p:grpSpPr>
        <p:grpSp>
          <p:nvGrpSpPr>
            <p:cNvPr id="5" name="Group 4">
              <a:extLst>
                <a:ext uri="{FF2B5EF4-FFF2-40B4-BE49-F238E27FC236}">
                  <a16:creationId xmlns:a16="http://schemas.microsoft.com/office/drawing/2014/main" id="{81DA1908-ABE3-8975-7F1F-3DEA39848EEF}"/>
                </a:ext>
              </a:extLst>
            </p:cNvPr>
            <p:cNvGrpSpPr/>
            <p:nvPr/>
          </p:nvGrpSpPr>
          <p:grpSpPr>
            <a:xfrm>
              <a:off x="3213158" y="2910595"/>
              <a:ext cx="2196788" cy="2188826"/>
              <a:chOff x="3272570" y="2977505"/>
              <a:chExt cx="2060275" cy="2039714"/>
            </a:xfrm>
          </p:grpSpPr>
          <p:sp>
            <p:nvSpPr>
              <p:cNvPr id="9" name="Arc 8">
                <a:extLst>
                  <a:ext uri="{FF2B5EF4-FFF2-40B4-BE49-F238E27FC236}">
                    <a16:creationId xmlns:a16="http://schemas.microsoft.com/office/drawing/2014/main" id="{3ACF2E51-D763-8799-7878-D1B7BD63026C}"/>
                  </a:ext>
                </a:extLst>
              </p:cNvPr>
              <p:cNvSpPr/>
              <p:nvPr/>
            </p:nvSpPr>
            <p:spPr>
              <a:xfrm rot="4427201">
                <a:off x="3308428" y="2992801"/>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sp>
            <p:nvSpPr>
              <p:cNvPr id="11" name="Arc 10">
                <a:extLst>
                  <a:ext uri="{FF2B5EF4-FFF2-40B4-BE49-F238E27FC236}">
                    <a16:creationId xmlns:a16="http://schemas.microsoft.com/office/drawing/2014/main" id="{3F75EBCB-3B17-EF21-451D-36E0A4CA86E4}"/>
                  </a:ext>
                </a:extLst>
              </p:cNvPr>
              <p:cNvSpPr/>
              <p:nvPr/>
            </p:nvSpPr>
            <p:spPr>
              <a:xfrm rot="17172799" flipH="1">
                <a:off x="3272570" y="2992802"/>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sp>
            <p:nvSpPr>
              <p:cNvPr id="12" name="Arc 11">
                <a:extLst>
                  <a:ext uri="{FF2B5EF4-FFF2-40B4-BE49-F238E27FC236}">
                    <a16:creationId xmlns:a16="http://schemas.microsoft.com/office/drawing/2014/main" id="{E430C207-9FB5-B6CC-B897-672CB73CB81E}"/>
                  </a:ext>
                </a:extLst>
              </p:cNvPr>
              <p:cNvSpPr/>
              <p:nvPr/>
            </p:nvSpPr>
            <p:spPr>
              <a:xfrm rot="19063826">
                <a:off x="3308427" y="2977505"/>
                <a:ext cx="2024417" cy="2024417"/>
              </a:xfrm>
              <a:prstGeom prst="arc">
                <a:avLst>
                  <a:gd name="adj1" fmla="val 16062582"/>
                  <a:gd name="adj2" fmla="val 21522475"/>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grpSp>
        <p:sp>
          <p:nvSpPr>
            <p:cNvPr id="8" name="Oval 7">
              <a:extLst>
                <a:ext uri="{FF2B5EF4-FFF2-40B4-BE49-F238E27FC236}">
                  <a16:creationId xmlns:a16="http://schemas.microsoft.com/office/drawing/2014/main" id="{1CB8284F-7DEE-10D2-BC37-743B1F18933E}"/>
                </a:ext>
              </a:extLst>
            </p:cNvPr>
            <p:cNvSpPr/>
            <p:nvPr/>
          </p:nvSpPr>
          <p:spPr>
            <a:xfrm>
              <a:off x="3496544" y="3190000"/>
              <a:ext cx="1630017" cy="1630017"/>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grpSp>
      <p:cxnSp>
        <p:nvCxnSpPr>
          <p:cNvPr id="20" name="Straight Connector 19">
            <a:extLst>
              <a:ext uri="{FF2B5EF4-FFF2-40B4-BE49-F238E27FC236}">
                <a16:creationId xmlns:a16="http://schemas.microsoft.com/office/drawing/2014/main" id="{AB966C5C-3024-A3C6-A765-E1FFE0C31D5F}"/>
              </a:ext>
            </a:extLst>
          </p:cNvPr>
          <p:cNvCxnSpPr>
            <a:cxnSpLocks/>
          </p:cNvCxnSpPr>
          <p:nvPr/>
        </p:nvCxnSpPr>
        <p:spPr>
          <a:xfrm>
            <a:off x="409871" y="5601560"/>
            <a:ext cx="2556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Picture 8">
            <a:extLst>
              <a:ext uri="{FF2B5EF4-FFF2-40B4-BE49-F238E27FC236}">
                <a16:creationId xmlns:a16="http://schemas.microsoft.com/office/drawing/2014/main" id="{9BC3A638-236B-C1B7-EC99-FEF36BA7BD0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991101" y="1"/>
            <a:ext cx="810000" cy="534857"/>
          </a:xfrm>
          <a:prstGeom prst="rect">
            <a:avLst/>
          </a:prstGeom>
          <a:ln w="0">
            <a:noFill/>
          </a:ln>
        </p:spPr>
      </p:pic>
    </p:spTree>
    <p:extLst>
      <p:ext uri="{BB962C8B-B14F-4D97-AF65-F5344CB8AC3E}">
        <p14:creationId xmlns:p14="http://schemas.microsoft.com/office/powerpoint/2010/main" val="20633134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8FD9AF7-3410-E7BD-FF94-F64C78F57002}"/>
              </a:ext>
            </a:extLst>
          </p:cNvPr>
          <p:cNvSpPr/>
          <p:nvPr/>
        </p:nvSpPr>
        <p:spPr>
          <a:xfrm>
            <a:off x="6174557" y="1"/>
            <a:ext cx="2969443" cy="59436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 name="Picture 102" hidden="1">
            <a:extLst>
              <a:ext uri="{FF2B5EF4-FFF2-40B4-BE49-F238E27FC236}">
                <a16:creationId xmlns:a16="http://schemas.microsoft.com/office/drawing/2014/main" id="{58B8FD33-DF91-5D90-2300-AC10B39025F3}"/>
              </a:ext>
            </a:extLst>
          </p:cNvPr>
          <p:cNvPicPr>
            <a:picLocks noChangeAspect="1"/>
          </p:cNvPicPr>
          <p:nvPr/>
        </p:nvPicPr>
        <p:blipFill>
          <a:blip r:embed="rId3">
            <a:alphaModFix amt="23000"/>
          </a:blip>
          <a:stretch>
            <a:fillRect/>
          </a:stretch>
        </p:blipFill>
        <p:spPr>
          <a:xfrm>
            <a:off x="342904" y="0"/>
            <a:ext cx="8458199" cy="5943600"/>
          </a:xfrm>
          <a:prstGeom prst="rect">
            <a:avLst/>
          </a:prstGeom>
        </p:spPr>
      </p:pic>
      <p:pic>
        <p:nvPicPr>
          <p:cNvPr id="1057" name="Cannon" hidden="1">
            <a:extLst>
              <a:ext uri="{FF2B5EF4-FFF2-40B4-BE49-F238E27FC236}">
                <a16:creationId xmlns:a16="http://schemas.microsoft.com/office/drawing/2014/main" id="{076AEBEE-5C8D-A5D5-5573-2325DF0DEC57}"/>
              </a:ext>
            </a:extLst>
          </p:cNvPr>
          <p:cNvPicPr>
            <a:picLocks noChangeAspect="1"/>
          </p:cNvPicPr>
          <p:nvPr/>
        </p:nvPicPr>
        <p:blipFill>
          <a:blip r:embed="rId4"/>
          <a:stretch>
            <a:fillRect/>
          </a:stretch>
        </p:blipFill>
        <p:spPr>
          <a:xfrm>
            <a:off x="-11093" y="-685797"/>
            <a:ext cx="9166186" cy="7315199"/>
          </a:xfrm>
          <a:prstGeom prst="rect">
            <a:avLst/>
          </a:prstGeom>
        </p:spPr>
      </p:pic>
      <p:pic>
        <p:nvPicPr>
          <p:cNvPr id="33" name="Graphic 32" descr="City with solid fill">
            <a:extLst>
              <a:ext uri="{FF2B5EF4-FFF2-40B4-BE49-F238E27FC236}">
                <a16:creationId xmlns:a16="http://schemas.microsoft.com/office/drawing/2014/main" id="{30122EEA-0279-B356-5003-01B4D3CA7D7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441134" y="3144285"/>
            <a:ext cx="457200" cy="457200"/>
          </a:xfrm>
          <a:prstGeom prst="rect">
            <a:avLst/>
          </a:prstGeom>
        </p:spPr>
      </p:pic>
      <p:pic>
        <p:nvPicPr>
          <p:cNvPr id="34" name="Graphic 33" descr="Group of men with solid fill">
            <a:extLst>
              <a:ext uri="{FF2B5EF4-FFF2-40B4-BE49-F238E27FC236}">
                <a16:creationId xmlns:a16="http://schemas.microsoft.com/office/drawing/2014/main" id="{64A70623-0726-C5BB-922E-FF0C1600A9EF}"/>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52277" y="3144285"/>
            <a:ext cx="457200" cy="457200"/>
          </a:xfrm>
          <a:prstGeom prst="rect">
            <a:avLst/>
          </a:prstGeom>
        </p:spPr>
      </p:pic>
      <p:graphicFrame>
        <p:nvGraphicFramePr>
          <p:cNvPr id="37" name="Table 74">
            <a:extLst>
              <a:ext uri="{FF2B5EF4-FFF2-40B4-BE49-F238E27FC236}">
                <a16:creationId xmlns:a16="http://schemas.microsoft.com/office/drawing/2014/main" id="{1B8697C7-E29C-92C9-5A44-995B5BEADE35}"/>
              </a:ext>
            </a:extLst>
          </p:cNvPr>
          <p:cNvGraphicFramePr>
            <a:graphicFrameLocks noGrp="1"/>
          </p:cNvGraphicFramePr>
          <p:nvPr>
            <p:extLst>
              <p:ext uri="{D42A27DB-BD31-4B8C-83A1-F6EECF244321}">
                <p14:modId xmlns:p14="http://schemas.microsoft.com/office/powerpoint/2010/main" val="995813836"/>
              </p:ext>
            </p:extLst>
          </p:nvPr>
        </p:nvGraphicFramePr>
        <p:xfrm>
          <a:off x="383444" y="4024339"/>
          <a:ext cx="4366775" cy="684042"/>
        </p:xfrm>
        <a:graphic>
          <a:graphicData uri="http://schemas.openxmlformats.org/drawingml/2006/table">
            <a:tbl>
              <a:tblPr>
                <a:tableStyleId>{5C22544A-7EE6-4342-B048-85BDC9FD1C3A}</a:tableStyleId>
              </a:tblPr>
              <a:tblGrid>
                <a:gridCol w="4366775">
                  <a:extLst>
                    <a:ext uri="{9D8B030D-6E8A-4147-A177-3AD203B41FA5}">
                      <a16:colId xmlns:a16="http://schemas.microsoft.com/office/drawing/2014/main" val="3892766609"/>
                    </a:ext>
                  </a:extLst>
                </a:gridCol>
              </a:tblGrid>
              <a:tr h="249702">
                <a:tc>
                  <a:txBody>
                    <a:bodyPr/>
                    <a:lstStyle/>
                    <a:p>
                      <a:r>
                        <a:rPr lang="en-US" sz="1000" b="1" i="0" kern="1200" dirty="0">
                          <a:solidFill>
                            <a:schemeClr val="tx2"/>
                          </a:solidFill>
                          <a:latin typeface="Avenir Heavy" panose="02000503020000020003" pitchFamily="2" charset="0"/>
                          <a:ea typeface="+mn-ea"/>
                          <a:cs typeface="+mn-cs"/>
                        </a:rPr>
                        <a:t>OUR DATA AT-A-GLANCE</a:t>
                      </a:r>
                    </a:p>
                  </a:txBody>
                  <a:tcPr marL="0" marR="0">
                    <a:lnL w="6350" cap="flat" cmpd="sng" algn="ctr">
                      <a:noFill/>
                      <a:prstDash val="solid"/>
                      <a:round/>
                      <a:headEnd type="none" w="med" len="med"/>
                      <a:tailEnd type="none" w="med" len="med"/>
                    </a:lnL>
                    <a:lnT w="190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974326276"/>
                  </a:ext>
                </a:extLst>
              </a:tr>
              <a:tr h="434340">
                <a:tc>
                  <a:txBody>
                    <a:bodyPr/>
                    <a:lstStyle/>
                    <a:p>
                      <a:pPr lvl="0">
                        <a:buNone/>
                      </a:pPr>
                      <a:endParaRPr lang="en-US" sz="1100" b="0" i="0" dirty="0">
                        <a:latin typeface="Avenir Book" panose="02000503020000020003" pitchFamily="2" charset="0"/>
                      </a:endParaRPr>
                    </a:p>
                    <a:p>
                      <a:pPr lvl="0">
                        <a:buNone/>
                      </a:pPr>
                      <a:endParaRPr lang="en-US" sz="1100" dirty="0"/>
                    </a:p>
                  </a:txBody>
                  <a:tcPr marL="0" marR="0">
                    <a:lnL w="6350" cap="flat" cmpd="sng" algn="ctr">
                      <a:noFill/>
                      <a:prstDash val="solid"/>
                      <a:round/>
                      <a:headEnd type="none" w="med" len="med"/>
                      <a:tailEnd type="none" w="med" len="med"/>
                    </a:lnL>
                    <a:lnT w="6350" cap="flat" cmpd="sng" algn="ctr">
                      <a:solidFill>
                        <a:schemeClr val="tx2"/>
                      </a:solidFill>
                      <a:prstDash val="solid"/>
                      <a:round/>
                      <a:headEnd type="none" w="med" len="med"/>
                      <a:tailEnd type="none" w="med" len="med"/>
                    </a:lnT>
                    <a:noFill/>
                  </a:tcPr>
                </a:tc>
                <a:extLst>
                  <a:ext uri="{0D108BD9-81ED-4DB2-BD59-A6C34878D82A}">
                    <a16:rowId xmlns:a16="http://schemas.microsoft.com/office/drawing/2014/main" val="1218459442"/>
                  </a:ext>
                </a:extLst>
              </a:tr>
            </a:tbl>
          </a:graphicData>
        </a:graphic>
      </p:graphicFrame>
      <p:graphicFrame>
        <p:nvGraphicFramePr>
          <p:cNvPr id="20" name="Table 74">
            <a:extLst>
              <a:ext uri="{FF2B5EF4-FFF2-40B4-BE49-F238E27FC236}">
                <a16:creationId xmlns:a16="http://schemas.microsoft.com/office/drawing/2014/main" id="{5E4212D3-7AF1-60A8-53F6-9A6A0127FF52}"/>
              </a:ext>
            </a:extLst>
          </p:cNvPr>
          <p:cNvGraphicFramePr>
            <a:graphicFrameLocks noGrp="1"/>
          </p:cNvGraphicFramePr>
          <p:nvPr>
            <p:extLst>
              <p:ext uri="{D42A27DB-BD31-4B8C-83A1-F6EECF244321}">
                <p14:modId xmlns:p14="http://schemas.microsoft.com/office/powerpoint/2010/main" val="2239374236"/>
              </p:ext>
            </p:extLst>
          </p:nvPr>
        </p:nvGraphicFramePr>
        <p:xfrm>
          <a:off x="383444" y="2613338"/>
          <a:ext cx="4366775" cy="525780"/>
        </p:xfrm>
        <a:graphic>
          <a:graphicData uri="http://schemas.openxmlformats.org/drawingml/2006/table">
            <a:tbl>
              <a:tblPr>
                <a:tableStyleId>{5C22544A-7EE6-4342-B048-85BDC9FD1C3A}</a:tableStyleId>
              </a:tblPr>
              <a:tblGrid>
                <a:gridCol w="4366775">
                  <a:extLst>
                    <a:ext uri="{9D8B030D-6E8A-4147-A177-3AD203B41FA5}">
                      <a16:colId xmlns:a16="http://schemas.microsoft.com/office/drawing/2014/main" val="3892766609"/>
                    </a:ext>
                  </a:extLst>
                </a:gridCol>
              </a:tblGrid>
              <a:tr h="249702">
                <a:tc>
                  <a:txBody>
                    <a:bodyPr/>
                    <a:lstStyle/>
                    <a:p>
                      <a:r>
                        <a:rPr lang="en-US" sz="1000" b="1" i="0" kern="1200">
                          <a:solidFill>
                            <a:schemeClr val="tx2"/>
                          </a:solidFill>
                          <a:latin typeface="Avenir Heavy" panose="02000503020000020003" pitchFamily="2" charset="0"/>
                          <a:ea typeface="+mn-ea"/>
                          <a:cs typeface="+mn-cs"/>
                        </a:rPr>
                        <a:t>OUR WORKFORCE AT-A-GLANCE</a:t>
                      </a:r>
                    </a:p>
                  </a:txBody>
                  <a:tcPr marL="0" marR="0">
                    <a:lnL w="6350" cap="flat" cmpd="sng" algn="ctr">
                      <a:noFill/>
                      <a:prstDash val="solid"/>
                      <a:round/>
                      <a:headEnd type="none" w="med" len="med"/>
                      <a:tailEnd type="none" w="med" len="med"/>
                    </a:lnL>
                    <a:lnT w="19050" cap="flat" cmpd="sng" algn="ctr">
                      <a:solidFill>
                        <a:schemeClr val="tx2"/>
                      </a:solidFill>
                      <a:prstDash val="solid"/>
                      <a:round/>
                      <a:headEnd type="none" w="med" len="med"/>
                      <a:tailEnd type="none" w="med" len="med"/>
                    </a:lnT>
                    <a:lnB w="6350" cap="flat" cmpd="sng" algn="ctr">
                      <a:solidFill>
                        <a:schemeClr val="tx2"/>
                      </a:solidFill>
                      <a:prstDash val="solid"/>
                      <a:round/>
                      <a:headEnd type="none" w="med" len="med"/>
                      <a:tailEnd type="none" w="med" len="med"/>
                    </a:lnB>
                    <a:noFill/>
                  </a:tcPr>
                </a:tc>
                <a:extLst>
                  <a:ext uri="{0D108BD9-81ED-4DB2-BD59-A6C34878D82A}">
                    <a16:rowId xmlns:a16="http://schemas.microsoft.com/office/drawing/2014/main" val="2974326276"/>
                  </a:ext>
                </a:extLst>
              </a:tr>
              <a:tr h="276078">
                <a:tc>
                  <a:txBody>
                    <a:bodyPr/>
                    <a:lstStyle/>
                    <a:p>
                      <a:pPr lvl="0">
                        <a:buNone/>
                      </a:pPr>
                      <a:r>
                        <a:rPr lang="en-US" sz="1200" b="0" i="0" dirty="0">
                          <a:solidFill>
                            <a:schemeClr val="accent2"/>
                          </a:solidFill>
                          <a:latin typeface="Avenir Book" panose="02000503020000020003" pitchFamily="2" charset="0"/>
                          <a:cs typeface="Arial"/>
                        </a:rPr>
                        <a:t>2025</a:t>
                      </a:r>
                      <a:endParaRPr lang="en-US" sz="1100" dirty="0"/>
                    </a:p>
                  </a:txBody>
                  <a:tcPr marL="0" marR="0">
                    <a:lnL w="6350" cap="flat" cmpd="sng" algn="ctr">
                      <a:noFill/>
                      <a:prstDash val="solid"/>
                      <a:round/>
                      <a:headEnd type="none" w="med" len="med"/>
                      <a:tailEnd type="none" w="med" len="med"/>
                    </a:lnL>
                    <a:lnT w="6350" cap="flat" cmpd="sng" algn="ctr">
                      <a:solidFill>
                        <a:schemeClr val="tx2"/>
                      </a:solidFill>
                      <a:prstDash val="solid"/>
                      <a:round/>
                      <a:headEnd type="none" w="med" len="med"/>
                      <a:tailEnd type="none" w="med" len="med"/>
                    </a:lnT>
                    <a:noFill/>
                  </a:tcPr>
                </a:tc>
                <a:extLst>
                  <a:ext uri="{0D108BD9-81ED-4DB2-BD59-A6C34878D82A}">
                    <a16:rowId xmlns:a16="http://schemas.microsoft.com/office/drawing/2014/main" val="1218459442"/>
                  </a:ext>
                </a:extLst>
              </a:tr>
            </a:tbl>
          </a:graphicData>
        </a:graphic>
      </p:graphicFrame>
      <p:graphicFrame>
        <p:nvGraphicFramePr>
          <p:cNvPr id="21" name="Table 74">
            <a:extLst>
              <a:ext uri="{FF2B5EF4-FFF2-40B4-BE49-F238E27FC236}">
                <a16:creationId xmlns:a16="http://schemas.microsoft.com/office/drawing/2014/main" id="{739549C8-6253-461A-8C0A-B92A1444BA4D}"/>
              </a:ext>
            </a:extLst>
          </p:cNvPr>
          <p:cNvGraphicFramePr>
            <a:graphicFrameLocks noGrp="1"/>
          </p:cNvGraphicFramePr>
          <p:nvPr>
            <p:extLst>
              <p:ext uri="{D42A27DB-BD31-4B8C-83A1-F6EECF244321}">
                <p14:modId xmlns:p14="http://schemas.microsoft.com/office/powerpoint/2010/main" val="3906502998"/>
              </p:ext>
            </p:extLst>
          </p:nvPr>
        </p:nvGraphicFramePr>
        <p:xfrm>
          <a:off x="3994607" y="3068085"/>
          <a:ext cx="755611" cy="548640"/>
        </p:xfrm>
        <a:graphic>
          <a:graphicData uri="http://schemas.openxmlformats.org/drawingml/2006/table">
            <a:tbl>
              <a:tblPr>
                <a:tableStyleId>{5C22544A-7EE6-4342-B048-85BDC9FD1C3A}</a:tableStyleId>
              </a:tblPr>
              <a:tblGrid>
                <a:gridCol w="755611">
                  <a:extLst>
                    <a:ext uri="{9D8B030D-6E8A-4147-A177-3AD203B41FA5}">
                      <a16:colId xmlns:a16="http://schemas.microsoft.com/office/drawing/2014/main" val="3892766609"/>
                    </a:ext>
                  </a:extLst>
                </a:gridCol>
              </a:tblGrid>
              <a:tr h="213360">
                <a:tc>
                  <a:txBody>
                    <a:bodyPr/>
                    <a:lstStyle/>
                    <a:p>
                      <a:pPr lvl="0">
                        <a:buNone/>
                      </a:pPr>
                      <a:r>
                        <a:rPr lang="en-US" sz="800" b="0" i="0">
                          <a:solidFill>
                            <a:schemeClr val="tx2"/>
                          </a:solidFill>
                          <a:latin typeface="Avenir Book" panose="02000503020000020003" pitchFamily="2" charset="0"/>
                        </a:rPr>
                        <a:t>SITES</a:t>
                      </a:r>
                    </a:p>
                  </a:txBody>
                  <a:tcPr marR="0">
                    <a:lnL w="19050" cap="flat" cmpd="sng" algn="ctr">
                      <a:solidFill>
                        <a:schemeClr val="tx2"/>
                      </a:solidFill>
                      <a:prstDash val="solid"/>
                      <a:round/>
                      <a:headEnd type="none" w="med" len="med"/>
                      <a:tailEnd type="none" w="med" len="med"/>
                    </a:lnL>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2974326276"/>
                  </a:ext>
                </a:extLst>
              </a:tr>
              <a:tr h="335280">
                <a:tc>
                  <a:txBody>
                    <a:bodyPr/>
                    <a:lstStyle/>
                    <a:p>
                      <a:pPr lvl="0">
                        <a:buNone/>
                      </a:pPr>
                      <a:r>
                        <a:rPr lang="en-US" sz="1600" b="0" i="0">
                          <a:solidFill>
                            <a:schemeClr val="accent2"/>
                          </a:solidFill>
                          <a:latin typeface="Avenir Heavy" panose="02000503020000020003" pitchFamily="2" charset="0"/>
                          <a:cs typeface="Arial"/>
                        </a:rPr>
                        <a:t>1</a:t>
                      </a:r>
                      <a:endParaRPr lang="en-US" sz="1600" b="1" i="0">
                        <a:latin typeface="Avenir Heavy" panose="02000503020000020003" pitchFamily="2" charset="0"/>
                      </a:endParaRPr>
                    </a:p>
                  </a:txBody>
                  <a:tcPr marR="0">
                    <a:lnL w="19050" cap="flat" cmpd="sng" algn="ctr">
                      <a:solidFill>
                        <a:schemeClr val="tx2"/>
                      </a:solidFill>
                      <a:prstDash val="solid"/>
                      <a:round/>
                      <a:headEnd type="none" w="med" len="med"/>
                      <a:tailEnd type="none" w="med" len="med"/>
                    </a:lnL>
                    <a:lnT w="6350" cap="flat" cmpd="sng" algn="ctr">
                      <a:solidFill>
                        <a:schemeClr val="accent2"/>
                      </a:solidFill>
                      <a:prstDash val="solid"/>
                      <a:round/>
                      <a:headEnd type="none" w="med" len="med"/>
                      <a:tailEnd type="none" w="med" len="med"/>
                    </a:lnT>
                    <a:noFill/>
                  </a:tcPr>
                </a:tc>
                <a:extLst>
                  <a:ext uri="{0D108BD9-81ED-4DB2-BD59-A6C34878D82A}">
                    <a16:rowId xmlns:a16="http://schemas.microsoft.com/office/drawing/2014/main" val="1218459442"/>
                  </a:ext>
                </a:extLst>
              </a:tr>
            </a:tbl>
          </a:graphicData>
        </a:graphic>
      </p:graphicFrame>
      <p:graphicFrame>
        <p:nvGraphicFramePr>
          <p:cNvPr id="23" name="Table 74">
            <a:extLst>
              <a:ext uri="{FF2B5EF4-FFF2-40B4-BE49-F238E27FC236}">
                <a16:creationId xmlns:a16="http://schemas.microsoft.com/office/drawing/2014/main" id="{03DCAE15-365C-9EE3-4453-D292297E313E}"/>
              </a:ext>
            </a:extLst>
          </p:cNvPr>
          <p:cNvGraphicFramePr>
            <a:graphicFrameLocks noGrp="1"/>
          </p:cNvGraphicFramePr>
          <p:nvPr>
            <p:extLst>
              <p:ext uri="{D42A27DB-BD31-4B8C-83A1-F6EECF244321}">
                <p14:modId xmlns:p14="http://schemas.microsoft.com/office/powerpoint/2010/main" val="2891834154"/>
              </p:ext>
            </p:extLst>
          </p:nvPr>
        </p:nvGraphicFramePr>
        <p:xfrm>
          <a:off x="909862" y="3068085"/>
          <a:ext cx="874400" cy="548640"/>
        </p:xfrm>
        <a:graphic>
          <a:graphicData uri="http://schemas.openxmlformats.org/drawingml/2006/table">
            <a:tbl>
              <a:tblPr>
                <a:tableStyleId>{5C22544A-7EE6-4342-B048-85BDC9FD1C3A}</a:tableStyleId>
              </a:tblPr>
              <a:tblGrid>
                <a:gridCol w="874400">
                  <a:extLst>
                    <a:ext uri="{9D8B030D-6E8A-4147-A177-3AD203B41FA5}">
                      <a16:colId xmlns:a16="http://schemas.microsoft.com/office/drawing/2014/main" val="3892766609"/>
                    </a:ext>
                  </a:extLst>
                </a:gridCol>
              </a:tblGrid>
              <a:tr h="213360">
                <a:tc>
                  <a:txBody>
                    <a:bodyPr/>
                    <a:lstStyle/>
                    <a:p>
                      <a:r>
                        <a:rPr lang="en-US" sz="800" b="0" i="0">
                          <a:solidFill>
                            <a:schemeClr val="tx2"/>
                          </a:solidFill>
                          <a:latin typeface="Avenir Book" panose="02000503020000020003" pitchFamily="2" charset="0"/>
                        </a:rPr>
                        <a:t>EMPLOYEES</a:t>
                      </a:r>
                    </a:p>
                  </a:txBody>
                  <a:tcPr marR="0">
                    <a:lnL w="19050" cap="flat" cmpd="sng" algn="ctr">
                      <a:solidFill>
                        <a:schemeClr val="tx2"/>
                      </a:solidFill>
                      <a:prstDash val="solid"/>
                      <a:round/>
                      <a:headEnd type="none" w="med" len="med"/>
                      <a:tailEnd type="none" w="med" len="med"/>
                    </a:lnL>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2974326276"/>
                  </a:ext>
                </a:extLst>
              </a:tr>
              <a:tr h="335280">
                <a:tc>
                  <a:txBody>
                    <a:bodyPr/>
                    <a:lstStyle/>
                    <a:p>
                      <a:r>
                        <a:rPr lang="en-US" sz="1600" b="0" i="0" dirty="0">
                          <a:solidFill>
                            <a:schemeClr val="accent2"/>
                          </a:solidFill>
                          <a:latin typeface="Avenir Heavy" panose="02000503020000020003" pitchFamily="2" charset="0"/>
                          <a:cs typeface="Arial"/>
                        </a:rPr>
                        <a:t>50</a:t>
                      </a:r>
                      <a:endParaRPr lang="en-US" sz="1600" b="1" i="0" dirty="0">
                        <a:solidFill>
                          <a:schemeClr val="tx2"/>
                        </a:solidFill>
                        <a:latin typeface="Avenir Heavy" panose="02000503020000020003" pitchFamily="2" charset="0"/>
                      </a:endParaRPr>
                    </a:p>
                  </a:txBody>
                  <a:tcPr marR="0">
                    <a:lnL w="19050" cap="flat" cmpd="sng" algn="ctr">
                      <a:solidFill>
                        <a:schemeClr val="tx2"/>
                      </a:solidFill>
                      <a:prstDash val="solid"/>
                      <a:round/>
                      <a:headEnd type="none" w="med" len="med"/>
                      <a:tailEnd type="none" w="med" len="med"/>
                    </a:lnL>
                    <a:lnT w="6350" cap="flat" cmpd="sng" algn="ctr">
                      <a:solidFill>
                        <a:schemeClr val="accent2"/>
                      </a:solidFill>
                      <a:prstDash val="solid"/>
                      <a:round/>
                      <a:headEnd type="none" w="med" len="med"/>
                      <a:tailEnd type="none" w="med" len="med"/>
                    </a:lnT>
                    <a:noFill/>
                  </a:tcPr>
                </a:tc>
                <a:extLst>
                  <a:ext uri="{0D108BD9-81ED-4DB2-BD59-A6C34878D82A}">
                    <a16:rowId xmlns:a16="http://schemas.microsoft.com/office/drawing/2014/main" val="1218459442"/>
                  </a:ext>
                </a:extLst>
              </a:tr>
            </a:tbl>
          </a:graphicData>
        </a:graphic>
      </p:graphicFrame>
      <p:graphicFrame>
        <p:nvGraphicFramePr>
          <p:cNvPr id="24" name="Table 74">
            <a:extLst>
              <a:ext uri="{FF2B5EF4-FFF2-40B4-BE49-F238E27FC236}">
                <a16:creationId xmlns:a16="http://schemas.microsoft.com/office/drawing/2014/main" id="{37FE93F7-9C0C-FEEF-4BA4-DAE93A57E5D3}"/>
              </a:ext>
            </a:extLst>
          </p:cNvPr>
          <p:cNvGraphicFramePr>
            <a:graphicFrameLocks noGrp="1"/>
          </p:cNvGraphicFramePr>
          <p:nvPr>
            <p:extLst>
              <p:ext uri="{D42A27DB-BD31-4B8C-83A1-F6EECF244321}">
                <p14:modId xmlns:p14="http://schemas.microsoft.com/office/powerpoint/2010/main" val="520537866"/>
              </p:ext>
            </p:extLst>
          </p:nvPr>
        </p:nvGraphicFramePr>
        <p:xfrm>
          <a:off x="2414442" y="3068085"/>
          <a:ext cx="994799" cy="548640"/>
        </p:xfrm>
        <a:graphic>
          <a:graphicData uri="http://schemas.openxmlformats.org/drawingml/2006/table">
            <a:tbl>
              <a:tblPr>
                <a:tableStyleId>{5C22544A-7EE6-4342-B048-85BDC9FD1C3A}</a:tableStyleId>
              </a:tblPr>
              <a:tblGrid>
                <a:gridCol w="994799">
                  <a:extLst>
                    <a:ext uri="{9D8B030D-6E8A-4147-A177-3AD203B41FA5}">
                      <a16:colId xmlns:a16="http://schemas.microsoft.com/office/drawing/2014/main" val="3892766609"/>
                    </a:ext>
                  </a:extLst>
                </a:gridCol>
              </a:tblGrid>
              <a:tr h="213360">
                <a:tc>
                  <a:txBody>
                    <a:bodyPr/>
                    <a:lstStyle/>
                    <a:p>
                      <a:r>
                        <a:rPr lang="en-US" sz="800" b="0" i="0">
                          <a:solidFill>
                            <a:schemeClr val="tx2"/>
                          </a:solidFill>
                          <a:latin typeface="Avenir Book" panose="02000503020000020003" pitchFamily="2" charset="0"/>
                        </a:rPr>
                        <a:t>JOB FUNCTIONS</a:t>
                      </a:r>
                    </a:p>
                  </a:txBody>
                  <a:tcPr marR="0">
                    <a:lnL w="19050" cap="flat" cmpd="sng" algn="ctr">
                      <a:solidFill>
                        <a:schemeClr val="tx2"/>
                      </a:solidFill>
                      <a:prstDash val="solid"/>
                      <a:round/>
                      <a:headEnd type="none" w="med" len="med"/>
                      <a:tailEnd type="none" w="med" len="med"/>
                    </a:lnL>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2974326276"/>
                  </a:ext>
                </a:extLst>
              </a:tr>
              <a:tr h="335280">
                <a:tc>
                  <a:txBody>
                    <a:bodyPr/>
                    <a:lstStyle/>
                    <a:p>
                      <a:pPr lvl="0">
                        <a:buNone/>
                      </a:pPr>
                      <a:r>
                        <a:rPr lang="en-US" sz="1600" b="0" i="0" dirty="0">
                          <a:solidFill>
                            <a:schemeClr val="accent2"/>
                          </a:solidFill>
                          <a:latin typeface="Avenir Heavy" panose="02000503020000020003" pitchFamily="2" charset="0"/>
                          <a:cs typeface="Arial"/>
                        </a:rPr>
                        <a:t>12</a:t>
                      </a:r>
                      <a:endParaRPr lang="en-US" sz="1600" b="1" i="0" dirty="0">
                        <a:latin typeface="Avenir Heavy" panose="02000503020000020003" pitchFamily="2" charset="0"/>
                      </a:endParaRPr>
                    </a:p>
                  </a:txBody>
                  <a:tcPr marR="0">
                    <a:lnL w="19050" cap="flat" cmpd="sng" algn="ctr">
                      <a:solidFill>
                        <a:schemeClr val="tx2"/>
                      </a:solidFill>
                      <a:prstDash val="solid"/>
                      <a:round/>
                      <a:headEnd type="none" w="med" len="med"/>
                      <a:tailEnd type="none" w="med" len="med"/>
                    </a:lnL>
                    <a:lnT w="6350" cap="flat" cmpd="sng" algn="ctr">
                      <a:solidFill>
                        <a:schemeClr val="accent2"/>
                      </a:solidFill>
                      <a:prstDash val="solid"/>
                      <a:round/>
                      <a:headEnd type="none" w="med" len="med"/>
                      <a:tailEnd type="none" w="med" len="med"/>
                    </a:lnT>
                    <a:noFill/>
                  </a:tcPr>
                </a:tc>
                <a:extLst>
                  <a:ext uri="{0D108BD9-81ED-4DB2-BD59-A6C34878D82A}">
                    <a16:rowId xmlns:a16="http://schemas.microsoft.com/office/drawing/2014/main" val="1218459442"/>
                  </a:ext>
                </a:extLst>
              </a:tr>
            </a:tbl>
          </a:graphicData>
        </a:graphic>
      </p:graphicFrame>
      <p:sp>
        <p:nvSpPr>
          <p:cNvPr id="4" name="Text Placeholder 1">
            <a:extLst>
              <a:ext uri="{FF2B5EF4-FFF2-40B4-BE49-F238E27FC236}">
                <a16:creationId xmlns:a16="http://schemas.microsoft.com/office/drawing/2014/main" id="{44B576E8-A16D-C444-084B-6C96133A9650}"/>
              </a:ext>
            </a:extLst>
          </p:cNvPr>
          <p:cNvSpPr txBox="1">
            <a:spLocks/>
          </p:cNvSpPr>
          <p:nvPr/>
        </p:nvSpPr>
        <p:spPr>
          <a:xfrm>
            <a:off x="352277" y="5658464"/>
            <a:ext cx="1298209" cy="134276"/>
          </a:xfrm>
          <a:prstGeom prst="rect">
            <a:avLst/>
          </a:prstGeom>
          <a:solidFill>
            <a:schemeClr val="bg1"/>
          </a:solidFill>
        </p:spPr>
        <p:txBody>
          <a:bodyPr vert="horz" lIns="0" tIns="0" rIns="0" bIns="0" rtlCol="0">
            <a:noAutofit/>
          </a:bodyPr>
          <a:lstStyle>
            <a:lvl1pPr marL="0" indent="0" algn="l" defTabSz="914400" rtl="0" eaLnBrk="1" latinLnBrk="0" hangingPunct="1">
              <a:lnSpc>
                <a:spcPct val="110000"/>
              </a:lnSpc>
              <a:spcBef>
                <a:spcPts val="0"/>
              </a:spcBef>
              <a:spcAft>
                <a:spcPts val="800"/>
              </a:spcAft>
              <a:buFont typeface="Arial" panose="020B0604020202020204" pitchFamily="34" charset="0"/>
              <a:buNone/>
              <a:defRPr lang="en-US" sz="1600" kern="1200" smtClean="0">
                <a:solidFill>
                  <a:schemeClr val="tx1"/>
                </a:solidFill>
                <a:latin typeface="+mn-lt"/>
                <a:ea typeface="+mn-ea"/>
                <a:cs typeface="+mn-cs"/>
              </a:defRPr>
            </a:lvl1pPr>
            <a:lvl2pPr marL="237744"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400" kern="1200">
                <a:solidFill>
                  <a:schemeClr val="tx1"/>
                </a:solidFill>
                <a:latin typeface="+mn-lt"/>
                <a:ea typeface="+mn-ea"/>
                <a:cs typeface="+mn-cs"/>
              </a:defRPr>
            </a:lvl2pPr>
            <a:lvl3pPr marL="344488" indent="-109728" algn="l" defTabSz="914400" rtl="0" eaLnBrk="1" latinLnBrk="0" hangingPunct="1">
              <a:lnSpc>
                <a:spcPct val="110000"/>
              </a:lnSpc>
              <a:spcBef>
                <a:spcPts val="0"/>
              </a:spcBef>
              <a:spcAft>
                <a:spcPts val="800"/>
              </a:spcAft>
              <a:buFont typeface="Arial" panose="020B0604020202020204" pitchFamily="34" charset="0"/>
              <a:buChar char="•"/>
              <a:tabLst/>
              <a:defRPr sz="1200" kern="1200">
                <a:solidFill>
                  <a:schemeClr val="tx1"/>
                </a:solidFill>
                <a:latin typeface="+mn-lt"/>
                <a:ea typeface="+mn-ea"/>
                <a:cs typeface="+mn-cs"/>
              </a:defRPr>
            </a:lvl3pPr>
            <a:lvl4pPr marL="458788"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000" kern="1200">
                <a:solidFill>
                  <a:schemeClr val="tx2"/>
                </a:solidFill>
                <a:latin typeface="+mn-lt"/>
                <a:ea typeface="+mn-ea"/>
                <a:cs typeface="+mn-cs"/>
              </a:defRPr>
            </a:lvl4pPr>
            <a:lvl5pPr marL="566928" indent="-109728" algn="l" defTabSz="914400" rtl="0" eaLnBrk="1" latinLnBrk="0" hangingPunct="1">
              <a:lnSpc>
                <a:spcPct val="110000"/>
              </a:lnSpc>
              <a:spcBef>
                <a:spcPts val="0"/>
              </a:spcBef>
              <a:spcAft>
                <a:spcPts val="800"/>
              </a:spcAft>
              <a:buFont typeface="Arial" panose="020B0604020202020204" pitchFamily="34" charset="0"/>
              <a:buChar char="•"/>
              <a:tabLst/>
              <a:defRPr sz="800" kern="1200">
                <a:solidFill>
                  <a:schemeClr val="tx2"/>
                </a:solidFill>
                <a:latin typeface="+mn-lt"/>
                <a:ea typeface="+mn-ea"/>
                <a:cs typeface="+mn-cs"/>
              </a:defRPr>
            </a:lvl5pPr>
            <a:lvl6pPr marL="676656"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6pPr>
            <a:lvl7pPr marL="786384"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7pPr>
            <a:lvl8pPr marL="896112"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8pPr>
            <a:lvl9pPr marL="1005840"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9pPr>
          </a:lstStyle>
          <a:p>
            <a:r>
              <a:rPr lang="en-US" sz="600" dirty="0">
                <a:solidFill>
                  <a:schemeClr val="tx2"/>
                </a:solidFill>
                <a:latin typeface="Avenir Book" panose="02000503020000020003" pitchFamily="2" charset="0"/>
                <a:cs typeface="Arial" panose="020B0604020202020204" pitchFamily="34" charset="0"/>
              </a:rPr>
              <a:t>Ireland Gender Pay Gap Report 2025</a:t>
            </a:r>
          </a:p>
        </p:txBody>
      </p:sp>
      <p:pic>
        <p:nvPicPr>
          <p:cNvPr id="25" name="Graphic 24" descr="Briefcase outline">
            <a:extLst>
              <a:ext uri="{FF2B5EF4-FFF2-40B4-BE49-F238E27FC236}">
                <a16:creationId xmlns:a16="http://schemas.microsoft.com/office/drawing/2014/main" id="{7519BBCA-DB73-65ED-9227-D18F52619A9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827110" y="3090779"/>
            <a:ext cx="483572" cy="483572"/>
          </a:xfrm>
          <a:prstGeom prst="rect">
            <a:avLst/>
          </a:prstGeom>
        </p:spPr>
      </p:pic>
      <p:pic>
        <p:nvPicPr>
          <p:cNvPr id="54" name="Graphic 53" descr="Payroll with solid fill">
            <a:extLst>
              <a:ext uri="{FF2B5EF4-FFF2-40B4-BE49-F238E27FC236}">
                <a16:creationId xmlns:a16="http://schemas.microsoft.com/office/drawing/2014/main" id="{135291B8-00E2-E7CF-D1E4-82E18D31856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52277" y="4493852"/>
            <a:ext cx="457200" cy="417915"/>
          </a:xfrm>
          <a:prstGeom prst="rect">
            <a:avLst/>
          </a:prstGeom>
        </p:spPr>
      </p:pic>
      <p:graphicFrame>
        <p:nvGraphicFramePr>
          <p:cNvPr id="55" name="Table 74">
            <a:extLst>
              <a:ext uri="{FF2B5EF4-FFF2-40B4-BE49-F238E27FC236}">
                <a16:creationId xmlns:a16="http://schemas.microsoft.com/office/drawing/2014/main" id="{3DE160CE-1B61-49B6-900A-7771ABE925C6}"/>
              </a:ext>
            </a:extLst>
          </p:cNvPr>
          <p:cNvGraphicFramePr>
            <a:graphicFrameLocks noGrp="1"/>
          </p:cNvGraphicFramePr>
          <p:nvPr>
            <p:extLst>
              <p:ext uri="{D42A27DB-BD31-4B8C-83A1-F6EECF244321}">
                <p14:modId xmlns:p14="http://schemas.microsoft.com/office/powerpoint/2010/main" val="881943994"/>
              </p:ext>
            </p:extLst>
          </p:nvPr>
        </p:nvGraphicFramePr>
        <p:xfrm>
          <a:off x="908683" y="4471300"/>
          <a:ext cx="1537243" cy="548640"/>
        </p:xfrm>
        <a:graphic>
          <a:graphicData uri="http://schemas.openxmlformats.org/drawingml/2006/table">
            <a:tbl>
              <a:tblPr>
                <a:tableStyleId>{5C22544A-7EE6-4342-B048-85BDC9FD1C3A}</a:tableStyleId>
              </a:tblPr>
              <a:tblGrid>
                <a:gridCol w="1537243">
                  <a:extLst>
                    <a:ext uri="{9D8B030D-6E8A-4147-A177-3AD203B41FA5}">
                      <a16:colId xmlns:a16="http://schemas.microsoft.com/office/drawing/2014/main" val="3892766609"/>
                    </a:ext>
                  </a:extLst>
                </a:gridCol>
              </a:tblGrid>
              <a:tr h="213360">
                <a:tc>
                  <a:txBody>
                    <a:bodyPr/>
                    <a:lstStyle/>
                    <a:p>
                      <a:r>
                        <a:rPr lang="en-US" sz="800" b="0" i="0">
                          <a:solidFill>
                            <a:schemeClr val="tx2"/>
                          </a:solidFill>
                          <a:latin typeface="Avenir Heavy"/>
                        </a:rPr>
                        <a:t>HOURLY EARNINGS</a:t>
                      </a:r>
                    </a:p>
                  </a:txBody>
                  <a:tcPr marR="0">
                    <a:lnL w="19050" cap="flat" cmpd="sng" algn="ctr">
                      <a:solidFill>
                        <a:schemeClr val="tx2"/>
                      </a:solidFill>
                      <a:prstDash val="solid"/>
                      <a:round/>
                      <a:headEnd type="none" w="med" len="med"/>
                      <a:tailEnd type="none" w="med" len="med"/>
                    </a:lnL>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2974326276"/>
                  </a:ext>
                </a:extLst>
              </a:tr>
              <a:tr h="335280">
                <a:tc>
                  <a:txBody>
                    <a:bodyPr/>
                    <a:lstStyle/>
                    <a:p>
                      <a:r>
                        <a:rPr lang="en-US" sz="1600" b="0" i="0" dirty="0">
                          <a:solidFill>
                            <a:schemeClr val="accent2"/>
                          </a:solidFill>
                          <a:latin typeface="Avenir Heavy"/>
                          <a:cs typeface="Arial"/>
                        </a:rPr>
                        <a:t>30 June 2025</a:t>
                      </a:r>
                      <a:endParaRPr lang="en-US" sz="1600" b="1" i="0" dirty="0">
                        <a:solidFill>
                          <a:schemeClr val="tx2"/>
                        </a:solidFill>
                        <a:latin typeface="Avenir Heavy"/>
                      </a:endParaRPr>
                    </a:p>
                  </a:txBody>
                  <a:tcPr marR="0">
                    <a:lnL w="19050" cap="flat" cmpd="sng" algn="ctr">
                      <a:solidFill>
                        <a:schemeClr val="tx2"/>
                      </a:solidFill>
                      <a:prstDash val="solid"/>
                      <a:round/>
                      <a:headEnd type="none" w="med" len="med"/>
                      <a:tailEnd type="none" w="med" len="med"/>
                    </a:lnL>
                    <a:lnT w="6350" cap="flat" cmpd="sng" algn="ctr">
                      <a:solidFill>
                        <a:schemeClr val="accent2"/>
                      </a:solidFill>
                      <a:prstDash val="solid"/>
                      <a:round/>
                      <a:headEnd type="none" w="med" len="med"/>
                      <a:tailEnd type="none" w="med" len="med"/>
                    </a:lnT>
                    <a:noFill/>
                  </a:tcPr>
                </a:tc>
                <a:extLst>
                  <a:ext uri="{0D108BD9-81ED-4DB2-BD59-A6C34878D82A}">
                    <a16:rowId xmlns:a16="http://schemas.microsoft.com/office/drawing/2014/main" val="1218459442"/>
                  </a:ext>
                </a:extLst>
              </a:tr>
            </a:tbl>
          </a:graphicData>
        </a:graphic>
      </p:graphicFrame>
      <p:graphicFrame>
        <p:nvGraphicFramePr>
          <p:cNvPr id="57" name="Table 56">
            <a:extLst>
              <a:ext uri="{FF2B5EF4-FFF2-40B4-BE49-F238E27FC236}">
                <a16:creationId xmlns:a16="http://schemas.microsoft.com/office/drawing/2014/main" id="{1F0925F4-7418-8A3B-B159-92C16B779AA7}"/>
              </a:ext>
            </a:extLst>
          </p:cNvPr>
          <p:cNvGraphicFramePr>
            <a:graphicFrameLocks noGrp="1"/>
          </p:cNvGraphicFramePr>
          <p:nvPr>
            <p:extLst>
              <p:ext uri="{D42A27DB-BD31-4B8C-83A1-F6EECF244321}">
                <p14:modId xmlns:p14="http://schemas.microsoft.com/office/powerpoint/2010/main" val="2985304942"/>
              </p:ext>
            </p:extLst>
          </p:nvPr>
        </p:nvGraphicFramePr>
        <p:xfrm>
          <a:off x="3352680" y="4492567"/>
          <a:ext cx="1986027" cy="548640"/>
        </p:xfrm>
        <a:graphic>
          <a:graphicData uri="http://schemas.openxmlformats.org/drawingml/2006/table">
            <a:tbl>
              <a:tblPr>
                <a:tableStyleId>{5C22544A-7EE6-4342-B048-85BDC9FD1C3A}</a:tableStyleId>
              </a:tblPr>
              <a:tblGrid>
                <a:gridCol w="1986027">
                  <a:extLst>
                    <a:ext uri="{9D8B030D-6E8A-4147-A177-3AD203B41FA5}">
                      <a16:colId xmlns:a16="http://schemas.microsoft.com/office/drawing/2014/main" val="2941594904"/>
                    </a:ext>
                  </a:extLst>
                </a:gridCol>
              </a:tblGrid>
              <a:tr h="213360">
                <a:tc>
                  <a:txBody>
                    <a:bodyPr/>
                    <a:lstStyle/>
                    <a:p>
                      <a:r>
                        <a:rPr lang="en-US" sz="800" b="0" i="0">
                          <a:solidFill>
                            <a:schemeClr val="tx2"/>
                          </a:solidFill>
                          <a:latin typeface="Avenir Book"/>
                        </a:rPr>
                        <a:t>BONUS EARNINGS</a:t>
                      </a:r>
                    </a:p>
                  </a:txBody>
                  <a:tcPr marR="0">
                    <a:lnL w="19050" cap="flat" cmpd="sng" algn="ctr">
                      <a:solidFill>
                        <a:schemeClr val="tx2"/>
                      </a:solidFill>
                      <a:prstDash val="solid"/>
                      <a:round/>
                      <a:headEnd type="none" w="med" len="med"/>
                      <a:tailEnd type="none" w="med" len="med"/>
                    </a:lnL>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813537107"/>
                  </a:ext>
                </a:extLst>
              </a:tr>
              <a:tr h="304800">
                <a:tc>
                  <a:txBody>
                    <a:bodyPr/>
                    <a:lstStyle/>
                    <a:p>
                      <a:r>
                        <a:rPr lang="en-US" sz="1600" b="0" i="0" dirty="0">
                          <a:solidFill>
                            <a:schemeClr val="tx2"/>
                          </a:solidFill>
                          <a:latin typeface="Avenir Heavy"/>
                        </a:rPr>
                        <a:t>12-MONTH PERIOD </a:t>
                      </a:r>
                    </a:p>
                  </a:txBody>
                  <a:tcPr marR="0">
                    <a:lnL w="19050" cap="flat" cmpd="sng" algn="ctr">
                      <a:solidFill>
                        <a:schemeClr val="tx2"/>
                      </a:solidFill>
                      <a:prstDash val="solid"/>
                      <a:round/>
                      <a:headEnd type="none" w="med" len="med"/>
                      <a:tailEnd type="none" w="med" len="med"/>
                    </a:lnL>
                    <a:lnT w="6350" cap="flat" cmpd="sng" algn="ctr">
                      <a:solidFill>
                        <a:schemeClr val="accent2"/>
                      </a:solidFill>
                      <a:prstDash val="solid"/>
                      <a:round/>
                      <a:headEnd type="none" w="med" len="med"/>
                      <a:tailEnd type="none" w="med" len="med"/>
                    </a:lnT>
                    <a:noFill/>
                  </a:tcPr>
                </a:tc>
                <a:extLst>
                  <a:ext uri="{0D108BD9-81ED-4DB2-BD59-A6C34878D82A}">
                    <a16:rowId xmlns:a16="http://schemas.microsoft.com/office/drawing/2014/main" val="617270421"/>
                  </a:ext>
                </a:extLst>
              </a:tr>
            </a:tbl>
          </a:graphicData>
        </a:graphic>
      </p:graphicFrame>
      <p:pic>
        <p:nvPicPr>
          <p:cNvPr id="59" name="Graphic 58" descr="Coins outline">
            <a:extLst>
              <a:ext uri="{FF2B5EF4-FFF2-40B4-BE49-F238E27FC236}">
                <a16:creationId xmlns:a16="http://schemas.microsoft.com/office/drawing/2014/main" id="{E8F9C122-3C61-B263-1A41-96A1BC4D00E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640283" y="4455737"/>
            <a:ext cx="548640" cy="548640"/>
          </a:xfrm>
          <a:prstGeom prst="rect">
            <a:avLst/>
          </a:prstGeom>
        </p:spPr>
      </p:pic>
      <p:sp>
        <p:nvSpPr>
          <p:cNvPr id="5" name="Title 1">
            <a:extLst>
              <a:ext uri="{FF2B5EF4-FFF2-40B4-BE49-F238E27FC236}">
                <a16:creationId xmlns:a16="http://schemas.microsoft.com/office/drawing/2014/main" id="{2D9B3319-384D-8E51-0C5D-BC2039F5C4DA}"/>
              </a:ext>
            </a:extLst>
          </p:cNvPr>
          <p:cNvSpPr txBox="1">
            <a:spLocks/>
          </p:cNvSpPr>
          <p:nvPr/>
        </p:nvSpPr>
        <p:spPr>
          <a:xfrm>
            <a:off x="337805" y="465870"/>
            <a:ext cx="4683221" cy="1960488"/>
          </a:xfrm>
          <a:prstGeom prst="rect">
            <a:avLst/>
          </a:prstGeom>
        </p:spPr>
        <p:txBody>
          <a:bodyPr lIns="91440" tIns="45720" rIns="91440" bIns="45720" anchor="t"/>
          <a:lstStyle>
            <a:lvl1pPr algn="l" defTabSz="493712" rtl="0" eaLnBrk="1" latinLnBrk="0" hangingPunct="1">
              <a:lnSpc>
                <a:spcPct val="100000"/>
              </a:lnSpc>
              <a:spcBef>
                <a:spcPct val="0"/>
              </a:spcBef>
              <a:buNone/>
              <a:defRPr sz="1512" b="0" i="0" kern="1200">
                <a:solidFill>
                  <a:schemeClr val="tx1"/>
                </a:solidFill>
                <a:latin typeface="Avenir Book" panose="02000503020000020003" pitchFamily="2" charset="0"/>
                <a:ea typeface="+mj-ea"/>
                <a:cs typeface="+mj-cs"/>
              </a:defRPr>
            </a:lvl1pPr>
          </a:lstStyle>
          <a:p>
            <a:r>
              <a:rPr lang="en-US" sz="1500" b="1" dirty="0">
                <a:solidFill>
                  <a:schemeClr val="accent2"/>
                </a:solidFill>
                <a:latin typeface="Avenir Heavy"/>
              </a:rPr>
              <a:t>WE ARE PROUD OF OUR EMPLOYEEES</a:t>
            </a:r>
            <a:br>
              <a:rPr lang="en-US" sz="1500" b="1" dirty="0"/>
            </a:br>
            <a:br>
              <a:rPr lang="en-US" sz="1200" b="1" dirty="0"/>
            </a:br>
            <a:r>
              <a:rPr lang="en-US" sz="1200" dirty="0">
                <a:solidFill>
                  <a:schemeClr val="accent2"/>
                </a:solidFill>
                <a:latin typeface="Avenir Book"/>
              </a:rPr>
              <a:t>For the 2025 MEAS – </a:t>
            </a:r>
            <a:r>
              <a:rPr lang="en-US" sz="1200" dirty="0" err="1">
                <a:solidFill>
                  <a:schemeClr val="accent2"/>
                </a:solidFill>
                <a:latin typeface="Avenir Book"/>
              </a:rPr>
              <a:t>Betatherm</a:t>
            </a:r>
            <a:r>
              <a:rPr lang="en-US" sz="1200" dirty="0">
                <a:solidFill>
                  <a:schemeClr val="accent2"/>
                </a:solidFill>
                <a:latin typeface="Avenir Book"/>
              </a:rPr>
              <a:t> Ireland Ltd. Gender Pay Gap reporting period (the 12-month period immediately preceding the June 30, 2025 snapshot) there were 50 employees in the MEAS – </a:t>
            </a:r>
            <a:r>
              <a:rPr lang="en-US" sz="1200" dirty="0" err="1">
                <a:solidFill>
                  <a:schemeClr val="accent2"/>
                </a:solidFill>
                <a:latin typeface="Avenir Book"/>
              </a:rPr>
              <a:t>Betatherm</a:t>
            </a:r>
            <a:r>
              <a:rPr lang="en-US" sz="1200" dirty="0">
                <a:solidFill>
                  <a:schemeClr val="accent2"/>
                </a:solidFill>
                <a:latin typeface="Avenir Book"/>
              </a:rPr>
              <a:t> Ireland Limited entity.  Our employees work in either our Galway site, Cork office space or remotely from home. Our employees in Ireland work in 12 different job functions ranging from Manufacturing, Engineering and Technology, Facilities, Logistics, Finance and Accounting, Human Resources, Marketing, IT, Continuous Improvement, Procurement, Quality and Sales. </a:t>
            </a:r>
            <a:br>
              <a:rPr lang="en-US" sz="1200" dirty="0"/>
            </a:br>
            <a:endParaRPr lang="en-US" sz="1200" dirty="0">
              <a:solidFill>
                <a:schemeClr val="accent2"/>
              </a:solidFill>
            </a:endParaRPr>
          </a:p>
        </p:txBody>
      </p:sp>
      <p:sp>
        <p:nvSpPr>
          <p:cNvPr id="14" name="Slide Number Placeholder 5">
            <a:extLst>
              <a:ext uri="{FF2B5EF4-FFF2-40B4-BE49-F238E27FC236}">
                <a16:creationId xmlns:a16="http://schemas.microsoft.com/office/drawing/2014/main" id="{58139909-30F4-D6E2-99B4-27A848D37C86}"/>
              </a:ext>
            </a:extLst>
          </p:cNvPr>
          <p:cNvSpPr txBox="1">
            <a:spLocks/>
          </p:cNvSpPr>
          <p:nvPr/>
        </p:nvSpPr>
        <p:spPr>
          <a:xfrm>
            <a:off x="8624403" y="5586340"/>
            <a:ext cx="235382" cy="169720"/>
          </a:xfrm>
          <a:prstGeom prst="rect">
            <a:avLst/>
          </a:prstGeom>
          <a:noFill/>
        </p:spPr>
        <p:txBody>
          <a:bodyPr wrap="none" lIns="0" tIns="0" rIns="0" bIns="0" rtlCol="0">
            <a:noAutofit/>
          </a:bodyPr>
          <a:lstStyle>
            <a:defPPr>
              <a:defRPr lang="en-US"/>
            </a:defPPr>
            <a:lvl1pPr marL="0" algn="l" defTabSz="1015507" rtl="0" eaLnBrk="1" latinLnBrk="0" hangingPunct="1">
              <a:defRPr lang="en-US" sz="432" b="0" kern="1200" baseline="0" smtClean="0">
                <a:solidFill>
                  <a:schemeClr val="tx1"/>
                </a:solidFill>
                <a:effectLst/>
                <a:latin typeface="Arial" panose="020B0604020202020204" pitchFamily="34" charset="0"/>
                <a:ea typeface="+mn-ea"/>
                <a:cs typeface="Arial" panose="020B0604020202020204" pitchFamily="34" charset="0"/>
              </a:defRPr>
            </a:lvl1pPr>
            <a:lvl2pPr marL="507754" algn="l" defTabSz="1015507" rtl="0" eaLnBrk="1" latinLnBrk="0" hangingPunct="1">
              <a:defRPr sz="1999" kern="1200">
                <a:solidFill>
                  <a:schemeClr val="tx1"/>
                </a:solidFill>
                <a:latin typeface="+mn-lt"/>
                <a:ea typeface="+mn-ea"/>
                <a:cs typeface="+mn-cs"/>
              </a:defRPr>
            </a:lvl2pPr>
            <a:lvl3pPr marL="1015507" algn="l" defTabSz="1015507" rtl="0" eaLnBrk="1" latinLnBrk="0" hangingPunct="1">
              <a:defRPr sz="1999" kern="1200">
                <a:solidFill>
                  <a:schemeClr val="tx1"/>
                </a:solidFill>
                <a:latin typeface="+mn-lt"/>
                <a:ea typeface="+mn-ea"/>
                <a:cs typeface="+mn-cs"/>
              </a:defRPr>
            </a:lvl3pPr>
            <a:lvl4pPr marL="1523261" algn="l" defTabSz="1015507" rtl="0" eaLnBrk="1" latinLnBrk="0" hangingPunct="1">
              <a:defRPr sz="1999" kern="1200">
                <a:solidFill>
                  <a:schemeClr val="tx1"/>
                </a:solidFill>
                <a:latin typeface="+mn-lt"/>
                <a:ea typeface="+mn-ea"/>
                <a:cs typeface="+mn-cs"/>
              </a:defRPr>
            </a:lvl4pPr>
            <a:lvl5pPr marL="2031015" algn="l" defTabSz="1015507" rtl="0" eaLnBrk="1" latinLnBrk="0" hangingPunct="1">
              <a:defRPr sz="1999" kern="1200">
                <a:solidFill>
                  <a:schemeClr val="tx1"/>
                </a:solidFill>
                <a:latin typeface="+mn-lt"/>
                <a:ea typeface="+mn-ea"/>
                <a:cs typeface="+mn-cs"/>
              </a:defRPr>
            </a:lvl5pPr>
            <a:lvl6pPr marL="2538769" algn="l" defTabSz="1015507" rtl="0" eaLnBrk="1" latinLnBrk="0" hangingPunct="1">
              <a:defRPr sz="1999" kern="1200">
                <a:solidFill>
                  <a:schemeClr val="tx1"/>
                </a:solidFill>
                <a:latin typeface="+mn-lt"/>
                <a:ea typeface="+mn-ea"/>
                <a:cs typeface="+mn-cs"/>
              </a:defRPr>
            </a:lvl6pPr>
            <a:lvl7pPr marL="3046522" algn="l" defTabSz="1015507" rtl="0" eaLnBrk="1" latinLnBrk="0" hangingPunct="1">
              <a:defRPr sz="1999" kern="1200">
                <a:solidFill>
                  <a:schemeClr val="tx1"/>
                </a:solidFill>
                <a:latin typeface="+mn-lt"/>
                <a:ea typeface="+mn-ea"/>
                <a:cs typeface="+mn-cs"/>
              </a:defRPr>
            </a:lvl7pPr>
            <a:lvl8pPr marL="3554276" algn="l" defTabSz="1015507" rtl="0" eaLnBrk="1" latinLnBrk="0" hangingPunct="1">
              <a:defRPr sz="1999" kern="1200">
                <a:solidFill>
                  <a:schemeClr val="tx1"/>
                </a:solidFill>
                <a:latin typeface="+mn-lt"/>
                <a:ea typeface="+mn-ea"/>
                <a:cs typeface="+mn-cs"/>
              </a:defRPr>
            </a:lvl8pPr>
            <a:lvl9pPr marL="4062030" algn="l" defTabSz="1015507" rtl="0" eaLnBrk="1" latinLnBrk="0" hangingPunct="1">
              <a:defRPr sz="1999" kern="1200">
                <a:solidFill>
                  <a:schemeClr val="tx1"/>
                </a:solidFill>
                <a:latin typeface="+mn-lt"/>
                <a:ea typeface="+mn-ea"/>
                <a:cs typeface="+mn-cs"/>
              </a:defRPr>
            </a:lvl9pPr>
          </a:lstStyle>
          <a:p>
            <a:pPr algn="ctr"/>
            <a:fld id="{0318267E-8131-4611-81DC-9D9690248D8A}" type="slidenum">
              <a:rPr lang="en-US" sz="800">
                <a:solidFill>
                  <a:schemeClr val="bg1"/>
                </a:solidFill>
                <a:latin typeface="Avenir Book" panose="02000503020000020003" pitchFamily="2" charset="0"/>
              </a:rPr>
              <a:pPr algn="ctr"/>
              <a:t>3</a:t>
            </a:fld>
            <a:endParaRPr lang="en-US" sz="800">
              <a:solidFill>
                <a:schemeClr val="bg1"/>
              </a:solidFill>
              <a:latin typeface="Avenir Book" panose="02000503020000020003" pitchFamily="2" charset="0"/>
            </a:endParaRPr>
          </a:p>
        </p:txBody>
      </p:sp>
      <p:grpSp>
        <p:nvGrpSpPr>
          <p:cNvPr id="15" name="Group 14">
            <a:extLst>
              <a:ext uri="{FF2B5EF4-FFF2-40B4-BE49-F238E27FC236}">
                <a16:creationId xmlns:a16="http://schemas.microsoft.com/office/drawing/2014/main" id="{2B9929CB-49B4-D95F-3A98-0B0052F8A333}"/>
              </a:ext>
            </a:extLst>
          </p:cNvPr>
          <p:cNvGrpSpPr/>
          <p:nvPr/>
        </p:nvGrpSpPr>
        <p:grpSpPr>
          <a:xfrm>
            <a:off x="8591606" y="5505396"/>
            <a:ext cx="288388" cy="287344"/>
            <a:chOff x="3213158" y="2910595"/>
            <a:chExt cx="2196788" cy="2188826"/>
          </a:xfrm>
        </p:grpSpPr>
        <p:grpSp>
          <p:nvGrpSpPr>
            <p:cNvPr id="16" name="Group 15">
              <a:extLst>
                <a:ext uri="{FF2B5EF4-FFF2-40B4-BE49-F238E27FC236}">
                  <a16:creationId xmlns:a16="http://schemas.microsoft.com/office/drawing/2014/main" id="{060E688C-3778-0375-CE94-3F0284051DDB}"/>
                </a:ext>
              </a:extLst>
            </p:cNvPr>
            <p:cNvGrpSpPr/>
            <p:nvPr/>
          </p:nvGrpSpPr>
          <p:grpSpPr>
            <a:xfrm>
              <a:off x="3213158" y="2910595"/>
              <a:ext cx="2196788" cy="2188826"/>
              <a:chOff x="3272570" y="2977505"/>
              <a:chExt cx="2060275" cy="2039714"/>
            </a:xfrm>
          </p:grpSpPr>
          <p:sp>
            <p:nvSpPr>
              <p:cNvPr id="22" name="Arc 21">
                <a:extLst>
                  <a:ext uri="{FF2B5EF4-FFF2-40B4-BE49-F238E27FC236}">
                    <a16:creationId xmlns:a16="http://schemas.microsoft.com/office/drawing/2014/main" id="{9E22EAE5-09E6-B7BC-BA02-5CE777D9C468}"/>
                  </a:ext>
                </a:extLst>
              </p:cNvPr>
              <p:cNvSpPr/>
              <p:nvPr/>
            </p:nvSpPr>
            <p:spPr>
              <a:xfrm rot="4427201">
                <a:off x="3308428" y="2992801"/>
                <a:ext cx="2024417" cy="2024417"/>
              </a:xfrm>
              <a:prstGeom prst="arc">
                <a:avLst>
                  <a:gd name="adj1" fmla="val 15450742"/>
                  <a:gd name="adj2" fmla="val 598904"/>
                </a:avLst>
              </a:prstGeom>
              <a:ln w="12700" cap="rnd">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a:latin typeface="Avenir Book" panose="02000503020000020003" pitchFamily="2" charset="0"/>
                </a:endParaRPr>
              </a:p>
            </p:txBody>
          </p:sp>
          <p:sp>
            <p:nvSpPr>
              <p:cNvPr id="26" name="Arc 25">
                <a:extLst>
                  <a:ext uri="{FF2B5EF4-FFF2-40B4-BE49-F238E27FC236}">
                    <a16:creationId xmlns:a16="http://schemas.microsoft.com/office/drawing/2014/main" id="{EB0D85B7-EBB6-866D-1A49-97BEE9D16B61}"/>
                  </a:ext>
                </a:extLst>
              </p:cNvPr>
              <p:cNvSpPr/>
              <p:nvPr/>
            </p:nvSpPr>
            <p:spPr>
              <a:xfrm rot="17172799" flipH="1">
                <a:off x="3272570" y="2992802"/>
                <a:ext cx="2024417" cy="2024417"/>
              </a:xfrm>
              <a:prstGeom prst="arc">
                <a:avLst>
                  <a:gd name="adj1" fmla="val 15450742"/>
                  <a:gd name="adj2" fmla="val 598904"/>
                </a:avLst>
              </a:prstGeom>
              <a:ln w="12700" cap="rnd">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a:latin typeface="Avenir Book" panose="02000503020000020003" pitchFamily="2" charset="0"/>
                </a:endParaRPr>
              </a:p>
            </p:txBody>
          </p:sp>
          <p:sp>
            <p:nvSpPr>
              <p:cNvPr id="27" name="Arc 26">
                <a:extLst>
                  <a:ext uri="{FF2B5EF4-FFF2-40B4-BE49-F238E27FC236}">
                    <a16:creationId xmlns:a16="http://schemas.microsoft.com/office/drawing/2014/main" id="{DCE3AB93-454D-82F6-06D2-CC947AF5EB39}"/>
                  </a:ext>
                </a:extLst>
              </p:cNvPr>
              <p:cNvSpPr/>
              <p:nvPr/>
            </p:nvSpPr>
            <p:spPr>
              <a:xfrm rot="19063826">
                <a:off x="3308427" y="2977505"/>
                <a:ext cx="2024417" cy="2024417"/>
              </a:xfrm>
              <a:prstGeom prst="arc">
                <a:avLst>
                  <a:gd name="adj1" fmla="val 16062582"/>
                  <a:gd name="adj2" fmla="val 21522475"/>
                </a:avLst>
              </a:prstGeom>
              <a:ln w="12700" cap="rnd">
                <a:solidFill>
                  <a:schemeClr val="accent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a:latin typeface="Avenir Book" panose="02000503020000020003" pitchFamily="2" charset="0"/>
                </a:endParaRPr>
              </a:p>
            </p:txBody>
          </p:sp>
        </p:grpSp>
        <p:sp>
          <p:nvSpPr>
            <p:cNvPr id="17" name="Oval 16">
              <a:extLst>
                <a:ext uri="{FF2B5EF4-FFF2-40B4-BE49-F238E27FC236}">
                  <a16:creationId xmlns:a16="http://schemas.microsoft.com/office/drawing/2014/main" id="{F6B5EE12-1E86-6ADE-671C-876ADBA31A7E}"/>
                </a:ext>
              </a:extLst>
            </p:cNvPr>
            <p:cNvSpPr/>
            <p:nvPr/>
          </p:nvSpPr>
          <p:spPr>
            <a:xfrm>
              <a:off x="3496544" y="3190000"/>
              <a:ext cx="1630017" cy="1630017"/>
            </a:xfrm>
            <a:prstGeom prst="ellipse">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6">
                <a:latin typeface="Avenir Book" panose="02000503020000020003" pitchFamily="2" charset="0"/>
              </a:endParaRPr>
            </a:p>
          </p:txBody>
        </p:sp>
      </p:grpSp>
      <p:cxnSp>
        <p:nvCxnSpPr>
          <p:cNvPr id="28" name="Straight Connector 27">
            <a:extLst>
              <a:ext uri="{FF2B5EF4-FFF2-40B4-BE49-F238E27FC236}">
                <a16:creationId xmlns:a16="http://schemas.microsoft.com/office/drawing/2014/main" id="{5E999D1C-BF88-A643-ACD7-3592B3E24BC8}"/>
              </a:ext>
            </a:extLst>
          </p:cNvPr>
          <p:cNvCxnSpPr>
            <a:cxnSpLocks/>
          </p:cNvCxnSpPr>
          <p:nvPr/>
        </p:nvCxnSpPr>
        <p:spPr>
          <a:xfrm>
            <a:off x="8888355" y="5649068"/>
            <a:ext cx="255646" cy="0"/>
          </a:xfrm>
          <a:prstGeom prst="line">
            <a:avLst/>
          </a:prstGeom>
          <a:ln w="127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228E5A6E-F1EB-2605-B576-3A7E87F684CC}"/>
              </a:ext>
            </a:extLst>
          </p:cNvPr>
          <p:cNvPicPr>
            <a:picLocks noChangeAspect="1"/>
          </p:cNvPicPr>
          <p:nvPr/>
        </p:nvPicPr>
        <p:blipFill>
          <a:blip r:embed="rId15"/>
          <a:stretch>
            <a:fillRect/>
          </a:stretch>
        </p:blipFill>
        <p:spPr>
          <a:xfrm>
            <a:off x="6171069" y="1520934"/>
            <a:ext cx="2969443" cy="2796801"/>
          </a:xfrm>
          <a:prstGeom prst="rect">
            <a:avLst/>
          </a:prstGeom>
        </p:spPr>
      </p:pic>
    </p:spTree>
    <p:extLst>
      <p:ext uri="{BB962C8B-B14F-4D97-AF65-F5344CB8AC3E}">
        <p14:creationId xmlns:p14="http://schemas.microsoft.com/office/powerpoint/2010/main" val="11900850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E49A6-5496-ED97-3DDD-30780DB3B614}"/>
              </a:ext>
            </a:extLst>
          </p:cNvPr>
          <p:cNvSpPr>
            <a:spLocks noGrp="1"/>
          </p:cNvSpPr>
          <p:nvPr>
            <p:ph type="ctrTitle" idx="4294967295"/>
          </p:nvPr>
        </p:nvSpPr>
        <p:spPr>
          <a:xfrm>
            <a:off x="460819" y="918486"/>
            <a:ext cx="4229100" cy="2085974"/>
          </a:xfrm>
        </p:spPr>
        <p:txBody>
          <a:bodyPr anchor="t"/>
          <a:lstStyle/>
          <a:p>
            <a:r>
              <a:rPr lang="en-US" sz="1400" b="1" dirty="0">
                <a:solidFill>
                  <a:schemeClr val="bg2"/>
                </a:solidFill>
                <a:latin typeface="Avenir Heavy" panose="02000503020000020003" pitchFamily="2" charset="0"/>
                <a:ea typeface="+mn-ea"/>
                <a:cs typeface="+mn-cs"/>
              </a:rPr>
              <a:t>What</a:t>
            </a:r>
            <a:r>
              <a:rPr lang="en-US" sz="1400" b="1" dirty="0">
                <a:solidFill>
                  <a:schemeClr val="bg2"/>
                </a:solidFill>
                <a:latin typeface="Avenir Heavy" panose="02000503020000020003" pitchFamily="2" charset="0"/>
              </a:rPr>
              <a:t> is it?</a:t>
            </a:r>
            <a:br>
              <a:rPr lang="en-US" sz="2000" b="1" dirty="0">
                <a:solidFill>
                  <a:schemeClr val="accent1"/>
                </a:solidFill>
              </a:rPr>
            </a:br>
            <a:r>
              <a:rPr lang="en-US" sz="1000" dirty="0">
                <a:ea typeface="+mn-ea"/>
                <a:cs typeface="+mn-cs"/>
              </a:rPr>
              <a:t>The gender pay gap shows the difference </a:t>
            </a:r>
            <a:r>
              <a:rPr lang="en-GB" sz="1000" dirty="0">
                <a:effectLst/>
                <a:latin typeface="Avenir Book" panose="02000503020000020003"/>
                <a:ea typeface="Calibri" panose="020F0502020204030204" pitchFamily="34" charset="0"/>
                <a:cs typeface="Times New Roman" panose="02020603050405020304" pitchFamily="18" charset="0"/>
              </a:rPr>
              <a:t>between the hourly earnings</a:t>
            </a:r>
            <a:r>
              <a:rPr lang="en-US" sz="1000" dirty="0">
                <a:latin typeface="Avenir Book" panose="02000503020000020003"/>
                <a:ea typeface="+mn-ea"/>
                <a:cs typeface="+mn-cs"/>
              </a:rPr>
              <a:t> (including base pay, bonuses, and other covered allowances)</a:t>
            </a:r>
            <a:r>
              <a:rPr lang="en-GB" sz="1000" dirty="0">
                <a:effectLst/>
                <a:latin typeface="Avenir Book" panose="02000503020000020003"/>
                <a:ea typeface="Calibri" panose="020F0502020204030204" pitchFamily="34" charset="0"/>
                <a:cs typeface="Times New Roman" panose="02020603050405020304" pitchFamily="18" charset="0"/>
              </a:rPr>
              <a:t> of men and women employed by the Company in </a:t>
            </a:r>
            <a:r>
              <a:rPr lang="en-GB" sz="1000" dirty="0">
                <a:latin typeface="Avenir Book" panose="02000503020000020003"/>
                <a:ea typeface="Calibri" panose="020F0502020204030204" pitchFamily="34" charset="0"/>
                <a:cs typeface="Times New Roman" panose="02020603050405020304" pitchFamily="18" charset="0"/>
              </a:rPr>
              <a:t>June 2025</a:t>
            </a:r>
            <a:r>
              <a:rPr lang="en-GB" sz="1000" dirty="0">
                <a:effectLst/>
                <a:latin typeface="Avenir Book" panose="02000503020000020003"/>
                <a:ea typeface="Calibri" panose="020F0502020204030204" pitchFamily="34" charset="0"/>
                <a:cs typeface="Times New Roman" panose="02020603050405020304" pitchFamily="18" charset="0"/>
              </a:rPr>
              <a:t>. A gender pay gap can be caused by several factors including the under-representation of women in senior positions in the Company.</a:t>
            </a:r>
            <a:br>
              <a:rPr lang="en-GB" sz="1000" dirty="0">
                <a:effectLst/>
                <a:latin typeface="Avenir Book" panose="02000503020000020003"/>
                <a:ea typeface="Calibri" panose="020F0502020204030204" pitchFamily="34" charset="0"/>
                <a:cs typeface="Times New Roman" panose="02020603050405020304" pitchFamily="18" charset="0"/>
              </a:rPr>
            </a:br>
            <a:br>
              <a:rPr lang="en-GB" sz="1000" dirty="0">
                <a:effectLst/>
                <a:latin typeface="Avenir Book" panose="02000503020000020003"/>
                <a:ea typeface="Calibri" panose="020F0502020204030204" pitchFamily="34" charset="0"/>
                <a:cs typeface="Times New Roman" panose="02020603050405020304" pitchFamily="18" charset="0"/>
              </a:rPr>
            </a:br>
            <a:r>
              <a:rPr lang="en-GB" sz="1000" dirty="0">
                <a:effectLst/>
                <a:latin typeface="Avenir Book" panose="02000503020000020003"/>
                <a:ea typeface="Calibri" panose="020F0502020204030204" pitchFamily="34" charset="0"/>
                <a:cs typeface="Times New Roman" panose="02020603050405020304" pitchFamily="18" charset="0"/>
              </a:rPr>
              <a:t>It is </a:t>
            </a:r>
            <a:r>
              <a:rPr lang="en-GB" sz="1000" dirty="0">
                <a:latin typeface="Avenir Book" panose="02000503020000020003"/>
                <a:cs typeface="Times New Roman" panose="02020603050405020304" pitchFamily="18" charset="0"/>
              </a:rPr>
              <a:t>important to note that this is different to the issue of equal pay, which is the legal requirement to pay men and women the same for equal work. </a:t>
            </a:r>
            <a:br>
              <a:rPr lang="en-GB" sz="1000" dirty="0">
                <a:latin typeface="Avenir Book" panose="02000503020000020003"/>
                <a:cs typeface="Times New Roman" panose="02020603050405020304" pitchFamily="18" charset="0"/>
              </a:rPr>
            </a:br>
            <a:r>
              <a:rPr lang="en-US" sz="1000" dirty="0">
                <a:latin typeface="Avenir Book" panose="02000503020000020003"/>
                <a:cs typeface="Times New Roman" panose="02020603050405020304" pitchFamily="18" charset="0"/>
              </a:rPr>
              <a:t>The result of MEAS – </a:t>
            </a:r>
            <a:r>
              <a:rPr lang="en-US" sz="1000" dirty="0" err="1">
                <a:latin typeface="Avenir Book" panose="02000503020000020003"/>
                <a:cs typeface="Times New Roman" panose="02020603050405020304" pitchFamily="18" charset="0"/>
              </a:rPr>
              <a:t>Betatherm</a:t>
            </a:r>
            <a:r>
              <a:rPr lang="en-US" sz="1000" dirty="0">
                <a:latin typeface="Avenir Book" panose="02000503020000020003"/>
                <a:cs typeface="Times New Roman" panose="02020603050405020304" pitchFamily="18" charset="0"/>
              </a:rPr>
              <a:t> Ireland Ltd. review of equal pay for equal work showed no marked gaps in base pay.</a:t>
            </a:r>
            <a:br>
              <a:rPr lang="en-GB" sz="1000" dirty="0">
                <a:latin typeface="Avenir Book" panose="02000503020000020003"/>
                <a:cs typeface="Times New Roman" panose="02020603050405020304" pitchFamily="18" charset="0"/>
              </a:rPr>
            </a:br>
            <a:endParaRPr lang="en-US" sz="1000" dirty="0">
              <a:latin typeface="Avenir Book" panose="02000503020000020003"/>
              <a:cs typeface="Times New Roman" panose="02020603050405020304" pitchFamily="18" charset="0"/>
            </a:endParaRPr>
          </a:p>
        </p:txBody>
      </p:sp>
      <p:sp>
        <p:nvSpPr>
          <p:cNvPr id="6" name="TextBox 5">
            <a:extLst>
              <a:ext uri="{FF2B5EF4-FFF2-40B4-BE49-F238E27FC236}">
                <a16:creationId xmlns:a16="http://schemas.microsoft.com/office/drawing/2014/main" id="{78556FC2-1291-31D7-CD42-D9B499C36891}"/>
              </a:ext>
            </a:extLst>
          </p:cNvPr>
          <p:cNvSpPr txBox="1"/>
          <p:nvPr/>
        </p:nvSpPr>
        <p:spPr>
          <a:xfrm>
            <a:off x="331480" y="365731"/>
            <a:ext cx="4545320" cy="375552"/>
          </a:xfrm>
          <a:prstGeom prst="rect">
            <a:avLst/>
          </a:prstGeom>
          <a:noFill/>
        </p:spPr>
        <p:txBody>
          <a:bodyPr wrap="square">
            <a:spAutoFit/>
          </a:bodyPr>
          <a:lstStyle/>
          <a:p>
            <a:pPr defTabSz="493768">
              <a:lnSpc>
                <a:spcPct val="90000"/>
              </a:lnSpc>
              <a:spcAft>
                <a:spcPts val="432"/>
              </a:spcAft>
            </a:pPr>
            <a:r>
              <a:rPr lang="en-US" sz="2000" b="1">
                <a:solidFill>
                  <a:schemeClr val="accent2"/>
                </a:solidFill>
                <a:latin typeface="Avenir Heavy" panose="02000503020000020003" pitchFamily="2" charset="0"/>
              </a:rPr>
              <a:t>GENDER PAY GAP REPORTING</a:t>
            </a:r>
          </a:p>
        </p:txBody>
      </p:sp>
      <p:cxnSp>
        <p:nvCxnSpPr>
          <p:cNvPr id="9" name="Straight Connector 8">
            <a:extLst>
              <a:ext uri="{FF2B5EF4-FFF2-40B4-BE49-F238E27FC236}">
                <a16:creationId xmlns:a16="http://schemas.microsoft.com/office/drawing/2014/main" id="{8E33425E-64AC-2189-2105-A04333A66D93}"/>
              </a:ext>
            </a:extLst>
          </p:cNvPr>
          <p:cNvCxnSpPr>
            <a:cxnSpLocks/>
          </p:cNvCxnSpPr>
          <p:nvPr/>
        </p:nvCxnSpPr>
        <p:spPr>
          <a:xfrm>
            <a:off x="0" y="810857"/>
            <a:ext cx="1808922" cy="0"/>
          </a:xfrm>
          <a:prstGeom prst="line">
            <a:avLst/>
          </a:prstGeom>
          <a:ln w="50800" cap="sq">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3DAD356-142D-AF6E-696A-601A24B07644}"/>
              </a:ext>
            </a:extLst>
          </p:cNvPr>
          <p:cNvSpPr/>
          <p:nvPr/>
        </p:nvSpPr>
        <p:spPr>
          <a:xfrm>
            <a:off x="5227985" y="0"/>
            <a:ext cx="3916017" cy="59436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IE" sz="1950"/>
              <a:t>	</a:t>
            </a:r>
            <a:endParaRPr lang="en-US"/>
          </a:p>
        </p:txBody>
      </p:sp>
      <p:sp>
        <p:nvSpPr>
          <p:cNvPr id="15" name="Title 1">
            <a:extLst>
              <a:ext uri="{FF2B5EF4-FFF2-40B4-BE49-F238E27FC236}">
                <a16:creationId xmlns:a16="http://schemas.microsoft.com/office/drawing/2014/main" id="{7FAEF111-B96E-C45A-896B-AD2AFBC08E10}"/>
              </a:ext>
            </a:extLst>
          </p:cNvPr>
          <p:cNvSpPr txBox="1">
            <a:spLocks/>
          </p:cNvSpPr>
          <p:nvPr/>
        </p:nvSpPr>
        <p:spPr>
          <a:xfrm>
            <a:off x="5614073" y="879273"/>
            <a:ext cx="3194970" cy="841375"/>
          </a:xfrm>
          <a:prstGeom prst="rect">
            <a:avLst/>
          </a:prstGeom>
        </p:spPr>
        <p:txBody>
          <a:bodyPr vert="horz" lIns="0" tIns="0" rIns="0" bIns="0" rtlCol="0" anchor="t">
            <a:noAutofit/>
          </a:bodyPr>
          <a:lstStyle>
            <a:lvl1pPr algn="l" defTabSz="493712" rtl="0" eaLnBrk="1" latinLnBrk="0" hangingPunct="1">
              <a:lnSpc>
                <a:spcPct val="100000"/>
              </a:lnSpc>
              <a:spcBef>
                <a:spcPct val="0"/>
              </a:spcBef>
              <a:buNone/>
              <a:defRPr sz="1512" b="0" i="0" kern="1200">
                <a:solidFill>
                  <a:schemeClr val="tx1"/>
                </a:solidFill>
                <a:latin typeface="Avenir Book" panose="02000503020000020003" pitchFamily="2" charset="0"/>
                <a:ea typeface="+mj-ea"/>
                <a:cs typeface="+mj-cs"/>
              </a:defRPr>
            </a:lvl1pPr>
          </a:lstStyle>
          <a:p>
            <a:r>
              <a:rPr lang="en-US" sz="1400" b="1" dirty="0">
                <a:solidFill>
                  <a:schemeClr val="bg2"/>
                </a:solidFill>
                <a:latin typeface="Avenir Heavy" panose="02000503020000020003" pitchFamily="2" charset="0"/>
                <a:ea typeface="+mn-ea"/>
                <a:cs typeface="+mn-cs"/>
              </a:rPr>
              <a:t>What are they?</a:t>
            </a:r>
            <a:br>
              <a:rPr lang="en-US" sz="2000" b="1" dirty="0">
                <a:solidFill>
                  <a:schemeClr val="accent1"/>
                </a:solidFill>
              </a:rPr>
            </a:br>
            <a:r>
              <a:rPr lang="en-GB" sz="1000" dirty="0">
                <a:solidFill>
                  <a:schemeClr val="bg1"/>
                </a:solidFill>
                <a:effectLst/>
                <a:latin typeface="Avenir Book" panose="02000503020000020003"/>
                <a:ea typeface="Calibri" panose="020F0502020204030204" pitchFamily="34" charset="0"/>
                <a:cs typeface="Times New Roman" panose="02020603050405020304" pitchFamily="18" charset="0"/>
              </a:rPr>
              <a:t>The Pay Quartiles show the percentage of men and women in each pay quartile, as an aggregate, across the Company. </a:t>
            </a:r>
          </a:p>
          <a:p>
            <a:endParaRPr lang="en-US" dirty="0">
              <a:solidFill>
                <a:schemeClr val="bg1"/>
              </a:solidFill>
            </a:endParaRPr>
          </a:p>
        </p:txBody>
      </p:sp>
      <p:sp>
        <p:nvSpPr>
          <p:cNvPr id="16" name="TextBox 15">
            <a:extLst>
              <a:ext uri="{FF2B5EF4-FFF2-40B4-BE49-F238E27FC236}">
                <a16:creationId xmlns:a16="http://schemas.microsoft.com/office/drawing/2014/main" id="{04E86A30-FC71-26BE-514B-1232E3AEEA08}"/>
              </a:ext>
            </a:extLst>
          </p:cNvPr>
          <p:cNvSpPr txBox="1"/>
          <p:nvPr/>
        </p:nvSpPr>
        <p:spPr>
          <a:xfrm>
            <a:off x="5510080" y="365731"/>
            <a:ext cx="3514962" cy="369332"/>
          </a:xfrm>
          <a:prstGeom prst="rect">
            <a:avLst/>
          </a:prstGeom>
          <a:noFill/>
        </p:spPr>
        <p:txBody>
          <a:bodyPr wrap="square">
            <a:spAutoFit/>
          </a:bodyPr>
          <a:lstStyle/>
          <a:p>
            <a:pPr defTabSz="493768">
              <a:lnSpc>
                <a:spcPct val="90000"/>
              </a:lnSpc>
              <a:spcAft>
                <a:spcPts val="432"/>
              </a:spcAft>
            </a:pPr>
            <a:r>
              <a:rPr lang="en-US" sz="2000" b="1">
                <a:solidFill>
                  <a:schemeClr val="bg1"/>
                </a:solidFill>
                <a:latin typeface="Avenir Heavy" panose="02000503020000020003" pitchFamily="2" charset="0"/>
              </a:rPr>
              <a:t>PAY QUARTILES</a:t>
            </a:r>
          </a:p>
        </p:txBody>
      </p:sp>
      <p:cxnSp>
        <p:nvCxnSpPr>
          <p:cNvPr id="17" name="Straight Connector 16">
            <a:extLst>
              <a:ext uri="{FF2B5EF4-FFF2-40B4-BE49-F238E27FC236}">
                <a16:creationId xmlns:a16="http://schemas.microsoft.com/office/drawing/2014/main" id="{1BE8B296-ECEA-E2A1-65A1-10A29B9171C0}"/>
              </a:ext>
            </a:extLst>
          </p:cNvPr>
          <p:cNvCxnSpPr>
            <a:cxnSpLocks/>
          </p:cNvCxnSpPr>
          <p:nvPr/>
        </p:nvCxnSpPr>
        <p:spPr>
          <a:xfrm>
            <a:off x="5637110" y="810857"/>
            <a:ext cx="3506890" cy="0"/>
          </a:xfrm>
          <a:prstGeom prst="line">
            <a:avLst/>
          </a:prstGeom>
          <a:ln w="50800" cap="sq">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
            <a:extLst>
              <a:ext uri="{FF2B5EF4-FFF2-40B4-BE49-F238E27FC236}">
                <a16:creationId xmlns:a16="http://schemas.microsoft.com/office/drawing/2014/main" id="{AF3BFD86-8ED0-3B2D-3BBD-5B7F217487D3}"/>
              </a:ext>
            </a:extLst>
          </p:cNvPr>
          <p:cNvSpPr txBox="1">
            <a:spLocks/>
          </p:cNvSpPr>
          <p:nvPr/>
        </p:nvSpPr>
        <p:spPr>
          <a:xfrm>
            <a:off x="424159" y="5681336"/>
            <a:ext cx="1298209" cy="155718"/>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800"/>
              </a:spcAft>
              <a:buFont typeface="Arial" panose="020B0604020202020204" pitchFamily="34" charset="0"/>
              <a:buNone/>
              <a:defRPr lang="en-US" sz="1600" kern="1200" smtClean="0">
                <a:solidFill>
                  <a:schemeClr val="tx1"/>
                </a:solidFill>
                <a:latin typeface="+mn-lt"/>
                <a:ea typeface="+mn-ea"/>
                <a:cs typeface="+mn-cs"/>
              </a:defRPr>
            </a:lvl1pPr>
            <a:lvl2pPr marL="237744"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400" kern="1200">
                <a:solidFill>
                  <a:schemeClr val="tx1"/>
                </a:solidFill>
                <a:latin typeface="+mn-lt"/>
                <a:ea typeface="+mn-ea"/>
                <a:cs typeface="+mn-cs"/>
              </a:defRPr>
            </a:lvl2pPr>
            <a:lvl3pPr marL="344488" indent="-109728" algn="l" defTabSz="914400" rtl="0" eaLnBrk="1" latinLnBrk="0" hangingPunct="1">
              <a:lnSpc>
                <a:spcPct val="110000"/>
              </a:lnSpc>
              <a:spcBef>
                <a:spcPts val="0"/>
              </a:spcBef>
              <a:spcAft>
                <a:spcPts val="800"/>
              </a:spcAft>
              <a:buFont typeface="Arial" panose="020B0604020202020204" pitchFamily="34" charset="0"/>
              <a:buChar char="•"/>
              <a:tabLst/>
              <a:defRPr sz="1200" kern="1200">
                <a:solidFill>
                  <a:schemeClr val="tx1"/>
                </a:solidFill>
                <a:latin typeface="+mn-lt"/>
                <a:ea typeface="+mn-ea"/>
                <a:cs typeface="+mn-cs"/>
              </a:defRPr>
            </a:lvl3pPr>
            <a:lvl4pPr marL="458788"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000" kern="1200">
                <a:solidFill>
                  <a:schemeClr val="tx2"/>
                </a:solidFill>
                <a:latin typeface="+mn-lt"/>
                <a:ea typeface="+mn-ea"/>
                <a:cs typeface="+mn-cs"/>
              </a:defRPr>
            </a:lvl4pPr>
            <a:lvl5pPr marL="566928" indent="-109728" algn="l" defTabSz="914400" rtl="0" eaLnBrk="1" latinLnBrk="0" hangingPunct="1">
              <a:lnSpc>
                <a:spcPct val="110000"/>
              </a:lnSpc>
              <a:spcBef>
                <a:spcPts val="0"/>
              </a:spcBef>
              <a:spcAft>
                <a:spcPts val="800"/>
              </a:spcAft>
              <a:buFont typeface="Arial" panose="020B0604020202020204" pitchFamily="34" charset="0"/>
              <a:buChar char="•"/>
              <a:tabLst/>
              <a:defRPr sz="800" kern="1200">
                <a:solidFill>
                  <a:schemeClr val="tx2"/>
                </a:solidFill>
                <a:latin typeface="+mn-lt"/>
                <a:ea typeface="+mn-ea"/>
                <a:cs typeface="+mn-cs"/>
              </a:defRPr>
            </a:lvl5pPr>
            <a:lvl6pPr marL="676656"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6pPr>
            <a:lvl7pPr marL="786384"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7pPr>
            <a:lvl8pPr marL="896112"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8pPr>
            <a:lvl9pPr marL="1005840"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9pPr>
          </a:lstStyle>
          <a:p>
            <a:r>
              <a:rPr lang="en-US" sz="600" dirty="0">
                <a:latin typeface="Avenir Book" panose="02000503020000020003" pitchFamily="2" charset="0"/>
                <a:cs typeface="Arial" panose="020B0604020202020204" pitchFamily="34" charset="0"/>
              </a:rPr>
              <a:t>Ireland Gender Pay Gap Report 2025</a:t>
            </a:r>
          </a:p>
        </p:txBody>
      </p:sp>
      <p:sp>
        <p:nvSpPr>
          <p:cNvPr id="12" name="Slide Number Placeholder 5">
            <a:extLst>
              <a:ext uri="{FF2B5EF4-FFF2-40B4-BE49-F238E27FC236}">
                <a16:creationId xmlns:a16="http://schemas.microsoft.com/office/drawing/2014/main" id="{D3E0BD4E-0547-2EAF-DF31-96055395CA25}"/>
              </a:ext>
            </a:extLst>
          </p:cNvPr>
          <p:cNvSpPr txBox="1">
            <a:spLocks/>
          </p:cNvSpPr>
          <p:nvPr/>
        </p:nvSpPr>
        <p:spPr>
          <a:xfrm>
            <a:off x="8591926" y="5667334"/>
            <a:ext cx="213984" cy="169720"/>
          </a:xfrm>
          <a:prstGeom prst="rect">
            <a:avLst/>
          </a:prstGeom>
          <a:noFill/>
        </p:spPr>
        <p:txBody>
          <a:bodyPr wrap="none" lIns="0" tIns="0" rIns="0" bIns="0" rtlCol="0">
            <a:noAutofit/>
          </a:bodyPr>
          <a:lstStyle>
            <a:defPPr>
              <a:defRPr lang="en-US"/>
            </a:defPPr>
            <a:lvl1pPr marL="0" algn="l" defTabSz="1015507" rtl="0" eaLnBrk="1" latinLnBrk="0" hangingPunct="1">
              <a:defRPr lang="en-US" sz="432" b="0" kern="1200" baseline="0" smtClean="0">
                <a:solidFill>
                  <a:schemeClr val="tx1"/>
                </a:solidFill>
                <a:effectLst/>
                <a:latin typeface="Arial" panose="020B0604020202020204" pitchFamily="34" charset="0"/>
                <a:ea typeface="+mn-ea"/>
                <a:cs typeface="Arial" panose="020B0604020202020204" pitchFamily="34" charset="0"/>
              </a:defRPr>
            </a:lvl1pPr>
            <a:lvl2pPr marL="507754" algn="l" defTabSz="1015507" rtl="0" eaLnBrk="1" latinLnBrk="0" hangingPunct="1">
              <a:defRPr sz="1999" kern="1200">
                <a:solidFill>
                  <a:schemeClr val="tx1"/>
                </a:solidFill>
                <a:latin typeface="+mn-lt"/>
                <a:ea typeface="+mn-ea"/>
                <a:cs typeface="+mn-cs"/>
              </a:defRPr>
            </a:lvl2pPr>
            <a:lvl3pPr marL="1015507" algn="l" defTabSz="1015507" rtl="0" eaLnBrk="1" latinLnBrk="0" hangingPunct="1">
              <a:defRPr sz="1999" kern="1200">
                <a:solidFill>
                  <a:schemeClr val="tx1"/>
                </a:solidFill>
                <a:latin typeface="+mn-lt"/>
                <a:ea typeface="+mn-ea"/>
                <a:cs typeface="+mn-cs"/>
              </a:defRPr>
            </a:lvl3pPr>
            <a:lvl4pPr marL="1523261" algn="l" defTabSz="1015507" rtl="0" eaLnBrk="1" latinLnBrk="0" hangingPunct="1">
              <a:defRPr sz="1999" kern="1200">
                <a:solidFill>
                  <a:schemeClr val="tx1"/>
                </a:solidFill>
                <a:latin typeface="+mn-lt"/>
                <a:ea typeface="+mn-ea"/>
                <a:cs typeface="+mn-cs"/>
              </a:defRPr>
            </a:lvl4pPr>
            <a:lvl5pPr marL="2031015" algn="l" defTabSz="1015507" rtl="0" eaLnBrk="1" latinLnBrk="0" hangingPunct="1">
              <a:defRPr sz="1999" kern="1200">
                <a:solidFill>
                  <a:schemeClr val="tx1"/>
                </a:solidFill>
                <a:latin typeface="+mn-lt"/>
                <a:ea typeface="+mn-ea"/>
                <a:cs typeface="+mn-cs"/>
              </a:defRPr>
            </a:lvl5pPr>
            <a:lvl6pPr marL="2538769" algn="l" defTabSz="1015507" rtl="0" eaLnBrk="1" latinLnBrk="0" hangingPunct="1">
              <a:defRPr sz="1999" kern="1200">
                <a:solidFill>
                  <a:schemeClr val="tx1"/>
                </a:solidFill>
                <a:latin typeface="+mn-lt"/>
                <a:ea typeface="+mn-ea"/>
                <a:cs typeface="+mn-cs"/>
              </a:defRPr>
            </a:lvl6pPr>
            <a:lvl7pPr marL="3046522" algn="l" defTabSz="1015507" rtl="0" eaLnBrk="1" latinLnBrk="0" hangingPunct="1">
              <a:defRPr sz="1999" kern="1200">
                <a:solidFill>
                  <a:schemeClr val="tx1"/>
                </a:solidFill>
                <a:latin typeface="+mn-lt"/>
                <a:ea typeface="+mn-ea"/>
                <a:cs typeface="+mn-cs"/>
              </a:defRPr>
            </a:lvl7pPr>
            <a:lvl8pPr marL="3554276" algn="l" defTabSz="1015507" rtl="0" eaLnBrk="1" latinLnBrk="0" hangingPunct="1">
              <a:defRPr sz="1999" kern="1200">
                <a:solidFill>
                  <a:schemeClr val="tx1"/>
                </a:solidFill>
                <a:latin typeface="+mn-lt"/>
                <a:ea typeface="+mn-ea"/>
                <a:cs typeface="+mn-cs"/>
              </a:defRPr>
            </a:lvl8pPr>
            <a:lvl9pPr marL="4062030" algn="l" defTabSz="1015507" rtl="0" eaLnBrk="1" latinLnBrk="0" hangingPunct="1">
              <a:defRPr sz="1999" kern="1200">
                <a:solidFill>
                  <a:schemeClr val="tx1"/>
                </a:solidFill>
                <a:latin typeface="+mn-lt"/>
                <a:ea typeface="+mn-ea"/>
                <a:cs typeface="+mn-cs"/>
              </a:defRPr>
            </a:lvl9pPr>
          </a:lstStyle>
          <a:p>
            <a:pPr algn="ctr"/>
            <a:fld id="{0318267E-8131-4611-81DC-9D9690248D8A}" type="slidenum">
              <a:rPr lang="en-US" sz="800">
                <a:solidFill>
                  <a:schemeClr val="bg1"/>
                </a:solidFill>
                <a:latin typeface="Avenir Book" panose="02000503020000020003" pitchFamily="2" charset="0"/>
              </a:rPr>
              <a:pPr algn="ctr"/>
              <a:t>4</a:t>
            </a:fld>
            <a:endParaRPr lang="en-US" sz="800">
              <a:solidFill>
                <a:schemeClr val="bg1"/>
              </a:solidFill>
              <a:latin typeface="Avenir Book" panose="02000503020000020003" pitchFamily="2" charset="0"/>
            </a:endParaRPr>
          </a:p>
        </p:txBody>
      </p:sp>
      <p:grpSp>
        <p:nvGrpSpPr>
          <p:cNvPr id="13" name="Group 12">
            <a:extLst>
              <a:ext uri="{FF2B5EF4-FFF2-40B4-BE49-F238E27FC236}">
                <a16:creationId xmlns:a16="http://schemas.microsoft.com/office/drawing/2014/main" id="{F66474EB-37DF-ECF0-315F-E642A1CAC313}"/>
              </a:ext>
            </a:extLst>
          </p:cNvPr>
          <p:cNvGrpSpPr/>
          <p:nvPr/>
        </p:nvGrpSpPr>
        <p:grpSpPr>
          <a:xfrm>
            <a:off x="8557857" y="5586390"/>
            <a:ext cx="288388" cy="287344"/>
            <a:chOff x="3213158" y="2910595"/>
            <a:chExt cx="2196788" cy="2188826"/>
          </a:xfrm>
        </p:grpSpPr>
        <p:grpSp>
          <p:nvGrpSpPr>
            <p:cNvPr id="18" name="Group 17">
              <a:extLst>
                <a:ext uri="{FF2B5EF4-FFF2-40B4-BE49-F238E27FC236}">
                  <a16:creationId xmlns:a16="http://schemas.microsoft.com/office/drawing/2014/main" id="{6C2EF24B-54A2-AFE5-7D86-DD293B40B890}"/>
                </a:ext>
              </a:extLst>
            </p:cNvPr>
            <p:cNvGrpSpPr/>
            <p:nvPr/>
          </p:nvGrpSpPr>
          <p:grpSpPr>
            <a:xfrm>
              <a:off x="3213158" y="2910595"/>
              <a:ext cx="2196788" cy="2188826"/>
              <a:chOff x="3272570" y="2977505"/>
              <a:chExt cx="2060275" cy="2039714"/>
            </a:xfrm>
          </p:grpSpPr>
          <p:sp>
            <p:nvSpPr>
              <p:cNvPr id="20" name="Arc 19">
                <a:extLst>
                  <a:ext uri="{FF2B5EF4-FFF2-40B4-BE49-F238E27FC236}">
                    <a16:creationId xmlns:a16="http://schemas.microsoft.com/office/drawing/2014/main" id="{078F04C1-E0E6-B2E8-3A26-25E07B0F963B}"/>
                  </a:ext>
                </a:extLst>
              </p:cNvPr>
              <p:cNvSpPr/>
              <p:nvPr/>
            </p:nvSpPr>
            <p:spPr>
              <a:xfrm rot="4427201">
                <a:off x="3308428" y="2992801"/>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sp>
            <p:nvSpPr>
              <p:cNvPr id="21" name="Arc 20">
                <a:extLst>
                  <a:ext uri="{FF2B5EF4-FFF2-40B4-BE49-F238E27FC236}">
                    <a16:creationId xmlns:a16="http://schemas.microsoft.com/office/drawing/2014/main" id="{60461DFC-44D0-6BE1-DCAC-29712192254A}"/>
                  </a:ext>
                </a:extLst>
              </p:cNvPr>
              <p:cNvSpPr/>
              <p:nvPr/>
            </p:nvSpPr>
            <p:spPr>
              <a:xfrm rot="17172799" flipH="1">
                <a:off x="3272570" y="2992802"/>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sp>
            <p:nvSpPr>
              <p:cNvPr id="22" name="Arc 21">
                <a:extLst>
                  <a:ext uri="{FF2B5EF4-FFF2-40B4-BE49-F238E27FC236}">
                    <a16:creationId xmlns:a16="http://schemas.microsoft.com/office/drawing/2014/main" id="{733F9C68-26A9-536F-6723-13FD2DAD97E2}"/>
                  </a:ext>
                </a:extLst>
              </p:cNvPr>
              <p:cNvSpPr/>
              <p:nvPr/>
            </p:nvSpPr>
            <p:spPr>
              <a:xfrm rot="19063826">
                <a:off x="3308427" y="2977505"/>
                <a:ext cx="2024417" cy="2024417"/>
              </a:xfrm>
              <a:prstGeom prst="arc">
                <a:avLst>
                  <a:gd name="adj1" fmla="val 16062582"/>
                  <a:gd name="adj2" fmla="val 21522475"/>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grpSp>
        <p:sp>
          <p:nvSpPr>
            <p:cNvPr id="19" name="Oval 18">
              <a:extLst>
                <a:ext uri="{FF2B5EF4-FFF2-40B4-BE49-F238E27FC236}">
                  <a16:creationId xmlns:a16="http://schemas.microsoft.com/office/drawing/2014/main" id="{2423C03B-645C-B917-916C-AA2E0C872F46}"/>
                </a:ext>
              </a:extLst>
            </p:cNvPr>
            <p:cNvSpPr/>
            <p:nvPr/>
          </p:nvSpPr>
          <p:spPr>
            <a:xfrm>
              <a:off x="3496544" y="3190000"/>
              <a:ext cx="1630017" cy="1630017"/>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grpSp>
      <p:cxnSp>
        <p:nvCxnSpPr>
          <p:cNvPr id="24" name="Straight Connector 23">
            <a:extLst>
              <a:ext uri="{FF2B5EF4-FFF2-40B4-BE49-F238E27FC236}">
                <a16:creationId xmlns:a16="http://schemas.microsoft.com/office/drawing/2014/main" id="{958D9322-99A0-A69E-889A-1880CAB345DE}"/>
              </a:ext>
            </a:extLst>
          </p:cNvPr>
          <p:cNvCxnSpPr>
            <a:cxnSpLocks/>
          </p:cNvCxnSpPr>
          <p:nvPr/>
        </p:nvCxnSpPr>
        <p:spPr>
          <a:xfrm>
            <a:off x="8854606" y="5730062"/>
            <a:ext cx="2556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TE Tab">
            <a:extLst>
              <a:ext uri="{FF2B5EF4-FFF2-40B4-BE49-F238E27FC236}">
                <a16:creationId xmlns:a16="http://schemas.microsoft.com/office/drawing/2014/main" id="{CDE39331-5B04-A254-B4AC-8F2B70FE47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8640" y="-2099"/>
            <a:ext cx="583127" cy="333215"/>
          </a:xfrm>
          <a:prstGeom prst="rect">
            <a:avLst/>
          </a:prstGeom>
          <a:ln w="0">
            <a:noFill/>
          </a:ln>
        </p:spPr>
      </p:pic>
      <p:graphicFrame>
        <p:nvGraphicFramePr>
          <p:cNvPr id="5" name="Table 4">
            <a:extLst>
              <a:ext uri="{FF2B5EF4-FFF2-40B4-BE49-F238E27FC236}">
                <a16:creationId xmlns:a16="http://schemas.microsoft.com/office/drawing/2014/main" id="{C10E42EC-2E69-1ED0-F6CF-256EF583E421}"/>
              </a:ext>
            </a:extLst>
          </p:cNvPr>
          <p:cNvGraphicFramePr>
            <a:graphicFrameLocks noGrp="1"/>
          </p:cNvGraphicFramePr>
          <p:nvPr>
            <p:extLst>
              <p:ext uri="{D42A27DB-BD31-4B8C-83A1-F6EECF244321}">
                <p14:modId xmlns:p14="http://schemas.microsoft.com/office/powerpoint/2010/main" val="4115529933"/>
              </p:ext>
            </p:extLst>
          </p:nvPr>
        </p:nvGraphicFramePr>
        <p:xfrm>
          <a:off x="1073263" y="3543879"/>
          <a:ext cx="2751507" cy="1330904"/>
        </p:xfrm>
        <a:graphic>
          <a:graphicData uri="http://schemas.openxmlformats.org/drawingml/2006/table">
            <a:tbl>
              <a:tblPr/>
              <a:tblGrid>
                <a:gridCol w="1000548">
                  <a:extLst>
                    <a:ext uri="{9D8B030D-6E8A-4147-A177-3AD203B41FA5}">
                      <a16:colId xmlns:a16="http://schemas.microsoft.com/office/drawing/2014/main" val="2211485085"/>
                    </a:ext>
                  </a:extLst>
                </a:gridCol>
                <a:gridCol w="1750959">
                  <a:extLst>
                    <a:ext uri="{9D8B030D-6E8A-4147-A177-3AD203B41FA5}">
                      <a16:colId xmlns:a16="http://schemas.microsoft.com/office/drawing/2014/main" val="2140780401"/>
                    </a:ext>
                  </a:extLst>
                </a:gridCol>
              </a:tblGrid>
              <a:tr h="246607">
                <a:tc>
                  <a:txBody>
                    <a:bodyPr/>
                    <a:lstStyle/>
                    <a:p>
                      <a:pPr algn="ctr" fontAlgn="t"/>
                      <a:endParaRPr lang="en-IE" sz="1100" b="1" i="0" u="none" strike="noStrike" dirty="0">
                        <a:solidFill>
                          <a:srgbClr val="000000"/>
                        </a:solidFill>
                        <a:effectLst/>
                        <a:latin typeface="Avenir Book#"/>
                      </a:endParaRPr>
                    </a:p>
                  </a:txBody>
                  <a:tcPr marL="7620" marR="7620" marT="7620" marB="0">
                    <a:lnL>
                      <a:noFill/>
                    </a:lnL>
                    <a:lnR>
                      <a:noFill/>
                    </a:lnR>
                    <a:lnT>
                      <a:noFill/>
                    </a:lnT>
                    <a:lnB>
                      <a:noFill/>
                    </a:lnB>
                    <a:solidFill>
                      <a:srgbClr val="FFFFFF"/>
                    </a:solidFill>
                  </a:tcPr>
                </a:tc>
                <a:tc>
                  <a:txBody>
                    <a:bodyPr/>
                    <a:lstStyle/>
                    <a:p>
                      <a:pPr algn="ctr" fontAlgn="b"/>
                      <a:r>
                        <a:rPr lang="en-IE" sz="1100" b="1" i="0" u="none" strike="noStrike" dirty="0">
                          <a:solidFill>
                            <a:srgbClr val="FFFFFF"/>
                          </a:solidFill>
                          <a:effectLst/>
                          <a:latin typeface="Avenir Book#"/>
                        </a:rPr>
                        <a:t>2025</a:t>
                      </a:r>
                    </a:p>
                  </a:txBody>
                  <a:tcPr marL="7620" marR="7620" marT="7620" marB="0" anchor="b">
                    <a:lnL>
                      <a:noFill/>
                    </a:lnL>
                    <a:lnR>
                      <a:noFill/>
                    </a:lnR>
                    <a:lnT>
                      <a:noFill/>
                    </a:lnT>
                    <a:lnB>
                      <a:noFill/>
                    </a:lnB>
                    <a:solidFill>
                      <a:srgbClr val="002060"/>
                    </a:solidFill>
                  </a:tcPr>
                </a:tc>
                <a:extLst>
                  <a:ext uri="{0D108BD9-81ED-4DB2-BD59-A6C34878D82A}">
                    <a16:rowId xmlns:a16="http://schemas.microsoft.com/office/drawing/2014/main" val="180414246"/>
                  </a:ext>
                </a:extLst>
              </a:tr>
              <a:tr h="458116">
                <a:tc>
                  <a:txBody>
                    <a:bodyPr/>
                    <a:lstStyle/>
                    <a:p>
                      <a:pPr algn="ctr" fontAlgn="t"/>
                      <a:br>
                        <a:rPr lang="en-IE" sz="1000" b="1" i="0" u="none" strike="noStrike" dirty="0">
                          <a:solidFill>
                            <a:srgbClr val="FFFFFF"/>
                          </a:solidFill>
                          <a:effectLst/>
                          <a:latin typeface="Avenir Book#"/>
                        </a:rPr>
                      </a:br>
                      <a:r>
                        <a:rPr lang="en-IE" sz="1000" b="1" i="0" u="none" strike="noStrike" dirty="0">
                          <a:solidFill>
                            <a:srgbClr val="FFFFFF"/>
                          </a:solidFill>
                          <a:effectLst/>
                          <a:latin typeface="Avenir Book#"/>
                        </a:rPr>
                        <a:t>MEAN        </a:t>
                      </a:r>
                    </a:p>
                  </a:txBody>
                  <a:tcPr marL="7620" marR="7620" marT="7620" marB="0">
                    <a:lnL>
                      <a:noFill/>
                    </a:lnL>
                    <a:lnR>
                      <a:noFill/>
                    </a:lnR>
                    <a:lnT>
                      <a:noFill/>
                    </a:lnT>
                    <a:lnB>
                      <a:noFill/>
                    </a:lnB>
                    <a:solidFill>
                      <a:srgbClr val="7030A0"/>
                    </a:solidFill>
                  </a:tcPr>
                </a:tc>
                <a:tc>
                  <a:txBody>
                    <a:bodyPr/>
                    <a:lstStyle/>
                    <a:p>
                      <a:pPr algn="ctr" fontAlgn="b"/>
                      <a:r>
                        <a:rPr lang="en-IE" sz="1000" b="1" i="0" u="none" strike="noStrike" dirty="0">
                          <a:solidFill>
                            <a:srgbClr val="7030A0"/>
                          </a:solidFill>
                          <a:effectLst/>
                          <a:latin typeface="Avenir Book#"/>
                        </a:rPr>
                        <a:t>24.14%</a:t>
                      </a:r>
                    </a:p>
                  </a:txBody>
                  <a:tcPr marL="7620" marR="7620" marT="7620" marB="0" anchor="b">
                    <a:lnL w="6350" cap="flat" cmpd="sng" algn="ctr">
                      <a:no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a:noFill/>
                    </a:lnB>
                    <a:solidFill>
                      <a:srgbClr val="FFFFFF"/>
                    </a:solidFill>
                  </a:tcPr>
                </a:tc>
                <a:extLst>
                  <a:ext uri="{0D108BD9-81ED-4DB2-BD59-A6C34878D82A}">
                    <a16:rowId xmlns:a16="http://schemas.microsoft.com/office/drawing/2014/main" val="813452481"/>
                  </a:ext>
                </a:extLst>
              </a:tr>
              <a:tr h="168065">
                <a:tc>
                  <a:txBody>
                    <a:bodyPr/>
                    <a:lstStyle/>
                    <a:p>
                      <a:pPr algn="ctr" fontAlgn="t"/>
                      <a:r>
                        <a:rPr lang="en-IE" sz="1000" b="1" i="0" u="none" strike="noStrike" dirty="0">
                          <a:solidFill>
                            <a:srgbClr val="000000"/>
                          </a:solidFill>
                          <a:effectLst/>
                          <a:latin typeface="Avenir Book#"/>
                        </a:rPr>
                        <a:t> </a:t>
                      </a:r>
                    </a:p>
                  </a:txBody>
                  <a:tcPr marL="7620" marR="7620" marT="7620" marB="0">
                    <a:lnL>
                      <a:noFill/>
                    </a:lnL>
                    <a:lnR>
                      <a:noFill/>
                    </a:lnR>
                    <a:lnT>
                      <a:noFill/>
                    </a:lnT>
                    <a:lnB>
                      <a:noFill/>
                    </a:lnB>
                    <a:solidFill>
                      <a:srgbClr val="FFFFFF"/>
                    </a:solidFill>
                  </a:tcPr>
                </a:tc>
                <a:tc>
                  <a:txBody>
                    <a:bodyPr/>
                    <a:lstStyle/>
                    <a:p>
                      <a:pPr algn="ctr" fontAlgn="b"/>
                      <a:endParaRPr lang="en-IE" sz="1000" b="0" i="0" u="none" strike="noStrike" dirty="0">
                        <a:solidFill>
                          <a:srgbClr val="000000"/>
                        </a:solidFill>
                        <a:effectLst/>
                        <a:latin typeface="Avenir Book#"/>
                      </a:endParaRPr>
                    </a:p>
                  </a:txBody>
                  <a:tcPr marL="7620" marR="7620" marT="7620" marB="0" anchor="b">
                    <a:lnL>
                      <a:noFill/>
                    </a:lnL>
                    <a:lnR>
                      <a:noFill/>
                    </a:lnR>
                    <a:lnT>
                      <a:noFill/>
                    </a:lnT>
                    <a:lnB>
                      <a:noFill/>
                    </a:lnB>
                    <a:solidFill>
                      <a:srgbClr val="F79646"/>
                    </a:solidFill>
                  </a:tcPr>
                </a:tc>
                <a:extLst>
                  <a:ext uri="{0D108BD9-81ED-4DB2-BD59-A6C34878D82A}">
                    <a16:rowId xmlns:a16="http://schemas.microsoft.com/office/drawing/2014/main" val="2527503508"/>
                  </a:ext>
                </a:extLst>
              </a:tr>
              <a:tr h="458116">
                <a:tc>
                  <a:txBody>
                    <a:bodyPr/>
                    <a:lstStyle/>
                    <a:p>
                      <a:pPr algn="ctr" fontAlgn="t"/>
                      <a:br>
                        <a:rPr lang="en-IE" sz="1000" b="1" i="0" u="none" strike="noStrike" dirty="0">
                          <a:solidFill>
                            <a:srgbClr val="FFFFFF"/>
                          </a:solidFill>
                          <a:effectLst/>
                          <a:latin typeface="Avenir Book#"/>
                        </a:rPr>
                      </a:br>
                      <a:r>
                        <a:rPr lang="en-IE" sz="1000" b="1" i="0" u="none" strike="noStrike" dirty="0">
                          <a:solidFill>
                            <a:srgbClr val="FFFFFF"/>
                          </a:solidFill>
                          <a:effectLst/>
                          <a:latin typeface="Avenir Book#"/>
                        </a:rPr>
                        <a:t>MEDIAN                  </a:t>
                      </a:r>
                    </a:p>
                  </a:txBody>
                  <a:tcPr marL="7620" marR="7620" marT="7620" marB="0">
                    <a:lnL>
                      <a:noFill/>
                    </a:lnL>
                    <a:lnR>
                      <a:noFill/>
                    </a:lnR>
                    <a:lnT>
                      <a:noFill/>
                    </a:lnT>
                    <a:lnB>
                      <a:noFill/>
                    </a:lnB>
                    <a:solidFill>
                      <a:srgbClr val="F79646"/>
                    </a:solidFill>
                  </a:tcPr>
                </a:tc>
                <a:tc>
                  <a:txBody>
                    <a:bodyPr/>
                    <a:lstStyle/>
                    <a:p>
                      <a:pPr algn="ctr" fontAlgn="b"/>
                      <a:r>
                        <a:rPr lang="en-IE" sz="1000" b="1" i="0" u="none" strike="noStrike" dirty="0">
                          <a:solidFill>
                            <a:srgbClr val="F79646"/>
                          </a:solidFill>
                          <a:effectLst/>
                          <a:latin typeface="Avenir Book#"/>
                        </a:rPr>
                        <a:t>30.97%</a:t>
                      </a:r>
                    </a:p>
                  </a:txBody>
                  <a:tcPr marL="7620" marR="7620" marT="7620" marB="0" anchor="b">
                    <a:lnL w="6350" cap="flat" cmpd="sng" algn="ctr">
                      <a:noFill/>
                      <a:prstDash val="solid"/>
                      <a:round/>
                      <a:headEnd type="none" w="med" len="med"/>
                      <a:tailEnd type="none" w="med" len="med"/>
                    </a:lnL>
                    <a:lnR w="6350" cap="flat" cmpd="sng" algn="ctr">
                      <a:solidFill>
                        <a:srgbClr val="808080"/>
                      </a:solidFill>
                      <a:prstDash val="solid"/>
                      <a:round/>
                      <a:headEnd type="none" w="med" len="med"/>
                      <a:tailEnd type="none" w="med" len="med"/>
                    </a:lnR>
                    <a:lnT>
                      <a:noFill/>
                    </a:lnT>
                    <a:lnB w="6350" cap="flat" cmpd="sng" algn="ctr">
                      <a:solidFill>
                        <a:srgbClr val="808080"/>
                      </a:solidFill>
                      <a:prstDash val="solid"/>
                      <a:round/>
                      <a:headEnd type="none" w="med" len="med"/>
                      <a:tailEnd type="none" w="med" len="med"/>
                    </a:lnB>
                    <a:solidFill>
                      <a:srgbClr val="FFFFFF"/>
                    </a:solidFill>
                  </a:tcPr>
                </a:tc>
                <a:extLst>
                  <a:ext uri="{0D108BD9-81ED-4DB2-BD59-A6C34878D82A}">
                    <a16:rowId xmlns:a16="http://schemas.microsoft.com/office/drawing/2014/main" val="2961757346"/>
                  </a:ext>
                </a:extLst>
              </a:tr>
            </a:tbl>
          </a:graphicData>
        </a:graphic>
      </p:graphicFrame>
      <p:pic>
        <p:nvPicPr>
          <p:cNvPr id="25" name="Graphic 24">
            <a:extLst>
              <a:ext uri="{FF2B5EF4-FFF2-40B4-BE49-F238E27FC236}">
                <a16:creationId xmlns:a16="http://schemas.microsoft.com/office/drawing/2014/main" id="{E2ABAE39-CDC8-692D-FA1F-0DAF61E392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17226" y="3328228"/>
            <a:ext cx="692230" cy="431301"/>
          </a:xfrm>
          <a:prstGeom prst="rect">
            <a:avLst/>
          </a:prstGeom>
        </p:spPr>
      </p:pic>
      <p:pic>
        <p:nvPicPr>
          <p:cNvPr id="27" name="Picture 26">
            <a:extLst>
              <a:ext uri="{FF2B5EF4-FFF2-40B4-BE49-F238E27FC236}">
                <a16:creationId xmlns:a16="http://schemas.microsoft.com/office/drawing/2014/main" id="{41FFABBA-03F2-F78C-9EBC-51349458DD63}"/>
              </a:ext>
            </a:extLst>
          </p:cNvPr>
          <p:cNvPicPr>
            <a:picLocks noChangeAspect="1"/>
          </p:cNvPicPr>
          <p:nvPr/>
        </p:nvPicPr>
        <p:blipFill>
          <a:blip r:embed="rId5"/>
          <a:stretch>
            <a:fillRect/>
          </a:stretch>
        </p:blipFill>
        <p:spPr>
          <a:xfrm>
            <a:off x="5227985" y="1809423"/>
            <a:ext cx="3916388" cy="1500192"/>
          </a:xfrm>
          <a:prstGeom prst="rect">
            <a:avLst/>
          </a:prstGeom>
        </p:spPr>
      </p:pic>
      <p:pic>
        <p:nvPicPr>
          <p:cNvPr id="31" name="Picture 30">
            <a:extLst>
              <a:ext uri="{FF2B5EF4-FFF2-40B4-BE49-F238E27FC236}">
                <a16:creationId xmlns:a16="http://schemas.microsoft.com/office/drawing/2014/main" id="{983F3D48-694C-4B57-24AE-25BE07912EBA}"/>
              </a:ext>
            </a:extLst>
          </p:cNvPr>
          <p:cNvPicPr>
            <a:picLocks noChangeAspect="1"/>
          </p:cNvPicPr>
          <p:nvPr/>
        </p:nvPicPr>
        <p:blipFill>
          <a:blip r:embed="rId6"/>
          <a:stretch>
            <a:fillRect/>
          </a:stretch>
        </p:blipFill>
        <p:spPr>
          <a:xfrm>
            <a:off x="5227614" y="3815435"/>
            <a:ext cx="3916386" cy="1482278"/>
          </a:xfrm>
          <a:prstGeom prst="rect">
            <a:avLst/>
          </a:prstGeom>
        </p:spPr>
      </p:pic>
    </p:spTree>
    <p:extLst>
      <p:ext uri="{BB962C8B-B14F-4D97-AF65-F5344CB8AC3E}">
        <p14:creationId xmlns:p14="http://schemas.microsoft.com/office/powerpoint/2010/main" val="2157047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877725D-D89D-9501-F40C-B4CFA4E6163D}"/>
              </a:ext>
            </a:extLst>
          </p:cNvPr>
          <p:cNvSpPr/>
          <p:nvPr/>
        </p:nvSpPr>
        <p:spPr>
          <a:xfrm>
            <a:off x="4836025" y="0"/>
            <a:ext cx="4307977" cy="59436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Subtitle 2">
            <a:extLst>
              <a:ext uri="{FF2B5EF4-FFF2-40B4-BE49-F238E27FC236}">
                <a16:creationId xmlns:a16="http://schemas.microsoft.com/office/drawing/2014/main" id="{8F01814E-DE8F-6785-4D61-52A125D4B581}"/>
              </a:ext>
            </a:extLst>
          </p:cNvPr>
          <p:cNvSpPr txBox="1">
            <a:spLocks/>
          </p:cNvSpPr>
          <p:nvPr/>
        </p:nvSpPr>
        <p:spPr>
          <a:xfrm>
            <a:off x="273777" y="1791705"/>
            <a:ext cx="3633084" cy="3735267"/>
          </a:xfrm>
          <a:prstGeom prst="rect">
            <a:avLst/>
          </a:prstGeom>
        </p:spPr>
        <p:txBody>
          <a:bodyPr vert="horz" lIns="0" tIns="0" rIns="0" bIns="0" rtlCol="0" anchor="t">
            <a:normAutofit/>
          </a:bodyPr>
          <a:lstStyle>
            <a:lvl1pPr marL="0" indent="0" algn="l" defTabSz="493712" rtl="0" eaLnBrk="1" latinLnBrk="0" hangingPunct="1">
              <a:lnSpc>
                <a:spcPct val="110000"/>
              </a:lnSpc>
              <a:spcBef>
                <a:spcPts val="0"/>
              </a:spcBef>
              <a:spcAft>
                <a:spcPts val="432"/>
              </a:spcAft>
              <a:buFont typeface="Arial" panose="020B0604020202020204" pitchFamily="34" charset="0"/>
              <a:buNone/>
              <a:defRPr lang="en-US" sz="864" b="0" i="0" kern="1200" smtClean="0">
                <a:solidFill>
                  <a:schemeClr val="tx1"/>
                </a:solidFill>
                <a:latin typeface="Avenir Book" panose="02000503020000020003" pitchFamily="2" charset="0"/>
                <a:ea typeface="+mn-ea"/>
                <a:cs typeface="+mn-cs"/>
              </a:defRPr>
            </a:lvl1pPr>
            <a:lvl2pPr marL="128365" marR="0" indent="-59246" algn="l" defTabSz="493712" rtl="0" eaLnBrk="1" fontAlgn="auto" latinLnBrk="0" hangingPunct="1">
              <a:lnSpc>
                <a:spcPct val="110000"/>
              </a:lnSpc>
              <a:spcBef>
                <a:spcPts val="0"/>
              </a:spcBef>
              <a:spcAft>
                <a:spcPts val="432"/>
              </a:spcAft>
              <a:buClrTx/>
              <a:buSzTx/>
              <a:buFont typeface="Arial" panose="020B0604020202020204" pitchFamily="34" charset="0"/>
              <a:buChar char="•"/>
              <a:tabLst/>
              <a:defRPr sz="756" b="0" i="0" kern="1200">
                <a:solidFill>
                  <a:schemeClr val="tx1"/>
                </a:solidFill>
                <a:latin typeface="Avenir Book" panose="02000503020000020003" pitchFamily="2" charset="0"/>
                <a:ea typeface="+mn-ea"/>
                <a:cs typeface="+mn-cs"/>
              </a:defRPr>
            </a:lvl2pPr>
            <a:lvl3pPr marL="185999" indent="-59246" algn="l" defTabSz="493712" rtl="0" eaLnBrk="1" latinLnBrk="0" hangingPunct="1">
              <a:lnSpc>
                <a:spcPct val="110000"/>
              </a:lnSpc>
              <a:spcBef>
                <a:spcPts val="0"/>
              </a:spcBef>
              <a:spcAft>
                <a:spcPts val="432"/>
              </a:spcAft>
              <a:buFont typeface="Arial" panose="020B0604020202020204" pitchFamily="34" charset="0"/>
              <a:buChar char="•"/>
              <a:tabLst/>
              <a:defRPr sz="648" b="0" i="0" kern="1200">
                <a:solidFill>
                  <a:schemeClr val="tx1"/>
                </a:solidFill>
                <a:latin typeface="Avenir Book" panose="02000503020000020003" pitchFamily="2" charset="0"/>
                <a:ea typeface="+mn-ea"/>
                <a:cs typeface="+mn-cs"/>
              </a:defRPr>
            </a:lvl3pPr>
            <a:lvl4pPr marL="247713" marR="0" indent="-59246" algn="l" defTabSz="493712" rtl="0" eaLnBrk="1" fontAlgn="auto" latinLnBrk="0" hangingPunct="1">
              <a:lnSpc>
                <a:spcPct val="110000"/>
              </a:lnSpc>
              <a:spcBef>
                <a:spcPts val="0"/>
              </a:spcBef>
              <a:spcAft>
                <a:spcPts val="432"/>
              </a:spcAft>
              <a:buClrTx/>
              <a:buSzTx/>
              <a:buFont typeface="Arial" panose="020B0604020202020204" pitchFamily="34" charset="0"/>
              <a:buChar char="•"/>
              <a:tabLst/>
              <a:defRPr sz="540" b="0" i="0" kern="1200">
                <a:solidFill>
                  <a:schemeClr val="tx2"/>
                </a:solidFill>
                <a:latin typeface="Avenir Book" panose="02000503020000020003" pitchFamily="2" charset="0"/>
                <a:ea typeface="+mn-ea"/>
                <a:cs typeface="+mn-cs"/>
              </a:defRPr>
            </a:lvl4pPr>
            <a:lvl5pPr marL="306101" indent="-59246" algn="l" defTabSz="493712" rtl="0" eaLnBrk="1" latinLnBrk="0" hangingPunct="1">
              <a:lnSpc>
                <a:spcPct val="110000"/>
              </a:lnSpc>
              <a:spcBef>
                <a:spcPts val="0"/>
              </a:spcBef>
              <a:spcAft>
                <a:spcPts val="432"/>
              </a:spcAft>
              <a:buFont typeface="Arial" panose="020B0604020202020204" pitchFamily="34" charset="0"/>
              <a:buChar char="•"/>
              <a:tabLst/>
              <a:defRPr sz="432" b="0" i="0" kern="1200">
                <a:solidFill>
                  <a:schemeClr val="tx2"/>
                </a:solidFill>
                <a:latin typeface="Avenir Book" panose="02000503020000020003" pitchFamily="2" charset="0"/>
                <a:ea typeface="+mn-ea"/>
                <a:cs typeface="+mn-cs"/>
              </a:defRPr>
            </a:lvl5pPr>
            <a:lvl6pPr marL="365346" marR="0" indent="-59143" algn="l" defTabSz="493712" rtl="0" eaLnBrk="1" fontAlgn="auto" latinLnBrk="0" hangingPunct="1">
              <a:lnSpc>
                <a:spcPct val="110000"/>
              </a:lnSpc>
              <a:spcBef>
                <a:spcPts val="0"/>
              </a:spcBef>
              <a:spcAft>
                <a:spcPts val="432"/>
              </a:spcAft>
              <a:buClrTx/>
              <a:buSzTx/>
              <a:buFont typeface="Arial" panose="020B0604020202020204" pitchFamily="34" charset="0"/>
              <a:buChar char="•"/>
              <a:tabLst/>
              <a:defRPr sz="432" b="0" i="0" kern="1200">
                <a:solidFill>
                  <a:schemeClr val="tx1"/>
                </a:solidFill>
                <a:latin typeface="Avenir Book" panose="02000503020000020003" pitchFamily="2" charset="0"/>
                <a:ea typeface="+mn-ea"/>
                <a:cs typeface="+mn-cs"/>
              </a:defRPr>
            </a:lvl6pPr>
            <a:lvl7pPr marL="424592" marR="0" indent="-59143" algn="l" defTabSz="493712" rtl="0" eaLnBrk="1" fontAlgn="auto" latinLnBrk="0" hangingPunct="1">
              <a:lnSpc>
                <a:spcPct val="110000"/>
              </a:lnSpc>
              <a:spcBef>
                <a:spcPts val="0"/>
              </a:spcBef>
              <a:spcAft>
                <a:spcPts val="432"/>
              </a:spcAft>
              <a:buClrTx/>
              <a:buSzTx/>
              <a:buFont typeface="Arial" panose="020B0604020202020204" pitchFamily="34" charset="0"/>
              <a:buChar char="•"/>
              <a:tabLst/>
              <a:defRPr sz="432" b="0" i="0" kern="1200">
                <a:solidFill>
                  <a:schemeClr val="tx1"/>
                </a:solidFill>
                <a:latin typeface="Avenir Book" panose="02000503020000020003" pitchFamily="2" charset="0"/>
                <a:ea typeface="+mn-ea"/>
                <a:cs typeface="+mn-cs"/>
              </a:defRPr>
            </a:lvl7pPr>
            <a:lvl8pPr marL="483838" marR="0" indent="-59246" algn="l" defTabSz="493712" rtl="0" eaLnBrk="1" fontAlgn="auto" latinLnBrk="0" hangingPunct="1">
              <a:lnSpc>
                <a:spcPct val="110000"/>
              </a:lnSpc>
              <a:spcBef>
                <a:spcPts val="0"/>
              </a:spcBef>
              <a:spcAft>
                <a:spcPts val="432"/>
              </a:spcAft>
              <a:buClrTx/>
              <a:buSzTx/>
              <a:buFont typeface="Arial" panose="020B0604020202020204" pitchFamily="34" charset="0"/>
              <a:buChar char="•"/>
              <a:tabLst/>
              <a:defRPr sz="432" b="0" i="0" kern="1200">
                <a:solidFill>
                  <a:schemeClr val="tx1"/>
                </a:solidFill>
                <a:latin typeface="Avenir Book" panose="02000503020000020003" pitchFamily="2" charset="0"/>
                <a:ea typeface="+mn-ea"/>
                <a:cs typeface="+mn-cs"/>
              </a:defRPr>
            </a:lvl8pPr>
            <a:lvl9pPr marL="543083" marR="0" indent="-59246" algn="l" defTabSz="493712" rtl="0" eaLnBrk="1" fontAlgn="auto" latinLnBrk="0" hangingPunct="1">
              <a:lnSpc>
                <a:spcPct val="110000"/>
              </a:lnSpc>
              <a:spcBef>
                <a:spcPts val="0"/>
              </a:spcBef>
              <a:spcAft>
                <a:spcPts val="432"/>
              </a:spcAft>
              <a:buClrTx/>
              <a:buSzTx/>
              <a:buFont typeface="Arial" panose="020B0604020202020204" pitchFamily="34" charset="0"/>
              <a:buChar char="•"/>
              <a:tabLst/>
              <a:defRPr sz="432" b="0" i="0" kern="1200">
                <a:solidFill>
                  <a:schemeClr val="tx1"/>
                </a:solidFill>
                <a:latin typeface="Avenir Book" panose="02000503020000020003" pitchFamily="2" charset="0"/>
                <a:ea typeface="+mn-ea"/>
                <a:cs typeface="+mn-cs"/>
              </a:defRPr>
            </a:lvl9pPr>
          </a:lstStyle>
          <a:p>
            <a:r>
              <a:rPr lang="en-US" sz="1000" dirty="0"/>
              <a:t>As we noted, the hourly pay and quartile differences are primarily due to the numbers of women representatives in senior and leadership roles. During this reporting period, women comprised 44% of all the Company employees. We are actively working to recruit, hire and further develop more women in leadership roles and to make the Company an attractive place for women to work. </a:t>
            </a:r>
          </a:p>
          <a:p>
            <a:r>
              <a:rPr lang="en-US" sz="1000" dirty="0"/>
              <a:t>Also, middle management and senior professional staff have only 33% female representation. Below are some of the steps we have taken, where legally permissible, to drive gender diversity across the Company:</a:t>
            </a:r>
            <a:endParaRPr lang="en-US" sz="1000" dirty="0">
              <a:highlight>
                <a:srgbClr val="FFFF00"/>
              </a:highlight>
            </a:endParaRPr>
          </a:p>
          <a:p>
            <a:pPr marL="171450" indent="-171450">
              <a:buFont typeface="Wingdings" panose="05000000000000000000" pitchFamily="2" charset="2"/>
              <a:buChar char="Ø"/>
            </a:pPr>
            <a:r>
              <a:rPr lang="en-GB" sz="1000" dirty="0">
                <a:solidFill>
                  <a:schemeClr val="bg2"/>
                </a:solidFill>
                <a:effectLst/>
                <a:latin typeface="Avenir Book" panose="02000503020000020003"/>
                <a:ea typeface="Calibri" panose="020F0502020204030204" pitchFamily="34" charset="0"/>
                <a:cs typeface="Times New Roman" panose="02020603050405020304" pitchFamily="18" charset="0"/>
              </a:rPr>
              <a:t>Inclusion Workshops available to all employees</a:t>
            </a:r>
          </a:p>
          <a:p>
            <a:pPr marL="171450" indent="-171450">
              <a:buFont typeface="Wingdings" panose="05000000000000000000" pitchFamily="2" charset="2"/>
              <a:buChar char="Ø"/>
            </a:pPr>
            <a:r>
              <a:rPr lang="en-GB" sz="1000" dirty="0">
                <a:solidFill>
                  <a:schemeClr val="bg2"/>
                </a:solidFill>
                <a:effectLst/>
                <a:latin typeface="Avenir Book" panose="02000503020000020003"/>
                <a:ea typeface="Calibri" panose="020F0502020204030204" pitchFamily="34" charset="0"/>
                <a:cs typeface="Times New Roman" panose="02020603050405020304" pitchFamily="18" charset="0"/>
              </a:rPr>
              <a:t>Scorecards with business-relevant diversity metrics to drive accountability</a:t>
            </a:r>
          </a:p>
          <a:p>
            <a:pPr marL="171450" indent="-171450">
              <a:buFont typeface="Wingdings" panose="05000000000000000000" pitchFamily="2" charset="2"/>
              <a:buChar char="Ø"/>
            </a:pPr>
            <a:r>
              <a:rPr lang="en-GB" sz="1000" dirty="0">
                <a:solidFill>
                  <a:schemeClr val="bg2"/>
                </a:solidFill>
                <a:effectLst/>
                <a:latin typeface="Avenir Book" panose="02000503020000020003"/>
                <a:ea typeface="Calibri" panose="020F0502020204030204" pitchFamily="34" charset="0"/>
                <a:cs typeface="Times New Roman" panose="02020603050405020304" pitchFamily="18" charset="0"/>
              </a:rPr>
              <a:t>Inclusive leadership and mitigation of bias reinforced in all talent processes</a:t>
            </a:r>
          </a:p>
          <a:p>
            <a:endParaRPr lang="en-US" sz="1300" dirty="0"/>
          </a:p>
          <a:p>
            <a:endParaRPr lang="en-US" sz="1300" dirty="0">
              <a:effectLst/>
              <a:latin typeface="Avenir Book" panose="02000503020000020003"/>
              <a:ea typeface="Calibri" panose="020F0502020204030204" pitchFamily="34" charset="0"/>
              <a:cs typeface="Times New Roman" panose="02020603050405020304" pitchFamily="18" charset="0"/>
            </a:endParaRPr>
          </a:p>
          <a:p>
            <a:endParaRPr lang="en-US" sz="1100" dirty="0"/>
          </a:p>
          <a:p>
            <a:endParaRPr lang="en-US" sz="1050" dirty="0"/>
          </a:p>
        </p:txBody>
      </p:sp>
      <p:sp>
        <p:nvSpPr>
          <p:cNvPr id="23" name="TextBox 22">
            <a:extLst>
              <a:ext uri="{FF2B5EF4-FFF2-40B4-BE49-F238E27FC236}">
                <a16:creationId xmlns:a16="http://schemas.microsoft.com/office/drawing/2014/main" id="{13DC5DA1-2E2A-BAB4-2D79-BCA55E0B8AE4}"/>
              </a:ext>
            </a:extLst>
          </p:cNvPr>
          <p:cNvSpPr txBox="1"/>
          <p:nvPr/>
        </p:nvSpPr>
        <p:spPr>
          <a:xfrm>
            <a:off x="240076" y="523450"/>
            <a:ext cx="2615460" cy="923330"/>
          </a:xfrm>
          <a:prstGeom prst="rect">
            <a:avLst/>
          </a:prstGeom>
          <a:noFill/>
        </p:spPr>
        <p:txBody>
          <a:bodyPr wrap="square">
            <a:spAutoFit/>
          </a:bodyPr>
          <a:lstStyle/>
          <a:p>
            <a:pPr defTabSz="493768">
              <a:lnSpc>
                <a:spcPct val="90000"/>
              </a:lnSpc>
              <a:spcAft>
                <a:spcPts val="432"/>
              </a:spcAft>
            </a:pPr>
            <a:r>
              <a:rPr lang="en-US" sz="2000" b="1" dirty="0">
                <a:solidFill>
                  <a:schemeClr val="accent2"/>
                </a:solidFill>
                <a:latin typeface="Avenir Heavy" panose="02000503020000020003" pitchFamily="2" charset="0"/>
              </a:rPr>
              <a:t>A DEEPER LOOK AT REPRESENTATION,  BY LEVEL</a:t>
            </a:r>
          </a:p>
        </p:txBody>
      </p:sp>
      <p:cxnSp>
        <p:nvCxnSpPr>
          <p:cNvPr id="24" name="Straight Connector 23">
            <a:extLst>
              <a:ext uri="{FF2B5EF4-FFF2-40B4-BE49-F238E27FC236}">
                <a16:creationId xmlns:a16="http://schemas.microsoft.com/office/drawing/2014/main" id="{C2759AC9-5B14-42C4-858C-7E229F35CF2B}"/>
              </a:ext>
            </a:extLst>
          </p:cNvPr>
          <p:cNvCxnSpPr>
            <a:cxnSpLocks/>
          </p:cNvCxnSpPr>
          <p:nvPr/>
        </p:nvCxnSpPr>
        <p:spPr>
          <a:xfrm>
            <a:off x="234840" y="1630866"/>
            <a:ext cx="1793469" cy="0"/>
          </a:xfrm>
          <a:prstGeom prst="line">
            <a:avLst/>
          </a:prstGeom>
          <a:ln w="50800" cap="sq">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B9DC8A8-2B3E-94C2-5537-A22C8589F2D6}"/>
              </a:ext>
            </a:extLst>
          </p:cNvPr>
          <p:cNvCxnSpPr>
            <a:cxnSpLocks/>
          </p:cNvCxnSpPr>
          <p:nvPr/>
        </p:nvCxnSpPr>
        <p:spPr>
          <a:xfrm>
            <a:off x="5637110" y="689855"/>
            <a:ext cx="3506890" cy="0"/>
          </a:xfrm>
          <a:prstGeom prst="line">
            <a:avLst/>
          </a:prstGeom>
          <a:ln w="50800" cap="sq">
            <a:solidFill>
              <a:schemeClr val="bg2"/>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437A243-DD5E-0591-257B-A47C1DCE24C6}"/>
              </a:ext>
            </a:extLst>
          </p:cNvPr>
          <p:cNvSpPr txBox="1"/>
          <p:nvPr/>
        </p:nvSpPr>
        <p:spPr>
          <a:xfrm>
            <a:off x="5508927" y="850206"/>
            <a:ext cx="2871920" cy="596574"/>
          </a:xfrm>
          <a:prstGeom prst="rect">
            <a:avLst/>
          </a:prstGeom>
          <a:noFill/>
        </p:spPr>
        <p:txBody>
          <a:bodyPr wrap="square">
            <a:spAutoFit/>
          </a:bodyPr>
          <a:lstStyle/>
          <a:p>
            <a:pPr defTabSz="493768">
              <a:lnSpc>
                <a:spcPct val="90000"/>
              </a:lnSpc>
              <a:spcAft>
                <a:spcPts val="432"/>
              </a:spcAft>
            </a:pPr>
            <a:r>
              <a:rPr lang="en-US" sz="1800" b="1" dirty="0">
                <a:solidFill>
                  <a:schemeClr val="bg1"/>
                </a:solidFill>
                <a:latin typeface="Avenir Heavy" panose="02000503020000020003" pitchFamily="2" charset="0"/>
              </a:rPr>
              <a:t>PERCENTAGE OF  MEN AND WOMEN BY LEVEL </a:t>
            </a:r>
          </a:p>
        </p:txBody>
      </p:sp>
      <p:sp>
        <p:nvSpPr>
          <p:cNvPr id="3" name="TextBox 2">
            <a:extLst>
              <a:ext uri="{FF2B5EF4-FFF2-40B4-BE49-F238E27FC236}">
                <a16:creationId xmlns:a16="http://schemas.microsoft.com/office/drawing/2014/main" id="{15340A5A-35C2-DFC8-BC81-4C19B4153D7C}"/>
              </a:ext>
            </a:extLst>
          </p:cNvPr>
          <p:cNvSpPr txBox="1"/>
          <p:nvPr/>
        </p:nvSpPr>
        <p:spPr>
          <a:xfrm>
            <a:off x="270556" y="5516880"/>
            <a:ext cx="1360124" cy="399981"/>
          </a:xfrm>
          <a:prstGeom prst="rect">
            <a:avLst/>
          </a:prstGeom>
          <a:solidFill>
            <a:schemeClr val="bg1"/>
          </a:solidFill>
        </p:spPr>
        <p:txBody>
          <a:bodyPr wrap="square" rtlCol="0">
            <a:spAutoFit/>
          </a:bodyPr>
          <a:lstStyle/>
          <a:p>
            <a:endParaRPr lang="en-IE"/>
          </a:p>
        </p:txBody>
      </p:sp>
      <p:pic>
        <p:nvPicPr>
          <p:cNvPr id="8" name="Picture 7">
            <a:extLst>
              <a:ext uri="{FF2B5EF4-FFF2-40B4-BE49-F238E27FC236}">
                <a16:creationId xmlns:a16="http://schemas.microsoft.com/office/drawing/2014/main" id="{BFD4A66E-7424-4144-3296-55116E3C0092}"/>
              </a:ext>
            </a:extLst>
          </p:cNvPr>
          <p:cNvPicPr>
            <a:picLocks noChangeAspect="1"/>
          </p:cNvPicPr>
          <p:nvPr/>
        </p:nvPicPr>
        <p:blipFill>
          <a:blip r:embed="rId2"/>
          <a:stretch>
            <a:fillRect/>
          </a:stretch>
        </p:blipFill>
        <p:spPr>
          <a:xfrm>
            <a:off x="4836025" y="1750339"/>
            <a:ext cx="4307978" cy="2561307"/>
          </a:xfrm>
          <a:prstGeom prst="rect">
            <a:avLst/>
          </a:prstGeom>
        </p:spPr>
      </p:pic>
    </p:spTree>
    <p:extLst>
      <p:ext uri="{BB962C8B-B14F-4D97-AF65-F5344CB8AC3E}">
        <p14:creationId xmlns:p14="http://schemas.microsoft.com/office/powerpoint/2010/main" val="598206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E49A6-5496-ED97-3DDD-30780DB3B614}"/>
              </a:ext>
            </a:extLst>
          </p:cNvPr>
          <p:cNvSpPr>
            <a:spLocks noGrp="1"/>
          </p:cNvSpPr>
          <p:nvPr>
            <p:ph type="ctrTitle" idx="4294967295"/>
          </p:nvPr>
        </p:nvSpPr>
        <p:spPr>
          <a:xfrm>
            <a:off x="424161" y="1087438"/>
            <a:ext cx="4046538" cy="841375"/>
          </a:xfrm>
        </p:spPr>
        <p:txBody>
          <a:bodyPr anchor="t"/>
          <a:lstStyle/>
          <a:p>
            <a:r>
              <a:rPr lang="en-US" sz="1400" b="1" dirty="0">
                <a:solidFill>
                  <a:schemeClr val="bg2"/>
                </a:solidFill>
                <a:latin typeface="Avenir Heavy" panose="02000503020000020003" pitchFamily="2" charset="0"/>
                <a:ea typeface="+mn-ea"/>
                <a:cs typeface="+mn-cs"/>
              </a:rPr>
              <a:t>What</a:t>
            </a:r>
            <a:r>
              <a:rPr lang="en-US" sz="1400" b="1" dirty="0">
                <a:solidFill>
                  <a:schemeClr val="bg2"/>
                </a:solidFill>
                <a:latin typeface="Avenir Heavy" panose="02000503020000020003" pitchFamily="2" charset="0"/>
              </a:rPr>
              <a:t> is it?</a:t>
            </a:r>
            <a:br>
              <a:rPr lang="en-US" sz="2000" b="1" dirty="0">
                <a:solidFill>
                  <a:schemeClr val="accent1"/>
                </a:solidFill>
              </a:rPr>
            </a:br>
            <a:r>
              <a:rPr lang="en-US" sz="1000" dirty="0"/>
              <a:t>The percentage of men and women who received a bonus and benefits-in-kind during the 12-month period leading up to 30 June 2025.</a:t>
            </a:r>
            <a:r>
              <a:rPr lang="en-US" sz="1000" dirty="0">
                <a:ea typeface="+mn-ea"/>
                <a:cs typeface="+mn-cs"/>
              </a:rPr>
              <a:t> </a:t>
            </a:r>
            <a:endParaRPr lang="en-US" sz="1000" dirty="0"/>
          </a:p>
        </p:txBody>
      </p:sp>
      <p:sp>
        <p:nvSpPr>
          <p:cNvPr id="3" name="Subtitle 2">
            <a:extLst>
              <a:ext uri="{FF2B5EF4-FFF2-40B4-BE49-F238E27FC236}">
                <a16:creationId xmlns:a16="http://schemas.microsoft.com/office/drawing/2014/main" id="{85FB003E-5A23-4D86-6F22-27D4E11A4754}"/>
              </a:ext>
            </a:extLst>
          </p:cNvPr>
          <p:cNvSpPr>
            <a:spLocks noGrp="1"/>
          </p:cNvSpPr>
          <p:nvPr>
            <p:ph type="subTitle" idx="4294967295"/>
          </p:nvPr>
        </p:nvSpPr>
        <p:spPr>
          <a:xfrm>
            <a:off x="400235" y="3746099"/>
            <a:ext cx="4046538" cy="1227137"/>
          </a:xfrm>
        </p:spPr>
        <p:txBody>
          <a:bodyPr>
            <a:normAutofit/>
          </a:bodyPr>
          <a:lstStyle/>
          <a:p>
            <a:r>
              <a:rPr lang="en-US" sz="1400" b="1" dirty="0">
                <a:solidFill>
                  <a:schemeClr val="bg2"/>
                </a:solidFill>
                <a:latin typeface="Avenir Heavy" panose="02000503020000020003" pitchFamily="2" charset="0"/>
              </a:rPr>
              <a:t>Our bonus plans are open to all.</a:t>
            </a:r>
          </a:p>
          <a:p>
            <a:r>
              <a:rPr lang="en-US" sz="1000" dirty="0">
                <a:ea typeface="+mj-ea"/>
                <a:cs typeface="+mj-cs"/>
              </a:rPr>
              <a:t>All men and women in the Company are eligible to participate in one of the global bonus schemes, if they are employed by the threshold date and are meeting performance expectations to receive a bonus payment.  </a:t>
            </a:r>
            <a:endParaRPr lang="en-US" sz="1000" dirty="0"/>
          </a:p>
          <a:p>
            <a:r>
              <a:rPr lang="en-US" sz="1000" dirty="0"/>
              <a:t>The difference above is due to new entrants joining the Company after the threshold date. </a:t>
            </a:r>
          </a:p>
        </p:txBody>
      </p:sp>
      <p:sp>
        <p:nvSpPr>
          <p:cNvPr id="6" name="TextBox 5">
            <a:extLst>
              <a:ext uri="{FF2B5EF4-FFF2-40B4-BE49-F238E27FC236}">
                <a16:creationId xmlns:a16="http://schemas.microsoft.com/office/drawing/2014/main" id="{78556FC2-1291-31D7-CD42-D9B499C36891}"/>
              </a:ext>
            </a:extLst>
          </p:cNvPr>
          <p:cNvSpPr txBox="1"/>
          <p:nvPr/>
        </p:nvSpPr>
        <p:spPr>
          <a:xfrm>
            <a:off x="331480" y="365731"/>
            <a:ext cx="3514962" cy="369332"/>
          </a:xfrm>
          <a:prstGeom prst="rect">
            <a:avLst/>
          </a:prstGeom>
          <a:noFill/>
        </p:spPr>
        <p:txBody>
          <a:bodyPr wrap="square">
            <a:spAutoFit/>
          </a:bodyPr>
          <a:lstStyle/>
          <a:p>
            <a:pPr defTabSz="493768">
              <a:lnSpc>
                <a:spcPct val="90000"/>
              </a:lnSpc>
              <a:spcAft>
                <a:spcPts val="432"/>
              </a:spcAft>
            </a:pPr>
            <a:r>
              <a:rPr lang="en-US" sz="2000" b="1">
                <a:solidFill>
                  <a:schemeClr val="tx2"/>
                </a:solidFill>
                <a:latin typeface="Avenir Heavy" panose="02000503020000020003" pitchFamily="2" charset="0"/>
              </a:rPr>
              <a:t>BONUS PARTICIPATION</a:t>
            </a:r>
          </a:p>
        </p:txBody>
      </p:sp>
      <p:cxnSp>
        <p:nvCxnSpPr>
          <p:cNvPr id="9" name="Straight Connector 8">
            <a:extLst>
              <a:ext uri="{FF2B5EF4-FFF2-40B4-BE49-F238E27FC236}">
                <a16:creationId xmlns:a16="http://schemas.microsoft.com/office/drawing/2014/main" id="{8E33425E-64AC-2189-2105-A04333A66D93}"/>
              </a:ext>
            </a:extLst>
          </p:cNvPr>
          <p:cNvCxnSpPr>
            <a:cxnSpLocks/>
          </p:cNvCxnSpPr>
          <p:nvPr/>
        </p:nvCxnSpPr>
        <p:spPr>
          <a:xfrm>
            <a:off x="0" y="810857"/>
            <a:ext cx="1808922" cy="0"/>
          </a:xfrm>
          <a:prstGeom prst="line">
            <a:avLst/>
          </a:prstGeom>
          <a:ln w="50800" cap="sq">
            <a:solidFill>
              <a:schemeClr val="bg2"/>
            </a:solidFill>
          </a:ln>
        </p:spPr>
        <p:style>
          <a:lnRef idx="1">
            <a:schemeClr val="accent1"/>
          </a:lnRef>
          <a:fillRef idx="0">
            <a:schemeClr val="accent1"/>
          </a:fillRef>
          <a:effectRef idx="0">
            <a:schemeClr val="accent1"/>
          </a:effectRef>
          <a:fontRef idx="minor">
            <a:schemeClr val="tx1"/>
          </a:fontRef>
        </p:style>
      </p:cxnSp>
      <p:sp>
        <p:nvSpPr>
          <p:cNvPr id="10" name="Rectangle 9">
            <a:extLst>
              <a:ext uri="{FF2B5EF4-FFF2-40B4-BE49-F238E27FC236}">
                <a16:creationId xmlns:a16="http://schemas.microsoft.com/office/drawing/2014/main" id="{03DAD356-142D-AF6E-696A-601A24B07644}"/>
              </a:ext>
            </a:extLst>
          </p:cNvPr>
          <p:cNvSpPr/>
          <p:nvPr/>
        </p:nvSpPr>
        <p:spPr>
          <a:xfrm>
            <a:off x="5232755" y="4320"/>
            <a:ext cx="3916017" cy="59436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7FAEF111-B96E-C45A-896B-AD2AFBC08E10}"/>
              </a:ext>
            </a:extLst>
          </p:cNvPr>
          <p:cNvSpPr txBox="1">
            <a:spLocks/>
          </p:cNvSpPr>
          <p:nvPr/>
        </p:nvSpPr>
        <p:spPr>
          <a:xfrm>
            <a:off x="5611097" y="1087440"/>
            <a:ext cx="3194970" cy="1001235"/>
          </a:xfrm>
          <a:prstGeom prst="rect">
            <a:avLst/>
          </a:prstGeom>
        </p:spPr>
        <p:txBody>
          <a:bodyPr vert="horz" lIns="0" tIns="0" rIns="0" bIns="0" rtlCol="0" anchor="t">
            <a:noAutofit/>
          </a:bodyPr>
          <a:lstStyle>
            <a:lvl1pPr algn="l" defTabSz="493712" rtl="0" eaLnBrk="1" latinLnBrk="0" hangingPunct="1">
              <a:lnSpc>
                <a:spcPct val="100000"/>
              </a:lnSpc>
              <a:spcBef>
                <a:spcPct val="0"/>
              </a:spcBef>
              <a:buNone/>
              <a:defRPr sz="1512" b="0" i="0" kern="1200">
                <a:solidFill>
                  <a:schemeClr val="tx1"/>
                </a:solidFill>
                <a:latin typeface="Avenir Book" panose="02000503020000020003" pitchFamily="2" charset="0"/>
                <a:ea typeface="+mj-ea"/>
                <a:cs typeface="+mj-cs"/>
              </a:defRPr>
            </a:lvl1pPr>
          </a:lstStyle>
          <a:p>
            <a:r>
              <a:rPr lang="en-US" sz="1400" b="1" dirty="0">
                <a:solidFill>
                  <a:schemeClr val="bg2"/>
                </a:solidFill>
                <a:latin typeface="Avenir Heavy" panose="02000503020000020003" pitchFamily="2" charset="0"/>
                <a:ea typeface="+mn-ea"/>
                <a:cs typeface="+mn-cs"/>
              </a:rPr>
              <a:t>What is it?</a:t>
            </a:r>
            <a:br>
              <a:rPr lang="en-US" sz="2000" b="1" dirty="0">
                <a:solidFill>
                  <a:schemeClr val="accent1"/>
                </a:solidFill>
              </a:rPr>
            </a:br>
            <a:r>
              <a:rPr lang="en-US" sz="1100" dirty="0">
                <a:solidFill>
                  <a:schemeClr val="bg1"/>
                </a:solidFill>
                <a:ea typeface="+mn-ea"/>
                <a:cs typeface="+mn-cs"/>
              </a:rPr>
              <a:t>The percentage difference in bonus received by men and women during the 12-month period leading up to 30 June 2025, as a percentage of the bonus received by men. </a:t>
            </a:r>
            <a:endParaRPr lang="en-US" dirty="0">
              <a:solidFill>
                <a:schemeClr val="bg1"/>
              </a:solidFill>
            </a:endParaRPr>
          </a:p>
        </p:txBody>
      </p:sp>
      <p:sp>
        <p:nvSpPr>
          <p:cNvPr id="16" name="TextBox 15">
            <a:extLst>
              <a:ext uri="{FF2B5EF4-FFF2-40B4-BE49-F238E27FC236}">
                <a16:creationId xmlns:a16="http://schemas.microsoft.com/office/drawing/2014/main" id="{04E86A30-FC71-26BE-514B-1232E3AEEA08}"/>
              </a:ext>
            </a:extLst>
          </p:cNvPr>
          <p:cNvSpPr txBox="1"/>
          <p:nvPr/>
        </p:nvSpPr>
        <p:spPr>
          <a:xfrm>
            <a:off x="5510080" y="365731"/>
            <a:ext cx="3514962" cy="369332"/>
          </a:xfrm>
          <a:prstGeom prst="rect">
            <a:avLst/>
          </a:prstGeom>
          <a:noFill/>
        </p:spPr>
        <p:txBody>
          <a:bodyPr wrap="square">
            <a:spAutoFit/>
          </a:bodyPr>
          <a:lstStyle/>
          <a:p>
            <a:pPr defTabSz="493768">
              <a:lnSpc>
                <a:spcPct val="90000"/>
              </a:lnSpc>
              <a:spcAft>
                <a:spcPts val="432"/>
              </a:spcAft>
            </a:pPr>
            <a:r>
              <a:rPr lang="en-US" sz="2000" b="1">
                <a:solidFill>
                  <a:schemeClr val="bg1"/>
                </a:solidFill>
                <a:latin typeface="Avenir Heavy" panose="02000503020000020003" pitchFamily="2" charset="0"/>
              </a:rPr>
              <a:t>BONUS DIFFERENCES</a:t>
            </a:r>
          </a:p>
        </p:txBody>
      </p:sp>
      <p:cxnSp>
        <p:nvCxnSpPr>
          <p:cNvPr id="17" name="Straight Connector 16">
            <a:extLst>
              <a:ext uri="{FF2B5EF4-FFF2-40B4-BE49-F238E27FC236}">
                <a16:creationId xmlns:a16="http://schemas.microsoft.com/office/drawing/2014/main" id="{1BE8B296-ECEA-E2A1-65A1-10A29B9171C0}"/>
              </a:ext>
            </a:extLst>
          </p:cNvPr>
          <p:cNvCxnSpPr>
            <a:cxnSpLocks/>
          </p:cNvCxnSpPr>
          <p:nvPr/>
        </p:nvCxnSpPr>
        <p:spPr>
          <a:xfrm>
            <a:off x="5437319" y="814470"/>
            <a:ext cx="3506890" cy="0"/>
          </a:xfrm>
          <a:prstGeom prst="line">
            <a:avLst/>
          </a:prstGeom>
          <a:ln w="50800" cap="sq">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E6E8D62-4375-0E2D-1159-5ED65EE26147}"/>
              </a:ext>
            </a:extLst>
          </p:cNvPr>
          <p:cNvSpPr txBox="1"/>
          <p:nvPr/>
        </p:nvSpPr>
        <p:spPr>
          <a:xfrm>
            <a:off x="5530981" y="2971800"/>
            <a:ext cx="3379641" cy="2123658"/>
          </a:xfrm>
          <a:prstGeom prst="rect">
            <a:avLst/>
          </a:prstGeom>
          <a:noFill/>
        </p:spPr>
        <p:txBody>
          <a:bodyPr wrap="square">
            <a:spAutoFit/>
          </a:bodyPr>
          <a:lstStyle/>
          <a:p>
            <a:endParaRPr lang="en-IE" sz="1100" dirty="0">
              <a:solidFill>
                <a:schemeClr val="bg1"/>
              </a:solidFill>
              <a:highlight>
                <a:srgbClr val="00FF00"/>
              </a:highlight>
              <a:latin typeface="Avenir Book" panose="02000503020000020003" pitchFamily="2" charset="0"/>
              <a:ea typeface="+mj-ea"/>
              <a:cs typeface="+mj-cs"/>
            </a:endParaRPr>
          </a:p>
          <a:p>
            <a:r>
              <a:rPr lang="en-GB" sz="1100" dirty="0">
                <a:solidFill>
                  <a:schemeClr val="bg1"/>
                </a:solidFill>
                <a:latin typeface="Avenir Book" panose="02000503020000020003" pitchFamily="2" charset="0"/>
              </a:rPr>
              <a:t>The median and mean bonus pay gap are the result of women being more highly represented in production, assembly and administrative functions in a Business Unit that has underperformed. These roles attract lower variable pay due to both their position within lower pay bands and the weaker performance of the BU. In contrast, men are over-represented in senior positions </a:t>
            </a:r>
            <a:r>
              <a:rPr lang="en-US" sz="1100" dirty="0">
                <a:solidFill>
                  <a:schemeClr val="bg1"/>
                </a:solidFill>
                <a:latin typeface="Avenir Book" panose="02000503020000020003" pitchFamily="2" charset="0"/>
              </a:rPr>
              <a:t>where the bonus/incentive component is a more significant lever of the total compensation package and in Business Units that have delivered stronger results. </a:t>
            </a:r>
            <a:endParaRPr lang="en-US" sz="1100" dirty="0">
              <a:solidFill>
                <a:schemeClr val="bg1"/>
              </a:solidFill>
              <a:highlight>
                <a:srgbClr val="00FF00"/>
              </a:highlight>
              <a:latin typeface="Avenir Book" panose="02000503020000020003"/>
            </a:endParaRPr>
          </a:p>
          <a:p>
            <a:endParaRPr lang="en-US" sz="1100" dirty="0">
              <a:solidFill>
                <a:schemeClr val="bg1"/>
              </a:solidFill>
              <a:highlight>
                <a:srgbClr val="00FF00"/>
              </a:highlight>
              <a:latin typeface="Avenir Book" panose="02000503020000020003"/>
              <a:ea typeface="+mj-ea"/>
              <a:cs typeface="+mj-cs"/>
            </a:endParaRPr>
          </a:p>
        </p:txBody>
      </p:sp>
      <p:sp>
        <p:nvSpPr>
          <p:cNvPr id="4" name="Text Placeholder 1">
            <a:extLst>
              <a:ext uri="{FF2B5EF4-FFF2-40B4-BE49-F238E27FC236}">
                <a16:creationId xmlns:a16="http://schemas.microsoft.com/office/drawing/2014/main" id="{ADA4EC25-57E5-CEFD-A876-B4877DE4FB5B}"/>
              </a:ext>
            </a:extLst>
          </p:cNvPr>
          <p:cNvSpPr txBox="1">
            <a:spLocks/>
          </p:cNvSpPr>
          <p:nvPr/>
        </p:nvSpPr>
        <p:spPr>
          <a:xfrm>
            <a:off x="713784" y="5585108"/>
            <a:ext cx="1298209" cy="166200"/>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800"/>
              </a:spcAft>
              <a:buFont typeface="Arial" panose="020B0604020202020204" pitchFamily="34" charset="0"/>
              <a:buNone/>
              <a:defRPr lang="en-US" sz="1600" kern="1200" smtClean="0">
                <a:solidFill>
                  <a:schemeClr val="tx1"/>
                </a:solidFill>
                <a:latin typeface="+mn-lt"/>
                <a:ea typeface="+mn-ea"/>
                <a:cs typeface="+mn-cs"/>
              </a:defRPr>
            </a:lvl1pPr>
            <a:lvl2pPr marL="237744"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400" kern="1200">
                <a:solidFill>
                  <a:schemeClr val="tx1"/>
                </a:solidFill>
                <a:latin typeface="+mn-lt"/>
                <a:ea typeface="+mn-ea"/>
                <a:cs typeface="+mn-cs"/>
              </a:defRPr>
            </a:lvl2pPr>
            <a:lvl3pPr marL="344488" indent="-109728" algn="l" defTabSz="914400" rtl="0" eaLnBrk="1" latinLnBrk="0" hangingPunct="1">
              <a:lnSpc>
                <a:spcPct val="110000"/>
              </a:lnSpc>
              <a:spcBef>
                <a:spcPts val="0"/>
              </a:spcBef>
              <a:spcAft>
                <a:spcPts val="800"/>
              </a:spcAft>
              <a:buFont typeface="Arial" panose="020B0604020202020204" pitchFamily="34" charset="0"/>
              <a:buChar char="•"/>
              <a:tabLst/>
              <a:defRPr sz="1200" kern="1200">
                <a:solidFill>
                  <a:schemeClr val="tx1"/>
                </a:solidFill>
                <a:latin typeface="+mn-lt"/>
                <a:ea typeface="+mn-ea"/>
                <a:cs typeface="+mn-cs"/>
              </a:defRPr>
            </a:lvl3pPr>
            <a:lvl4pPr marL="458788"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000" kern="1200">
                <a:solidFill>
                  <a:schemeClr val="tx2"/>
                </a:solidFill>
                <a:latin typeface="+mn-lt"/>
                <a:ea typeface="+mn-ea"/>
                <a:cs typeface="+mn-cs"/>
              </a:defRPr>
            </a:lvl4pPr>
            <a:lvl5pPr marL="566928" indent="-109728" algn="l" defTabSz="914400" rtl="0" eaLnBrk="1" latinLnBrk="0" hangingPunct="1">
              <a:lnSpc>
                <a:spcPct val="110000"/>
              </a:lnSpc>
              <a:spcBef>
                <a:spcPts val="0"/>
              </a:spcBef>
              <a:spcAft>
                <a:spcPts val="800"/>
              </a:spcAft>
              <a:buFont typeface="Arial" panose="020B0604020202020204" pitchFamily="34" charset="0"/>
              <a:buChar char="•"/>
              <a:tabLst/>
              <a:defRPr sz="800" kern="1200">
                <a:solidFill>
                  <a:schemeClr val="tx2"/>
                </a:solidFill>
                <a:latin typeface="+mn-lt"/>
                <a:ea typeface="+mn-ea"/>
                <a:cs typeface="+mn-cs"/>
              </a:defRPr>
            </a:lvl5pPr>
            <a:lvl6pPr marL="676656"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6pPr>
            <a:lvl7pPr marL="786384"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7pPr>
            <a:lvl8pPr marL="896112"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8pPr>
            <a:lvl9pPr marL="1005840"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9pPr>
          </a:lstStyle>
          <a:p>
            <a:r>
              <a:rPr lang="en-US" sz="600" dirty="0">
                <a:latin typeface="Avenir Book" panose="02000503020000020003" pitchFamily="2" charset="0"/>
                <a:cs typeface="Arial" panose="020B0604020202020204" pitchFamily="34" charset="0"/>
              </a:rPr>
              <a:t>Ireland Gender Pay Gap Report 2025</a:t>
            </a:r>
          </a:p>
        </p:txBody>
      </p:sp>
      <p:sp>
        <p:nvSpPr>
          <p:cNvPr id="5" name="Slide Number Placeholder 5">
            <a:extLst>
              <a:ext uri="{FF2B5EF4-FFF2-40B4-BE49-F238E27FC236}">
                <a16:creationId xmlns:a16="http://schemas.microsoft.com/office/drawing/2014/main" id="{949A6DA9-6371-C8E1-0261-88EECD0D0C95}"/>
              </a:ext>
            </a:extLst>
          </p:cNvPr>
          <p:cNvSpPr txBox="1">
            <a:spLocks/>
          </p:cNvSpPr>
          <p:nvPr/>
        </p:nvSpPr>
        <p:spPr>
          <a:xfrm>
            <a:off x="8657879" y="5688580"/>
            <a:ext cx="213984" cy="169720"/>
          </a:xfrm>
          <a:prstGeom prst="rect">
            <a:avLst/>
          </a:prstGeom>
          <a:noFill/>
        </p:spPr>
        <p:txBody>
          <a:bodyPr wrap="none" lIns="0" tIns="0" rIns="0" bIns="0" rtlCol="0">
            <a:noAutofit/>
          </a:bodyPr>
          <a:lstStyle>
            <a:defPPr>
              <a:defRPr lang="en-US"/>
            </a:defPPr>
            <a:lvl1pPr marL="0" algn="l" defTabSz="1015507" rtl="0" eaLnBrk="1" latinLnBrk="0" hangingPunct="1">
              <a:defRPr lang="en-US" sz="432" b="0" kern="1200" baseline="0" smtClean="0">
                <a:solidFill>
                  <a:schemeClr val="tx1"/>
                </a:solidFill>
                <a:effectLst/>
                <a:latin typeface="Arial" panose="020B0604020202020204" pitchFamily="34" charset="0"/>
                <a:ea typeface="+mn-ea"/>
                <a:cs typeface="Arial" panose="020B0604020202020204" pitchFamily="34" charset="0"/>
              </a:defRPr>
            </a:lvl1pPr>
            <a:lvl2pPr marL="507754" algn="l" defTabSz="1015507" rtl="0" eaLnBrk="1" latinLnBrk="0" hangingPunct="1">
              <a:defRPr sz="1999" kern="1200">
                <a:solidFill>
                  <a:schemeClr val="tx1"/>
                </a:solidFill>
                <a:latin typeface="+mn-lt"/>
                <a:ea typeface="+mn-ea"/>
                <a:cs typeface="+mn-cs"/>
              </a:defRPr>
            </a:lvl2pPr>
            <a:lvl3pPr marL="1015507" algn="l" defTabSz="1015507" rtl="0" eaLnBrk="1" latinLnBrk="0" hangingPunct="1">
              <a:defRPr sz="1999" kern="1200">
                <a:solidFill>
                  <a:schemeClr val="tx1"/>
                </a:solidFill>
                <a:latin typeface="+mn-lt"/>
                <a:ea typeface="+mn-ea"/>
                <a:cs typeface="+mn-cs"/>
              </a:defRPr>
            </a:lvl3pPr>
            <a:lvl4pPr marL="1523261" algn="l" defTabSz="1015507" rtl="0" eaLnBrk="1" latinLnBrk="0" hangingPunct="1">
              <a:defRPr sz="1999" kern="1200">
                <a:solidFill>
                  <a:schemeClr val="tx1"/>
                </a:solidFill>
                <a:latin typeface="+mn-lt"/>
                <a:ea typeface="+mn-ea"/>
                <a:cs typeface="+mn-cs"/>
              </a:defRPr>
            </a:lvl4pPr>
            <a:lvl5pPr marL="2031015" algn="l" defTabSz="1015507" rtl="0" eaLnBrk="1" latinLnBrk="0" hangingPunct="1">
              <a:defRPr sz="1999" kern="1200">
                <a:solidFill>
                  <a:schemeClr val="tx1"/>
                </a:solidFill>
                <a:latin typeface="+mn-lt"/>
                <a:ea typeface="+mn-ea"/>
                <a:cs typeface="+mn-cs"/>
              </a:defRPr>
            </a:lvl5pPr>
            <a:lvl6pPr marL="2538769" algn="l" defTabSz="1015507" rtl="0" eaLnBrk="1" latinLnBrk="0" hangingPunct="1">
              <a:defRPr sz="1999" kern="1200">
                <a:solidFill>
                  <a:schemeClr val="tx1"/>
                </a:solidFill>
                <a:latin typeface="+mn-lt"/>
                <a:ea typeface="+mn-ea"/>
                <a:cs typeface="+mn-cs"/>
              </a:defRPr>
            </a:lvl6pPr>
            <a:lvl7pPr marL="3046522" algn="l" defTabSz="1015507" rtl="0" eaLnBrk="1" latinLnBrk="0" hangingPunct="1">
              <a:defRPr sz="1999" kern="1200">
                <a:solidFill>
                  <a:schemeClr val="tx1"/>
                </a:solidFill>
                <a:latin typeface="+mn-lt"/>
                <a:ea typeface="+mn-ea"/>
                <a:cs typeface="+mn-cs"/>
              </a:defRPr>
            </a:lvl7pPr>
            <a:lvl8pPr marL="3554276" algn="l" defTabSz="1015507" rtl="0" eaLnBrk="1" latinLnBrk="0" hangingPunct="1">
              <a:defRPr sz="1999" kern="1200">
                <a:solidFill>
                  <a:schemeClr val="tx1"/>
                </a:solidFill>
                <a:latin typeface="+mn-lt"/>
                <a:ea typeface="+mn-ea"/>
                <a:cs typeface="+mn-cs"/>
              </a:defRPr>
            </a:lvl8pPr>
            <a:lvl9pPr marL="4062030" algn="l" defTabSz="1015507" rtl="0" eaLnBrk="1" latinLnBrk="0" hangingPunct="1">
              <a:defRPr sz="1999" kern="1200">
                <a:solidFill>
                  <a:schemeClr val="tx1"/>
                </a:solidFill>
                <a:latin typeface="+mn-lt"/>
                <a:ea typeface="+mn-ea"/>
                <a:cs typeface="+mn-cs"/>
              </a:defRPr>
            </a:lvl9pPr>
          </a:lstStyle>
          <a:p>
            <a:pPr algn="ctr"/>
            <a:fld id="{0318267E-8131-4611-81DC-9D9690248D8A}" type="slidenum">
              <a:rPr lang="en-US" sz="800">
                <a:solidFill>
                  <a:schemeClr val="bg1"/>
                </a:solidFill>
                <a:latin typeface="Avenir Book" panose="02000503020000020003" pitchFamily="2" charset="0"/>
              </a:rPr>
              <a:pPr algn="ctr"/>
              <a:t>6</a:t>
            </a:fld>
            <a:endParaRPr lang="en-US" sz="800">
              <a:solidFill>
                <a:schemeClr val="bg1"/>
              </a:solidFill>
              <a:latin typeface="Avenir Book" panose="02000503020000020003" pitchFamily="2" charset="0"/>
            </a:endParaRPr>
          </a:p>
        </p:txBody>
      </p:sp>
      <p:grpSp>
        <p:nvGrpSpPr>
          <p:cNvPr id="7" name="Group 6">
            <a:extLst>
              <a:ext uri="{FF2B5EF4-FFF2-40B4-BE49-F238E27FC236}">
                <a16:creationId xmlns:a16="http://schemas.microsoft.com/office/drawing/2014/main" id="{6FE93C10-44A2-02DA-711E-BD9F53C0C636}"/>
              </a:ext>
            </a:extLst>
          </p:cNvPr>
          <p:cNvGrpSpPr/>
          <p:nvPr/>
        </p:nvGrpSpPr>
        <p:grpSpPr>
          <a:xfrm>
            <a:off x="8623810" y="5607636"/>
            <a:ext cx="288388" cy="287344"/>
            <a:chOff x="3213158" y="2910595"/>
            <a:chExt cx="2196788" cy="2188826"/>
          </a:xfrm>
        </p:grpSpPr>
        <p:grpSp>
          <p:nvGrpSpPr>
            <p:cNvPr id="8" name="Group 7">
              <a:extLst>
                <a:ext uri="{FF2B5EF4-FFF2-40B4-BE49-F238E27FC236}">
                  <a16:creationId xmlns:a16="http://schemas.microsoft.com/office/drawing/2014/main" id="{BCA4BC04-0F99-4C99-5C19-EF191E64CFDD}"/>
                </a:ext>
              </a:extLst>
            </p:cNvPr>
            <p:cNvGrpSpPr/>
            <p:nvPr/>
          </p:nvGrpSpPr>
          <p:grpSpPr>
            <a:xfrm>
              <a:off x="3213158" y="2910595"/>
              <a:ext cx="2196788" cy="2188826"/>
              <a:chOff x="3272570" y="2977505"/>
              <a:chExt cx="2060275" cy="2039714"/>
            </a:xfrm>
          </p:grpSpPr>
          <p:sp>
            <p:nvSpPr>
              <p:cNvPr id="13" name="Arc 12">
                <a:extLst>
                  <a:ext uri="{FF2B5EF4-FFF2-40B4-BE49-F238E27FC236}">
                    <a16:creationId xmlns:a16="http://schemas.microsoft.com/office/drawing/2014/main" id="{3B72027A-618D-EDF0-5CC6-244640606455}"/>
                  </a:ext>
                </a:extLst>
              </p:cNvPr>
              <p:cNvSpPr/>
              <p:nvPr/>
            </p:nvSpPr>
            <p:spPr>
              <a:xfrm rot="4427201">
                <a:off x="3308428" y="2992801"/>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sp>
            <p:nvSpPr>
              <p:cNvPr id="14" name="Arc 13">
                <a:extLst>
                  <a:ext uri="{FF2B5EF4-FFF2-40B4-BE49-F238E27FC236}">
                    <a16:creationId xmlns:a16="http://schemas.microsoft.com/office/drawing/2014/main" id="{85C1FCFB-662D-AD02-F5A3-43E9B5DBCAA7}"/>
                  </a:ext>
                </a:extLst>
              </p:cNvPr>
              <p:cNvSpPr/>
              <p:nvPr/>
            </p:nvSpPr>
            <p:spPr>
              <a:xfrm rot="17172799" flipH="1">
                <a:off x="3272570" y="2992802"/>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sp>
            <p:nvSpPr>
              <p:cNvPr id="18" name="Arc 17">
                <a:extLst>
                  <a:ext uri="{FF2B5EF4-FFF2-40B4-BE49-F238E27FC236}">
                    <a16:creationId xmlns:a16="http://schemas.microsoft.com/office/drawing/2014/main" id="{CEE3FA8C-6D3C-BE17-C769-399C68CE622C}"/>
                  </a:ext>
                </a:extLst>
              </p:cNvPr>
              <p:cNvSpPr/>
              <p:nvPr/>
            </p:nvSpPr>
            <p:spPr>
              <a:xfrm rot="19063826">
                <a:off x="3308427" y="2977505"/>
                <a:ext cx="2024417" cy="2024417"/>
              </a:xfrm>
              <a:prstGeom prst="arc">
                <a:avLst>
                  <a:gd name="adj1" fmla="val 16062582"/>
                  <a:gd name="adj2" fmla="val 21522475"/>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grpSp>
        <p:sp>
          <p:nvSpPr>
            <p:cNvPr id="11" name="Oval 10">
              <a:extLst>
                <a:ext uri="{FF2B5EF4-FFF2-40B4-BE49-F238E27FC236}">
                  <a16:creationId xmlns:a16="http://schemas.microsoft.com/office/drawing/2014/main" id="{EDB6CFC6-D104-E6D4-4033-303915BF6B0A}"/>
                </a:ext>
              </a:extLst>
            </p:cNvPr>
            <p:cNvSpPr/>
            <p:nvPr/>
          </p:nvSpPr>
          <p:spPr>
            <a:xfrm>
              <a:off x="3496544" y="3190000"/>
              <a:ext cx="1630017" cy="1630017"/>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grpSp>
      <p:cxnSp>
        <p:nvCxnSpPr>
          <p:cNvPr id="21" name="Straight Connector 20">
            <a:extLst>
              <a:ext uri="{FF2B5EF4-FFF2-40B4-BE49-F238E27FC236}">
                <a16:creationId xmlns:a16="http://schemas.microsoft.com/office/drawing/2014/main" id="{34690984-B792-8337-F85B-7FBD8296069D}"/>
              </a:ext>
            </a:extLst>
          </p:cNvPr>
          <p:cNvCxnSpPr>
            <a:cxnSpLocks/>
          </p:cNvCxnSpPr>
          <p:nvPr/>
        </p:nvCxnSpPr>
        <p:spPr>
          <a:xfrm>
            <a:off x="8920559" y="5751308"/>
            <a:ext cx="2556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23" name="TE Tab">
            <a:extLst>
              <a:ext uri="{FF2B5EF4-FFF2-40B4-BE49-F238E27FC236}">
                <a16:creationId xmlns:a16="http://schemas.microsoft.com/office/drawing/2014/main" id="{1E1075C5-C441-E0A6-5E14-99909D20FC8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8640" y="-2099"/>
            <a:ext cx="583127" cy="333215"/>
          </a:xfrm>
          <a:prstGeom prst="rect">
            <a:avLst/>
          </a:prstGeom>
          <a:ln w="0">
            <a:noFill/>
          </a:ln>
        </p:spPr>
      </p:pic>
      <p:pic>
        <p:nvPicPr>
          <p:cNvPr id="24" name="Graphic 23">
            <a:extLst>
              <a:ext uri="{FF2B5EF4-FFF2-40B4-BE49-F238E27FC236}">
                <a16:creationId xmlns:a16="http://schemas.microsoft.com/office/drawing/2014/main" id="{D59CBB10-A91F-8B34-8B43-21FAEE8EDA3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00235" y="1774092"/>
            <a:ext cx="627098" cy="431301"/>
          </a:xfrm>
          <a:prstGeom prst="rect">
            <a:avLst/>
          </a:prstGeom>
        </p:spPr>
      </p:pic>
      <p:graphicFrame>
        <p:nvGraphicFramePr>
          <p:cNvPr id="29" name="Table 28">
            <a:extLst>
              <a:ext uri="{FF2B5EF4-FFF2-40B4-BE49-F238E27FC236}">
                <a16:creationId xmlns:a16="http://schemas.microsoft.com/office/drawing/2014/main" id="{A8F0CA8D-8C48-5F0B-0F18-F9447B55F89D}"/>
              </a:ext>
            </a:extLst>
          </p:cNvPr>
          <p:cNvGraphicFramePr>
            <a:graphicFrameLocks noGrp="1"/>
          </p:cNvGraphicFramePr>
          <p:nvPr>
            <p:extLst>
              <p:ext uri="{D42A27DB-BD31-4B8C-83A1-F6EECF244321}">
                <p14:modId xmlns:p14="http://schemas.microsoft.com/office/powerpoint/2010/main" val="3168455043"/>
              </p:ext>
            </p:extLst>
          </p:nvPr>
        </p:nvGraphicFramePr>
        <p:xfrm>
          <a:off x="6128938" y="2047345"/>
          <a:ext cx="1651000" cy="836295"/>
        </p:xfrm>
        <a:graphic>
          <a:graphicData uri="http://schemas.openxmlformats.org/drawingml/2006/table">
            <a:tbl>
              <a:tblPr/>
              <a:tblGrid>
                <a:gridCol w="596900">
                  <a:extLst>
                    <a:ext uri="{9D8B030D-6E8A-4147-A177-3AD203B41FA5}">
                      <a16:colId xmlns:a16="http://schemas.microsoft.com/office/drawing/2014/main" val="1038213398"/>
                    </a:ext>
                  </a:extLst>
                </a:gridCol>
                <a:gridCol w="241300">
                  <a:extLst>
                    <a:ext uri="{9D8B030D-6E8A-4147-A177-3AD203B41FA5}">
                      <a16:colId xmlns:a16="http://schemas.microsoft.com/office/drawing/2014/main" val="1487761348"/>
                    </a:ext>
                  </a:extLst>
                </a:gridCol>
                <a:gridCol w="812800">
                  <a:extLst>
                    <a:ext uri="{9D8B030D-6E8A-4147-A177-3AD203B41FA5}">
                      <a16:colId xmlns:a16="http://schemas.microsoft.com/office/drawing/2014/main" val="36566750"/>
                    </a:ext>
                  </a:extLst>
                </a:gridCol>
              </a:tblGrid>
              <a:tr h="203835">
                <a:tc>
                  <a:txBody>
                    <a:bodyPr/>
                    <a:lstStyle/>
                    <a:p>
                      <a:pPr algn="l" fontAlgn="b"/>
                      <a:endParaRPr lang="en-IE" sz="11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a:txBody>
                    <a:bodyPr/>
                    <a:lstStyle/>
                    <a:p>
                      <a:pPr algn="l" fontAlgn="b"/>
                      <a:endParaRPr lang="en-IE" sz="11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a:txBody>
                    <a:bodyPr/>
                    <a:lstStyle/>
                    <a:p>
                      <a:pPr algn="ctr" fontAlgn="b"/>
                      <a:r>
                        <a:rPr lang="en-IE" sz="1100" b="0" i="0" u="none" strike="noStrike" dirty="0">
                          <a:solidFill>
                            <a:srgbClr val="FFFFFF"/>
                          </a:solidFill>
                          <a:effectLst/>
                          <a:latin typeface="Arial" panose="020B0604020202020204" pitchFamily="34" charset="0"/>
                        </a:rPr>
                        <a:t>2025</a:t>
                      </a:r>
                    </a:p>
                  </a:txBody>
                  <a:tcPr marL="7620" marR="7620" marT="7620" marB="0" anchor="b">
                    <a:lnL>
                      <a:noFill/>
                    </a:lnL>
                    <a:lnR>
                      <a:noFill/>
                    </a:lnR>
                    <a:lnT>
                      <a:noFill/>
                    </a:lnT>
                    <a:lnB>
                      <a:noFill/>
                    </a:lnB>
                    <a:noFill/>
                  </a:tcPr>
                </a:tc>
                <a:extLst>
                  <a:ext uri="{0D108BD9-81ED-4DB2-BD59-A6C34878D82A}">
                    <a16:rowId xmlns:a16="http://schemas.microsoft.com/office/drawing/2014/main" val="1555114988"/>
                  </a:ext>
                </a:extLst>
              </a:tr>
              <a:tr h="203835">
                <a:tc>
                  <a:txBody>
                    <a:bodyPr/>
                    <a:lstStyle/>
                    <a:p>
                      <a:pPr algn="l" fontAlgn="b"/>
                      <a:r>
                        <a:rPr lang="en-IE" sz="1200" b="1" i="0" u="none" strike="noStrike">
                          <a:solidFill>
                            <a:srgbClr val="FFFFFF"/>
                          </a:solidFill>
                          <a:effectLst/>
                          <a:latin typeface="Arial" panose="020B0604020202020204" pitchFamily="34" charset="0"/>
                        </a:rPr>
                        <a:t>MEAN</a:t>
                      </a:r>
                    </a:p>
                  </a:txBody>
                  <a:tcPr marL="7620" marR="7620" marT="7620" marB="0" anchor="b">
                    <a:lnL>
                      <a:noFill/>
                    </a:lnL>
                    <a:lnR>
                      <a:noFill/>
                    </a:lnR>
                    <a:lnT>
                      <a:noFill/>
                    </a:lnT>
                    <a:lnB>
                      <a:noFill/>
                    </a:lnB>
                    <a:noFill/>
                  </a:tcPr>
                </a:tc>
                <a:tc>
                  <a:txBody>
                    <a:bodyPr/>
                    <a:lstStyle/>
                    <a:p>
                      <a:pPr algn="l" fontAlgn="b"/>
                      <a:endParaRPr lang="en-IE" sz="1100" b="0" i="0" u="none" strike="noStrike" dirty="0">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a:txBody>
                    <a:bodyPr/>
                    <a:lstStyle/>
                    <a:p>
                      <a:pPr algn="r" fontAlgn="b"/>
                      <a:r>
                        <a:rPr lang="en-IE" sz="1400" b="1" i="0" u="none" strike="noStrike" dirty="0">
                          <a:solidFill>
                            <a:srgbClr val="76933C"/>
                          </a:solidFill>
                          <a:effectLst/>
                          <a:latin typeface="Arial" panose="020B0604020202020204" pitchFamily="34" charset="0"/>
                        </a:rPr>
                        <a:t>18.60%</a:t>
                      </a:r>
                    </a:p>
                  </a:txBody>
                  <a:tcPr marL="7620" marR="7620" marT="7620" marB="0" anchor="b">
                    <a:lnL>
                      <a:noFill/>
                    </a:lnL>
                    <a:lnR>
                      <a:noFill/>
                    </a:lnR>
                    <a:lnT>
                      <a:noFill/>
                    </a:lnT>
                    <a:lnB>
                      <a:noFill/>
                    </a:lnB>
                    <a:noFill/>
                  </a:tcPr>
                </a:tc>
                <a:extLst>
                  <a:ext uri="{0D108BD9-81ED-4DB2-BD59-A6C34878D82A}">
                    <a16:rowId xmlns:a16="http://schemas.microsoft.com/office/drawing/2014/main" val="557604943"/>
                  </a:ext>
                </a:extLst>
              </a:tr>
              <a:tr h="182880">
                <a:tc>
                  <a:txBody>
                    <a:bodyPr/>
                    <a:lstStyle/>
                    <a:p>
                      <a:pPr algn="l" fontAlgn="b"/>
                      <a:endParaRPr lang="en-IE" sz="1100" b="0" i="0" u="none" strike="noStrike">
                        <a:solidFill>
                          <a:srgbClr val="FFFFFF"/>
                        </a:solidFill>
                        <a:effectLst/>
                        <a:latin typeface="Arial" panose="020B0604020202020204" pitchFamily="34" charset="0"/>
                      </a:endParaRPr>
                    </a:p>
                  </a:txBody>
                  <a:tcPr marL="7620" marR="7620" marT="7620" marB="0" anchor="b">
                    <a:lnL>
                      <a:noFill/>
                    </a:lnL>
                    <a:lnR>
                      <a:noFill/>
                    </a:lnR>
                    <a:lnT>
                      <a:noFill/>
                    </a:lnT>
                    <a:lnB>
                      <a:noFill/>
                    </a:lnB>
                    <a:noFill/>
                  </a:tcPr>
                </a:tc>
                <a:tc>
                  <a:txBody>
                    <a:bodyPr/>
                    <a:lstStyle/>
                    <a:p>
                      <a:pPr algn="l" fontAlgn="b"/>
                      <a:endParaRPr lang="en-IE" sz="1100" b="0" i="0" u="none" strike="noStrike">
                        <a:solidFill>
                          <a:srgbClr val="000000"/>
                        </a:solidFill>
                        <a:effectLst/>
                        <a:latin typeface="Arial" panose="020B0604020202020204" pitchFamily="34" charset="0"/>
                      </a:endParaRPr>
                    </a:p>
                  </a:txBody>
                  <a:tcPr marL="7620" marR="7620" marT="7620" marB="0" anchor="b">
                    <a:lnL>
                      <a:noFill/>
                    </a:lnL>
                    <a:lnR>
                      <a:noFill/>
                    </a:lnR>
                    <a:lnT>
                      <a:noFill/>
                    </a:lnT>
                    <a:lnB>
                      <a:noFill/>
                    </a:lnB>
                    <a:noFill/>
                  </a:tcPr>
                </a:tc>
                <a:tc>
                  <a:txBody>
                    <a:bodyPr/>
                    <a:lstStyle/>
                    <a:p>
                      <a:pPr algn="ctr" fontAlgn="b"/>
                      <a:r>
                        <a:rPr lang="en-IE" sz="1100" b="1" i="0" u="none" strike="noStrike" dirty="0">
                          <a:solidFill>
                            <a:srgbClr val="FFFFFF"/>
                          </a:solidFill>
                          <a:effectLst/>
                          <a:latin typeface="Arial" panose="020B0604020202020204" pitchFamily="34" charset="0"/>
                        </a:rPr>
                        <a:t>2025</a:t>
                      </a:r>
                    </a:p>
                  </a:txBody>
                  <a:tcPr marL="7620" marR="7620" marT="7620" marB="0" anchor="b">
                    <a:lnL>
                      <a:noFill/>
                    </a:lnL>
                    <a:lnR>
                      <a:noFill/>
                    </a:lnR>
                    <a:lnT>
                      <a:noFill/>
                    </a:lnT>
                    <a:lnB>
                      <a:noFill/>
                    </a:lnB>
                    <a:noFill/>
                  </a:tcPr>
                </a:tc>
                <a:extLst>
                  <a:ext uri="{0D108BD9-81ED-4DB2-BD59-A6C34878D82A}">
                    <a16:rowId xmlns:a16="http://schemas.microsoft.com/office/drawing/2014/main" val="2914109218"/>
                  </a:ext>
                </a:extLst>
              </a:tr>
              <a:tr h="228600">
                <a:tc gridSpan="2">
                  <a:txBody>
                    <a:bodyPr/>
                    <a:lstStyle/>
                    <a:p>
                      <a:pPr algn="l" fontAlgn="b"/>
                      <a:r>
                        <a:rPr lang="en-IE" sz="1200" b="1" i="0" u="none" strike="noStrike">
                          <a:solidFill>
                            <a:srgbClr val="FFFFFF"/>
                          </a:solidFill>
                          <a:effectLst/>
                          <a:latin typeface="Arial" panose="020B0604020202020204" pitchFamily="34" charset="0"/>
                        </a:rPr>
                        <a:t>MEDIAN</a:t>
                      </a:r>
                    </a:p>
                  </a:txBody>
                  <a:tcPr marL="7620" marR="7620" marT="7620" marB="0" anchor="b">
                    <a:lnL>
                      <a:noFill/>
                    </a:lnL>
                    <a:lnR>
                      <a:noFill/>
                    </a:lnR>
                    <a:lnT>
                      <a:noFill/>
                    </a:lnT>
                    <a:lnB>
                      <a:noFill/>
                    </a:lnB>
                    <a:noFill/>
                  </a:tcPr>
                </a:tc>
                <a:tc hMerge="1">
                  <a:txBody>
                    <a:bodyPr/>
                    <a:lstStyle/>
                    <a:p>
                      <a:endParaRPr lang="en-IE"/>
                    </a:p>
                  </a:txBody>
                  <a:tcPr/>
                </a:tc>
                <a:tc>
                  <a:txBody>
                    <a:bodyPr/>
                    <a:lstStyle/>
                    <a:p>
                      <a:pPr algn="r" fontAlgn="b"/>
                      <a:r>
                        <a:rPr lang="en-IE" sz="1400" b="1" i="0" u="none" strike="noStrike" dirty="0">
                          <a:solidFill>
                            <a:srgbClr val="76933C"/>
                          </a:solidFill>
                          <a:effectLst/>
                          <a:latin typeface="Arial" panose="020B0604020202020204" pitchFamily="34" charset="0"/>
                        </a:rPr>
                        <a:t>40.03%</a:t>
                      </a:r>
                    </a:p>
                  </a:txBody>
                  <a:tcPr marL="7620" marR="7620" marT="7620" marB="0" anchor="b">
                    <a:lnL>
                      <a:noFill/>
                    </a:lnL>
                    <a:lnR>
                      <a:noFill/>
                    </a:lnR>
                    <a:lnT>
                      <a:noFill/>
                    </a:lnT>
                    <a:lnB>
                      <a:noFill/>
                    </a:lnB>
                    <a:noFill/>
                  </a:tcPr>
                </a:tc>
                <a:extLst>
                  <a:ext uri="{0D108BD9-81ED-4DB2-BD59-A6C34878D82A}">
                    <a16:rowId xmlns:a16="http://schemas.microsoft.com/office/drawing/2014/main" val="3125359762"/>
                  </a:ext>
                </a:extLst>
              </a:tr>
            </a:tbl>
          </a:graphicData>
        </a:graphic>
      </p:graphicFrame>
      <p:pic>
        <p:nvPicPr>
          <p:cNvPr id="20" name="Picture 19">
            <a:extLst>
              <a:ext uri="{FF2B5EF4-FFF2-40B4-BE49-F238E27FC236}">
                <a16:creationId xmlns:a16="http://schemas.microsoft.com/office/drawing/2014/main" id="{28A78919-6197-29D5-52B1-2600B4B0AC6E}"/>
              </a:ext>
            </a:extLst>
          </p:cNvPr>
          <p:cNvPicPr>
            <a:picLocks noChangeAspect="1"/>
          </p:cNvPicPr>
          <p:nvPr/>
        </p:nvPicPr>
        <p:blipFill>
          <a:blip r:embed="rId5"/>
          <a:stretch>
            <a:fillRect/>
          </a:stretch>
        </p:blipFill>
        <p:spPr>
          <a:xfrm>
            <a:off x="309235" y="2275769"/>
            <a:ext cx="4262765" cy="1712054"/>
          </a:xfrm>
          <a:prstGeom prst="rect">
            <a:avLst/>
          </a:prstGeom>
        </p:spPr>
      </p:pic>
    </p:spTree>
    <p:extLst>
      <p:ext uri="{BB962C8B-B14F-4D97-AF65-F5344CB8AC3E}">
        <p14:creationId xmlns:p14="http://schemas.microsoft.com/office/powerpoint/2010/main" val="335148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 name="Picture 102" hidden="1">
            <a:extLst>
              <a:ext uri="{FF2B5EF4-FFF2-40B4-BE49-F238E27FC236}">
                <a16:creationId xmlns:a16="http://schemas.microsoft.com/office/drawing/2014/main" id="{58B8FD33-DF91-5D90-2300-AC10B39025F3}"/>
              </a:ext>
            </a:extLst>
          </p:cNvPr>
          <p:cNvPicPr>
            <a:picLocks noChangeAspect="1"/>
          </p:cNvPicPr>
          <p:nvPr/>
        </p:nvPicPr>
        <p:blipFill>
          <a:blip r:embed="rId3">
            <a:alphaModFix amt="23000"/>
          </a:blip>
          <a:stretch>
            <a:fillRect/>
          </a:stretch>
        </p:blipFill>
        <p:spPr>
          <a:xfrm>
            <a:off x="342904" y="0"/>
            <a:ext cx="8458199" cy="5943600"/>
          </a:xfrm>
          <a:prstGeom prst="rect">
            <a:avLst/>
          </a:prstGeom>
        </p:spPr>
      </p:pic>
      <p:pic>
        <p:nvPicPr>
          <p:cNvPr id="49" name="Cannon" hidden="1">
            <a:extLst>
              <a:ext uri="{FF2B5EF4-FFF2-40B4-BE49-F238E27FC236}">
                <a16:creationId xmlns:a16="http://schemas.microsoft.com/office/drawing/2014/main" id="{4C3DB965-A14C-E4E9-9039-ED81BE04BC97}"/>
              </a:ext>
            </a:extLst>
          </p:cNvPr>
          <p:cNvPicPr>
            <a:picLocks noChangeAspect="1"/>
          </p:cNvPicPr>
          <p:nvPr/>
        </p:nvPicPr>
        <p:blipFill>
          <a:blip r:embed="rId4"/>
          <a:stretch>
            <a:fillRect/>
          </a:stretch>
        </p:blipFill>
        <p:spPr>
          <a:xfrm>
            <a:off x="-11093" y="0"/>
            <a:ext cx="9166186" cy="5943600"/>
          </a:xfrm>
          <a:prstGeom prst="rect">
            <a:avLst/>
          </a:prstGeom>
        </p:spPr>
      </p:pic>
      <p:sp>
        <p:nvSpPr>
          <p:cNvPr id="8" name="TextBox 7">
            <a:extLst>
              <a:ext uri="{FF2B5EF4-FFF2-40B4-BE49-F238E27FC236}">
                <a16:creationId xmlns:a16="http://schemas.microsoft.com/office/drawing/2014/main" id="{5661281C-6ACE-04BA-649A-C141D861BAD5}"/>
              </a:ext>
            </a:extLst>
          </p:cNvPr>
          <p:cNvSpPr txBox="1"/>
          <p:nvPr/>
        </p:nvSpPr>
        <p:spPr>
          <a:xfrm>
            <a:off x="328865" y="1228486"/>
            <a:ext cx="2081067" cy="161583"/>
          </a:xfrm>
          <a:prstGeom prst="rect">
            <a:avLst/>
          </a:prstGeom>
          <a:noFill/>
        </p:spPr>
        <p:txBody>
          <a:bodyPr wrap="square" lIns="0" tIns="0" rIns="0" bIns="0">
            <a:spAutoFit/>
          </a:bodyPr>
          <a:lstStyle/>
          <a:p>
            <a:r>
              <a:rPr lang="en-US" sz="1050" b="1" dirty="0">
                <a:solidFill>
                  <a:schemeClr val="accent2"/>
                </a:solidFill>
                <a:latin typeface="Avenir Book" panose="02000503020000020003"/>
                <a:cs typeface="Arial" panose="020B0604020202020204" pitchFamily="34" charset="0"/>
              </a:rPr>
              <a:t>PAY TRANSPARENCY AND EQUITY</a:t>
            </a:r>
          </a:p>
        </p:txBody>
      </p:sp>
      <p:sp>
        <p:nvSpPr>
          <p:cNvPr id="48" name="TextBox 47">
            <a:extLst>
              <a:ext uri="{FF2B5EF4-FFF2-40B4-BE49-F238E27FC236}">
                <a16:creationId xmlns:a16="http://schemas.microsoft.com/office/drawing/2014/main" id="{1D146A4D-D788-48E8-D58A-600DB2794D04}"/>
              </a:ext>
            </a:extLst>
          </p:cNvPr>
          <p:cNvSpPr txBox="1"/>
          <p:nvPr/>
        </p:nvSpPr>
        <p:spPr>
          <a:xfrm>
            <a:off x="3924539" y="747965"/>
            <a:ext cx="5006221" cy="338554"/>
          </a:xfrm>
          <a:prstGeom prst="rect">
            <a:avLst/>
          </a:prstGeom>
          <a:noFill/>
        </p:spPr>
        <p:txBody>
          <a:bodyPr wrap="square" lIns="0" tIns="0" rIns="0" bIns="0" rtlCol="0">
            <a:spAutoFit/>
          </a:bodyPr>
          <a:lstStyle/>
          <a:p>
            <a:r>
              <a:rPr lang="en-US" sz="1100" dirty="0">
                <a:solidFill>
                  <a:schemeClr val="accent2"/>
                </a:solidFill>
                <a:latin typeface="Avenir Book" panose="02000503020000020003"/>
                <a:cs typeface="Arial" panose="020B0604020202020204" pitchFamily="34" charset="0"/>
              </a:rPr>
              <a:t>Our commitment to a proactive and strategic approach to preventing pay disparities includes:</a:t>
            </a:r>
          </a:p>
        </p:txBody>
      </p:sp>
      <p:cxnSp>
        <p:nvCxnSpPr>
          <p:cNvPr id="58" name="Straight Connector 57">
            <a:extLst>
              <a:ext uri="{FF2B5EF4-FFF2-40B4-BE49-F238E27FC236}">
                <a16:creationId xmlns:a16="http://schemas.microsoft.com/office/drawing/2014/main" id="{5F3FE6F7-77A2-6BD9-B7E9-504899CD970A}"/>
              </a:ext>
            </a:extLst>
          </p:cNvPr>
          <p:cNvCxnSpPr>
            <a:cxnSpLocks/>
          </p:cNvCxnSpPr>
          <p:nvPr/>
        </p:nvCxnSpPr>
        <p:spPr>
          <a:xfrm>
            <a:off x="328863" y="1112705"/>
            <a:ext cx="1641339" cy="0"/>
          </a:xfrm>
          <a:prstGeom prst="line">
            <a:avLst/>
          </a:prstGeom>
          <a:ln w="50800"/>
        </p:spPr>
        <p:style>
          <a:lnRef idx="2">
            <a:schemeClr val="accent1"/>
          </a:lnRef>
          <a:fillRef idx="0">
            <a:schemeClr val="accent1"/>
          </a:fillRef>
          <a:effectRef idx="1">
            <a:schemeClr val="accent1"/>
          </a:effectRef>
          <a:fontRef idx="minor">
            <a:schemeClr val="tx1"/>
          </a:fontRef>
        </p:style>
      </p:cxnSp>
      <p:pic>
        <p:nvPicPr>
          <p:cNvPr id="2" name="TE Tab">
            <a:extLst>
              <a:ext uri="{FF2B5EF4-FFF2-40B4-BE49-F238E27FC236}">
                <a16:creationId xmlns:a16="http://schemas.microsoft.com/office/drawing/2014/main" id="{DA5F4A0D-E242-AD9D-AB82-0A1A56D1CBE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28640" y="-2099"/>
            <a:ext cx="583127" cy="333215"/>
          </a:xfrm>
          <a:prstGeom prst="rect">
            <a:avLst/>
          </a:prstGeom>
          <a:ln w="0">
            <a:noFill/>
          </a:ln>
        </p:spPr>
      </p:pic>
      <p:sp>
        <p:nvSpPr>
          <p:cNvPr id="10" name="TextBox 9">
            <a:extLst>
              <a:ext uri="{FF2B5EF4-FFF2-40B4-BE49-F238E27FC236}">
                <a16:creationId xmlns:a16="http://schemas.microsoft.com/office/drawing/2014/main" id="{F35D93BB-EBDA-74DC-2C83-452A039BFA0C}"/>
              </a:ext>
            </a:extLst>
          </p:cNvPr>
          <p:cNvSpPr txBox="1"/>
          <p:nvPr/>
        </p:nvSpPr>
        <p:spPr>
          <a:xfrm>
            <a:off x="326034" y="1441604"/>
            <a:ext cx="2707912" cy="3877985"/>
          </a:xfrm>
          <a:prstGeom prst="rect">
            <a:avLst/>
          </a:prstGeom>
          <a:noFill/>
        </p:spPr>
        <p:txBody>
          <a:bodyPr wrap="square" lIns="0" tIns="0" rIns="0" bIns="0" rtlCol="0">
            <a:spAutoFit/>
          </a:bodyPr>
          <a:lstStyle/>
          <a:p>
            <a:r>
              <a:rPr lang="en-US" sz="1050" dirty="0">
                <a:solidFill>
                  <a:schemeClr val="accent2"/>
                </a:solidFill>
                <a:latin typeface="Avenir Book" panose="02000503020000020003"/>
                <a:cs typeface="Arial" panose="020B0604020202020204" pitchFamily="34" charset="0"/>
              </a:rPr>
              <a:t>At the Company and across TE Connectivity, we view pay transparency and pay equity as critical aspects of an inclusive and equitable work environment. </a:t>
            </a:r>
          </a:p>
          <a:p>
            <a:endParaRPr lang="en-US" sz="1050" dirty="0">
              <a:solidFill>
                <a:schemeClr val="accent2"/>
              </a:solidFill>
              <a:latin typeface="Avenir Book" panose="02000503020000020003"/>
              <a:cs typeface="Arial" panose="020B0604020202020204" pitchFamily="34" charset="0"/>
            </a:endParaRPr>
          </a:p>
          <a:p>
            <a:r>
              <a:rPr lang="en-US" sz="1050" dirty="0">
                <a:solidFill>
                  <a:schemeClr val="accent2"/>
                </a:solidFill>
                <a:latin typeface="Avenir Book" panose="02000503020000020003"/>
                <a:cs typeface="Arial" panose="020B0604020202020204" pitchFamily="34" charset="0"/>
              </a:rPr>
              <a:t>As part of o</a:t>
            </a:r>
            <a:r>
              <a:rPr lang="en-US" sz="1050" dirty="0">
                <a:solidFill>
                  <a:schemeClr val="tx2"/>
                </a:solidFill>
                <a:latin typeface="Avenir Book" panose="02000503020000020003"/>
                <a:cs typeface="Arial" panose="020B0604020202020204" pitchFamily="34" charset="0"/>
              </a:rPr>
              <a:t>ur dedication to both, we regularly publish pay gap reports in various countries where we operate, including but not limited to the United Kingdom, Ireland, Japan, and France. These reports help emphasize our commitment to pay transparency and provide us an opportunity to highlight our progress from year to year.</a:t>
            </a:r>
          </a:p>
          <a:p>
            <a:endParaRPr lang="en-US" sz="1050" dirty="0">
              <a:solidFill>
                <a:schemeClr val="tx2"/>
              </a:solidFill>
              <a:latin typeface="Avenir Book" panose="02000503020000020003"/>
              <a:cs typeface="Arial" panose="020B0604020202020204" pitchFamily="34" charset="0"/>
            </a:endParaRPr>
          </a:p>
          <a:p>
            <a:r>
              <a:rPr lang="en-US" sz="1050" dirty="0">
                <a:solidFill>
                  <a:schemeClr val="tx2"/>
                </a:solidFill>
                <a:latin typeface="Avenir Book" panose="02000503020000020003"/>
                <a:cs typeface="Arial" panose="020B0604020202020204" pitchFamily="34" charset="0"/>
              </a:rPr>
              <a:t>We also invest our resources in creating a workplace that is fair, inclusive, and accurately values every individual’s contribution.</a:t>
            </a:r>
            <a:r>
              <a:rPr lang="en-US" sz="1050" dirty="0">
                <a:solidFill>
                  <a:schemeClr val="accent2"/>
                </a:solidFill>
                <a:latin typeface="Avenir Book" panose="02000503020000020003"/>
                <a:cs typeface="Arial" panose="020B0604020202020204" pitchFamily="34" charset="0"/>
              </a:rPr>
              <a:t> </a:t>
            </a:r>
            <a:endParaRPr lang="en-US" sz="1050" dirty="0">
              <a:solidFill>
                <a:schemeClr val="tx2"/>
              </a:solidFill>
              <a:latin typeface="Avenir Book" panose="02000503020000020003"/>
              <a:cs typeface="Arial" panose="020B0604020202020204" pitchFamily="34" charset="0"/>
            </a:endParaRPr>
          </a:p>
          <a:p>
            <a:endParaRPr lang="en-US" sz="1050" dirty="0">
              <a:solidFill>
                <a:schemeClr val="accent2"/>
              </a:solidFill>
              <a:latin typeface="Avenir Book" panose="02000503020000020003"/>
              <a:cs typeface="Arial" panose="020B0604020202020204" pitchFamily="34" charset="0"/>
            </a:endParaRPr>
          </a:p>
          <a:p>
            <a:r>
              <a:rPr lang="en-US" sz="1050" dirty="0">
                <a:solidFill>
                  <a:schemeClr val="accent2"/>
                </a:solidFill>
                <a:latin typeface="Avenir Book" panose="02000503020000020003"/>
                <a:cs typeface="Arial" panose="020B0604020202020204" pitchFamily="34" charset="0"/>
              </a:rPr>
              <a:t>Our compensation programs and policies are thoughtfully designed to ensure both competitive and equitable pay, grounded in the responsibilities of individual roles, company performance, and individual achievements—and agnostic of gender, race, ethnicity, or other individual demographics. </a:t>
            </a:r>
          </a:p>
          <a:p>
            <a:pPr algn="l"/>
            <a:endParaRPr lang="en-US" sz="1050" dirty="0">
              <a:solidFill>
                <a:schemeClr val="accent2"/>
              </a:solidFill>
              <a:latin typeface="Avenir Book" panose="02000503020000020003"/>
              <a:cs typeface="Arial" panose="020B0604020202020204" pitchFamily="34" charset="0"/>
            </a:endParaRPr>
          </a:p>
        </p:txBody>
      </p:sp>
      <p:sp>
        <p:nvSpPr>
          <p:cNvPr id="15" name="TextBox 14">
            <a:extLst>
              <a:ext uri="{FF2B5EF4-FFF2-40B4-BE49-F238E27FC236}">
                <a16:creationId xmlns:a16="http://schemas.microsoft.com/office/drawing/2014/main" id="{5202C46F-8B51-4699-DA37-8040D9A61B55}"/>
              </a:ext>
            </a:extLst>
          </p:cNvPr>
          <p:cNvSpPr txBox="1"/>
          <p:nvPr/>
        </p:nvSpPr>
        <p:spPr>
          <a:xfrm>
            <a:off x="3252915" y="887417"/>
            <a:ext cx="838451" cy="253916"/>
          </a:xfrm>
          <a:prstGeom prst="rect">
            <a:avLst/>
          </a:prstGeom>
          <a:noFill/>
        </p:spPr>
        <p:txBody>
          <a:bodyPr wrap="square">
            <a:spAutoFit/>
          </a:bodyPr>
          <a:lstStyle/>
          <a:p>
            <a:r>
              <a:rPr lang="en-US" sz="1050" b="1">
                <a:solidFill>
                  <a:schemeClr val="tx1">
                    <a:lumMod val="20000"/>
                    <a:lumOff val="80000"/>
                  </a:schemeClr>
                </a:solidFill>
                <a:latin typeface="Avenir Book" panose="02000503020000020003"/>
              </a:rPr>
              <a:t>1</a:t>
            </a:r>
          </a:p>
        </p:txBody>
      </p:sp>
      <p:graphicFrame>
        <p:nvGraphicFramePr>
          <p:cNvPr id="16" name="Table 15">
            <a:extLst>
              <a:ext uri="{FF2B5EF4-FFF2-40B4-BE49-F238E27FC236}">
                <a16:creationId xmlns:a16="http://schemas.microsoft.com/office/drawing/2014/main" id="{C3C5A723-225B-8D6E-4314-918EF93B4B6C}"/>
              </a:ext>
            </a:extLst>
          </p:cNvPr>
          <p:cNvGraphicFramePr>
            <a:graphicFrameLocks noGrp="1"/>
          </p:cNvGraphicFramePr>
          <p:nvPr>
            <p:extLst>
              <p:ext uri="{D42A27DB-BD31-4B8C-83A1-F6EECF244321}">
                <p14:modId xmlns:p14="http://schemas.microsoft.com/office/powerpoint/2010/main" val="3705056167"/>
              </p:ext>
            </p:extLst>
          </p:nvPr>
        </p:nvGraphicFramePr>
        <p:xfrm>
          <a:off x="3924539" y="1096063"/>
          <a:ext cx="2007879" cy="1303020"/>
        </p:xfrm>
        <a:graphic>
          <a:graphicData uri="http://schemas.openxmlformats.org/drawingml/2006/table">
            <a:tbl>
              <a:tblPr>
                <a:tableStyleId>{5C22544A-7EE6-4342-B048-85BDC9FD1C3A}</a:tableStyleId>
              </a:tblPr>
              <a:tblGrid>
                <a:gridCol w="2007879">
                  <a:extLst>
                    <a:ext uri="{9D8B030D-6E8A-4147-A177-3AD203B41FA5}">
                      <a16:colId xmlns:a16="http://schemas.microsoft.com/office/drawing/2014/main" val="2362141152"/>
                    </a:ext>
                  </a:extLst>
                </a:gridCol>
              </a:tblGrid>
              <a:tr h="213360">
                <a:tc>
                  <a:txBody>
                    <a:bodyPr/>
                    <a:lstStyle/>
                    <a:p>
                      <a:r>
                        <a:rPr lang="en-US" sz="1050" b="1" i="0" dirty="0">
                          <a:solidFill>
                            <a:schemeClr val="accent2"/>
                          </a:solidFill>
                          <a:effectLst/>
                          <a:latin typeface="Avenir Heavy" panose="02000503020000020003" pitchFamily="2" charset="0"/>
                          <a:cs typeface="Arial" panose="020B0604020202020204" pitchFamily="34" charset="0"/>
                        </a:rPr>
                        <a:t>Continuous Reviews: </a:t>
                      </a:r>
                      <a:endParaRPr lang="en-US" sz="1050" b="1" i="0" dirty="0">
                        <a:solidFill>
                          <a:schemeClr val="accent2"/>
                        </a:solidFill>
                        <a:latin typeface="Avenir Heavy" panose="02000503020000020003" pitchFamily="2" charset="0"/>
                      </a:endParaRPr>
                    </a:p>
                  </a:txBody>
                  <a:tcPr marL="0">
                    <a:lnR w="12700" cmpd="sng">
                      <a:noFill/>
                    </a:lnR>
                    <a:lnT w="190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403454333"/>
                  </a:ext>
                </a:extLst>
              </a:tr>
              <a:tr h="81710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dirty="0">
                          <a:solidFill>
                            <a:schemeClr val="accent2"/>
                          </a:solidFill>
                          <a:effectLst/>
                          <a:latin typeface="Avenir Book" panose="02000503020000020003" pitchFamily="2" charset="0"/>
                          <a:cs typeface="Arial" panose="020B0604020202020204" pitchFamily="34" charset="0"/>
                        </a:rPr>
                        <a:t>We constantly monitor our pay practices, job classifications, and performance and talent management processes to ensure that all employees are paid fairly and competitively.</a:t>
                      </a:r>
                    </a:p>
                  </a:txBody>
                  <a:tcPr marL="0">
                    <a:lnL w="12700" cmpd="sng">
                      <a:noFill/>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98728110"/>
                  </a:ext>
                </a:extLst>
              </a:tr>
            </a:tbl>
          </a:graphicData>
        </a:graphic>
      </p:graphicFrame>
      <p:graphicFrame>
        <p:nvGraphicFramePr>
          <p:cNvPr id="17" name="Table 16">
            <a:extLst>
              <a:ext uri="{FF2B5EF4-FFF2-40B4-BE49-F238E27FC236}">
                <a16:creationId xmlns:a16="http://schemas.microsoft.com/office/drawing/2014/main" id="{C2B1A78B-E986-B44C-F336-F2A442E67956}"/>
              </a:ext>
            </a:extLst>
          </p:cNvPr>
          <p:cNvGraphicFramePr>
            <a:graphicFrameLocks noGrp="1"/>
          </p:cNvGraphicFramePr>
          <p:nvPr>
            <p:extLst>
              <p:ext uri="{D42A27DB-BD31-4B8C-83A1-F6EECF244321}">
                <p14:modId xmlns:p14="http://schemas.microsoft.com/office/powerpoint/2010/main" val="138446835"/>
              </p:ext>
            </p:extLst>
          </p:nvPr>
        </p:nvGraphicFramePr>
        <p:xfrm>
          <a:off x="6745598" y="1096063"/>
          <a:ext cx="2011680" cy="1463040"/>
        </p:xfrm>
        <a:graphic>
          <a:graphicData uri="http://schemas.openxmlformats.org/drawingml/2006/table">
            <a:tbl>
              <a:tblPr>
                <a:tableStyleId>{5C22544A-7EE6-4342-B048-85BDC9FD1C3A}</a:tableStyleId>
              </a:tblPr>
              <a:tblGrid>
                <a:gridCol w="2011680">
                  <a:extLst>
                    <a:ext uri="{9D8B030D-6E8A-4147-A177-3AD203B41FA5}">
                      <a16:colId xmlns:a16="http://schemas.microsoft.com/office/drawing/2014/main" val="1939356958"/>
                    </a:ext>
                  </a:extLst>
                </a:gridCol>
              </a:tblGrid>
              <a:tr h="213360">
                <a:tc>
                  <a:txBody>
                    <a:bodyPr/>
                    <a:lstStyle/>
                    <a:p>
                      <a:r>
                        <a:rPr lang="en-US" sz="1050" b="1" i="0" dirty="0">
                          <a:solidFill>
                            <a:schemeClr val="accent2"/>
                          </a:solidFill>
                          <a:effectLst/>
                          <a:latin typeface="Avenir Heavy" panose="02000503020000020003" pitchFamily="2" charset="0"/>
                          <a:cs typeface="Arial" panose="020B0604020202020204" pitchFamily="34" charset="0"/>
                        </a:rPr>
                        <a:t>Third-party Expertise: </a:t>
                      </a:r>
                      <a:endParaRPr lang="en-US" sz="1050" b="1" i="0" dirty="0">
                        <a:solidFill>
                          <a:schemeClr val="accent2"/>
                        </a:solidFill>
                        <a:latin typeface="Avenir Heavy" panose="02000503020000020003" pitchFamily="2" charset="0"/>
                      </a:endParaRPr>
                    </a:p>
                  </a:txBody>
                  <a:tcPr marL="0">
                    <a:lnL w="12700" cmpd="sng">
                      <a:noFill/>
                    </a:lnL>
                    <a:lnT w="190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497338925"/>
                  </a:ext>
                </a:extLst>
              </a:tr>
              <a:tr h="91452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dirty="0">
                          <a:solidFill>
                            <a:schemeClr val="accent2"/>
                          </a:solidFill>
                          <a:effectLst/>
                          <a:latin typeface="Avenir Book" panose="02000503020000020003" pitchFamily="2" charset="0"/>
                          <a:cs typeface="Arial" panose="020B0604020202020204" pitchFamily="34" charset="0"/>
                        </a:rPr>
                        <a:t>We engage unbiased experts to conduct pay equity analyses, to keep pace with the ever-evolving regulatory landscape and industry best practices, as well as ensure that our methodologies align with the latest accepted standards.</a:t>
                      </a:r>
                    </a:p>
                  </a:txBody>
                  <a:tcPr marL="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672164978"/>
                  </a:ext>
                </a:extLst>
              </a:tr>
            </a:tbl>
          </a:graphicData>
        </a:graphic>
      </p:graphicFrame>
      <p:graphicFrame>
        <p:nvGraphicFramePr>
          <p:cNvPr id="18" name="Table 17">
            <a:extLst>
              <a:ext uri="{FF2B5EF4-FFF2-40B4-BE49-F238E27FC236}">
                <a16:creationId xmlns:a16="http://schemas.microsoft.com/office/drawing/2014/main" id="{C3F00124-1634-9A60-9031-9DB44D6697A6}"/>
              </a:ext>
            </a:extLst>
          </p:cNvPr>
          <p:cNvGraphicFramePr>
            <a:graphicFrameLocks noGrp="1"/>
          </p:cNvGraphicFramePr>
          <p:nvPr>
            <p:extLst>
              <p:ext uri="{D42A27DB-BD31-4B8C-83A1-F6EECF244321}">
                <p14:modId xmlns:p14="http://schemas.microsoft.com/office/powerpoint/2010/main" val="403719546"/>
              </p:ext>
            </p:extLst>
          </p:nvPr>
        </p:nvGraphicFramePr>
        <p:xfrm>
          <a:off x="3924539" y="2454974"/>
          <a:ext cx="2007879" cy="1249680"/>
        </p:xfrm>
        <a:graphic>
          <a:graphicData uri="http://schemas.openxmlformats.org/drawingml/2006/table">
            <a:tbl>
              <a:tblPr>
                <a:tableStyleId>{5C22544A-7EE6-4342-B048-85BDC9FD1C3A}</a:tableStyleId>
              </a:tblPr>
              <a:tblGrid>
                <a:gridCol w="2007879">
                  <a:extLst>
                    <a:ext uri="{9D8B030D-6E8A-4147-A177-3AD203B41FA5}">
                      <a16:colId xmlns:a16="http://schemas.microsoft.com/office/drawing/2014/main" val="2005350231"/>
                    </a:ext>
                  </a:extLst>
                </a:gridCol>
              </a:tblGrid>
              <a:tr h="21336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i="0" dirty="0">
                          <a:solidFill>
                            <a:schemeClr val="accent2"/>
                          </a:solidFill>
                          <a:effectLst/>
                          <a:latin typeface="Avenir Heavy" panose="02000503020000020003" pitchFamily="2" charset="0"/>
                          <a:cs typeface="Arial" panose="020B0604020202020204" pitchFamily="34" charset="0"/>
                        </a:rPr>
                        <a:t>Addressing Disparities: </a:t>
                      </a:r>
                    </a:p>
                  </a:txBody>
                  <a:tcPr marL="0">
                    <a:lnR w="12700" cmpd="sng">
                      <a:noFill/>
                    </a:lnR>
                    <a:lnT w="190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835991478"/>
                  </a:ext>
                </a:extLst>
              </a:tr>
              <a:tr h="8315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0" i="0" dirty="0">
                          <a:solidFill>
                            <a:schemeClr val="accent2"/>
                          </a:solidFill>
                          <a:effectLst/>
                          <a:latin typeface="Avenir Book" panose="02000503020000020003" pitchFamily="2" charset="0"/>
                          <a:cs typeface="Arial" panose="020B0604020202020204" pitchFamily="34" charset="0"/>
                        </a:rPr>
                        <a:t>We are deeply committed to addressing the underlying root causes of pay gaps, so that we can take swift and decisive action to rectify any disparities when they are identified.</a:t>
                      </a:r>
                    </a:p>
                  </a:txBody>
                  <a:tcPr marL="0">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13331730"/>
                  </a:ext>
                </a:extLst>
              </a:tr>
            </a:tbl>
          </a:graphicData>
        </a:graphic>
      </p:graphicFrame>
      <p:graphicFrame>
        <p:nvGraphicFramePr>
          <p:cNvPr id="19" name="Table 18">
            <a:extLst>
              <a:ext uri="{FF2B5EF4-FFF2-40B4-BE49-F238E27FC236}">
                <a16:creationId xmlns:a16="http://schemas.microsoft.com/office/drawing/2014/main" id="{03FFB976-4351-1550-ED8D-011F7FD15995}"/>
              </a:ext>
            </a:extLst>
          </p:cNvPr>
          <p:cNvGraphicFramePr>
            <a:graphicFrameLocks noGrp="1"/>
          </p:cNvGraphicFramePr>
          <p:nvPr>
            <p:extLst>
              <p:ext uri="{D42A27DB-BD31-4B8C-83A1-F6EECF244321}">
                <p14:modId xmlns:p14="http://schemas.microsoft.com/office/powerpoint/2010/main" val="1290899870"/>
              </p:ext>
            </p:extLst>
          </p:nvPr>
        </p:nvGraphicFramePr>
        <p:xfrm>
          <a:off x="6756087" y="2614563"/>
          <a:ext cx="2007878" cy="1645920"/>
        </p:xfrm>
        <a:graphic>
          <a:graphicData uri="http://schemas.openxmlformats.org/drawingml/2006/table">
            <a:tbl>
              <a:tblPr>
                <a:tableStyleId>{5C22544A-7EE6-4342-B048-85BDC9FD1C3A}</a:tableStyleId>
              </a:tblPr>
              <a:tblGrid>
                <a:gridCol w="2007878">
                  <a:extLst>
                    <a:ext uri="{9D8B030D-6E8A-4147-A177-3AD203B41FA5}">
                      <a16:colId xmlns:a16="http://schemas.microsoft.com/office/drawing/2014/main" val="1906595353"/>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i="0" dirty="0">
                          <a:solidFill>
                            <a:schemeClr val="accent2"/>
                          </a:solidFill>
                          <a:effectLst/>
                          <a:latin typeface="Avenir Heavy" panose="02000503020000020003" pitchFamily="2" charset="0"/>
                          <a:cs typeface="Arial" panose="020B0604020202020204" pitchFamily="34" charset="0"/>
                        </a:rPr>
                        <a:t>Prevention Mechanisms: </a:t>
                      </a:r>
                    </a:p>
                  </a:txBody>
                  <a:tcPr marL="0">
                    <a:lnL w="12700" cmpd="sng">
                      <a:noFill/>
                    </a:lnL>
                    <a:lnT w="19050" cap="flat" cmpd="sng" algn="ctr">
                      <a:solidFill>
                        <a:schemeClr val="accent2"/>
                      </a:solidFill>
                      <a:prstDash val="solid"/>
                      <a:round/>
                      <a:headEnd type="none" w="med" len="med"/>
                      <a:tailEnd type="none" w="med" len="med"/>
                    </a:lnT>
                    <a:lnB w="6350" cap="flat" cmpd="sng" algn="ctr">
                      <a:solidFill>
                        <a:schemeClr val="accent2"/>
                      </a:solidFill>
                      <a:prstDash val="solid"/>
                      <a:round/>
                      <a:headEnd type="none" w="med" len="med"/>
                      <a:tailEnd type="none" w="med" len="med"/>
                    </a:lnB>
                    <a:noFill/>
                  </a:tcPr>
                </a:tc>
                <a:extLst>
                  <a:ext uri="{0D108BD9-81ED-4DB2-BD59-A6C34878D82A}">
                    <a16:rowId xmlns:a16="http://schemas.microsoft.com/office/drawing/2014/main" val="1208200731"/>
                  </a:ext>
                </a:extLst>
              </a:tr>
              <a:tr h="11169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0" i="0" dirty="0">
                          <a:solidFill>
                            <a:schemeClr val="accent2"/>
                          </a:solidFill>
                          <a:effectLst/>
                          <a:latin typeface="Avenir Book" panose="02000503020000020003" pitchFamily="2" charset="0"/>
                          <a:cs typeface="Arial" panose="020B0604020202020204" pitchFamily="34" charset="0"/>
                        </a:rPr>
                        <a:t>Our primary objective is to have policies and programs in place that prevent pay inequities from arising in the first place. Continuous reviews of our </a:t>
                      </a:r>
                      <a:r>
                        <a:rPr lang="en-US" sz="1200" b="0" i="0" dirty="0">
                          <a:solidFill>
                            <a:schemeClr val="accent2"/>
                          </a:solidFill>
                          <a:effectLst/>
                          <a:latin typeface="Avenir Book" panose="02000503020000020003" pitchFamily="2" charset="0"/>
                          <a:cs typeface="Arial" panose="020B0604020202020204" pitchFamily="34" charset="0"/>
                        </a:rPr>
                        <a:t>processes</a:t>
                      </a:r>
                      <a:r>
                        <a:rPr lang="en-US" sz="1050" b="0" i="0" dirty="0">
                          <a:solidFill>
                            <a:schemeClr val="accent2"/>
                          </a:solidFill>
                          <a:effectLst/>
                          <a:latin typeface="Avenir Book" panose="02000503020000020003" pitchFamily="2" charset="0"/>
                          <a:cs typeface="Arial" panose="020B0604020202020204" pitchFamily="34" charset="0"/>
                        </a:rPr>
                        <a:t> help, but so do unbiased performance evaluation practices, as well as ongoing diversity and inclusion training.</a:t>
                      </a:r>
                      <a:endParaRPr lang="en-US" sz="1050" b="0" i="0" dirty="0">
                        <a:solidFill>
                          <a:schemeClr val="accent2"/>
                        </a:solidFill>
                        <a:latin typeface="Avenir Book" panose="02000503020000020003" pitchFamily="2" charset="0"/>
                        <a:cs typeface="Arial" panose="020B0604020202020204" pitchFamily="34" charset="0"/>
                      </a:endParaRPr>
                    </a:p>
                  </a:txBody>
                  <a:tcPr marL="0">
                    <a:lnL w="12700" cap="flat" cmpd="sng" algn="ctr">
                      <a:noFill/>
                      <a:prstDash val="solid"/>
                      <a:round/>
                      <a:headEnd type="none" w="med" len="med"/>
                      <a:tailEnd type="none" w="med" len="med"/>
                    </a:lnL>
                    <a:lnR w="12700" cmpd="sng">
                      <a:noFill/>
                    </a:lnR>
                    <a:lnT w="6350" cap="flat" cmpd="sng" algn="ctr">
                      <a:solidFill>
                        <a:schemeClr val="accent2"/>
                      </a:solidFill>
                      <a:prstDash val="solid"/>
                      <a:round/>
                      <a:headEnd type="none" w="med" len="med"/>
                      <a:tailEnd type="none" w="med" len="med"/>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09222609"/>
                  </a:ext>
                </a:extLst>
              </a:tr>
            </a:tbl>
          </a:graphicData>
        </a:graphic>
      </p:graphicFrame>
      <p:sp>
        <p:nvSpPr>
          <p:cNvPr id="20" name="TextBox 19">
            <a:extLst>
              <a:ext uri="{FF2B5EF4-FFF2-40B4-BE49-F238E27FC236}">
                <a16:creationId xmlns:a16="http://schemas.microsoft.com/office/drawing/2014/main" id="{8B0C5E76-68AA-5692-0CC0-A5F4F3289526}"/>
              </a:ext>
            </a:extLst>
          </p:cNvPr>
          <p:cNvSpPr txBox="1"/>
          <p:nvPr/>
        </p:nvSpPr>
        <p:spPr>
          <a:xfrm>
            <a:off x="6085292" y="871641"/>
            <a:ext cx="838451" cy="253916"/>
          </a:xfrm>
          <a:prstGeom prst="rect">
            <a:avLst/>
          </a:prstGeom>
          <a:noFill/>
        </p:spPr>
        <p:txBody>
          <a:bodyPr wrap="square">
            <a:spAutoFit/>
          </a:bodyPr>
          <a:lstStyle/>
          <a:p>
            <a:r>
              <a:rPr lang="en-US" sz="1050" b="1">
                <a:solidFill>
                  <a:schemeClr val="tx1">
                    <a:lumMod val="20000"/>
                    <a:lumOff val="80000"/>
                  </a:schemeClr>
                </a:solidFill>
                <a:latin typeface="Avenir Book" panose="02000503020000020003"/>
              </a:rPr>
              <a:t>2</a:t>
            </a:r>
          </a:p>
        </p:txBody>
      </p:sp>
      <p:sp>
        <p:nvSpPr>
          <p:cNvPr id="21" name="TextBox 20">
            <a:extLst>
              <a:ext uri="{FF2B5EF4-FFF2-40B4-BE49-F238E27FC236}">
                <a16:creationId xmlns:a16="http://schemas.microsoft.com/office/drawing/2014/main" id="{92B33212-AF8D-7183-8336-9E9E85AA63A1}"/>
              </a:ext>
            </a:extLst>
          </p:cNvPr>
          <p:cNvSpPr txBox="1"/>
          <p:nvPr/>
        </p:nvSpPr>
        <p:spPr>
          <a:xfrm>
            <a:off x="3223112" y="2185863"/>
            <a:ext cx="838451" cy="253916"/>
          </a:xfrm>
          <a:prstGeom prst="rect">
            <a:avLst/>
          </a:prstGeom>
          <a:noFill/>
        </p:spPr>
        <p:txBody>
          <a:bodyPr wrap="square">
            <a:spAutoFit/>
          </a:bodyPr>
          <a:lstStyle/>
          <a:p>
            <a:r>
              <a:rPr lang="en-US" sz="1050" b="1">
                <a:solidFill>
                  <a:schemeClr val="tx1">
                    <a:lumMod val="20000"/>
                    <a:lumOff val="80000"/>
                  </a:schemeClr>
                </a:solidFill>
                <a:latin typeface="Avenir Book" panose="02000503020000020003"/>
              </a:rPr>
              <a:t>3</a:t>
            </a:r>
          </a:p>
        </p:txBody>
      </p:sp>
      <p:sp>
        <p:nvSpPr>
          <p:cNvPr id="22" name="TextBox 21">
            <a:extLst>
              <a:ext uri="{FF2B5EF4-FFF2-40B4-BE49-F238E27FC236}">
                <a16:creationId xmlns:a16="http://schemas.microsoft.com/office/drawing/2014/main" id="{09940E59-D5F2-2DD3-37DC-C322C3A61BBF}"/>
              </a:ext>
            </a:extLst>
          </p:cNvPr>
          <p:cNvSpPr txBox="1"/>
          <p:nvPr/>
        </p:nvSpPr>
        <p:spPr>
          <a:xfrm>
            <a:off x="6067112" y="2221755"/>
            <a:ext cx="838451" cy="253916"/>
          </a:xfrm>
          <a:prstGeom prst="rect">
            <a:avLst/>
          </a:prstGeom>
          <a:noFill/>
        </p:spPr>
        <p:txBody>
          <a:bodyPr wrap="square">
            <a:spAutoFit/>
          </a:bodyPr>
          <a:lstStyle/>
          <a:p>
            <a:r>
              <a:rPr lang="en-US" sz="1050" b="1">
                <a:solidFill>
                  <a:schemeClr val="tx1">
                    <a:lumMod val="20000"/>
                    <a:lumOff val="80000"/>
                  </a:schemeClr>
                </a:solidFill>
                <a:latin typeface="Avenir Book" panose="02000503020000020003"/>
              </a:rPr>
              <a:t>4</a:t>
            </a:r>
          </a:p>
        </p:txBody>
      </p:sp>
      <p:sp>
        <p:nvSpPr>
          <p:cNvPr id="4" name="TextBox 3">
            <a:extLst>
              <a:ext uri="{FF2B5EF4-FFF2-40B4-BE49-F238E27FC236}">
                <a16:creationId xmlns:a16="http://schemas.microsoft.com/office/drawing/2014/main" id="{BAEC7E07-789F-0BBB-AAE5-C958465D58DB}"/>
              </a:ext>
            </a:extLst>
          </p:cNvPr>
          <p:cNvSpPr txBox="1"/>
          <p:nvPr/>
        </p:nvSpPr>
        <p:spPr>
          <a:xfrm>
            <a:off x="3483845" y="5474911"/>
            <a:ext cx="3761673" cy="323165"/>
          </a:xfrm>
          <a:prstGeom prst="rect">
            <a:avLst/>
          </a:prstGeom>
          <a:noFill/>
        </p:spPr>
        <p:txBody>
          <a:bodyPr wrap="square" lIns="0" tIns="0" rIns="0" bIns="0" rtlCol="0">
            <a:spAutoFit/>
          </a:bodyPr>
          <a:lstStyle/>
          <a:p>
            <a:r>
              <a:rPr lang="en-US" sz="1050" dirty="0">
                <a:latin typeface="Avenir Book" panose="02000503020000020003"/>
                <a:cs typeface="Arial" panose="020B0604020202020204" pitchFamily="34" charset="0"/>
              </a:rPr>
              <a:t>‘Accelerate Action’— the TE Connectivity theme at International Women’s Day 2025</a:t>
            </a:r>
          </a:p>
        </p:txBody>
      </p:sp>
      <p:sp>
        <p:nvSpPr>
          <p:cNvPr id="5" name="Text Placeholder 1">
            <a:extLst>
              <a:ext uri="{FF2B5EF4-FFF2-40B4-BE49-F238E27FC236}">
                <a16:creationId xmlns:a16="http://schemas.microsoft.com/office/drawing/2014/main" id="{38392B4A-EE63-53B8-1A70-50D84C029315}"/>
              </a:ext>
            </a:extLst>
          </p:cNvPr>
          <p:cNvSpPr txBox="1">
            <a:spLocks/>
          </p:cNvSpPr>
          <p:nvPr/>
        </p:nvSpPr>
        <p:spPr>
          <a:xfrm>
            <a:off x="352277" y="5658464"/>
            <a:ext cx="1750843" cy="139612"/>
          </a:xfrm>
          <a:prstGeom prst="rect">
            <a:avLst/>
          </a:prstGeom>
          <a:solidFill>
            <a:schemeClr val="bg1"/>
          </a:solidFill>
        </p:spPr>
        <p:txBody>
          <a:bodyPr vert="horz" lIns="0" tIns="0" rIns="0" bIns="0" rtlCol="0">
            <a:noAutofit/>
          </a:bodyPr>
          <a:lstStyle>
            <a:lvl1pPr marL="0" indent="0" algn="l" defTabSz="914400" rtl="0" eaLnBrk="1" latinLnBrk="0" hangingPunct="1">
              <a:lnSpc>
                <a:spcPct val="110000"/>
              </a:lnSpc>
              <a:spcBef>
                <a:spcPts val="0"/>
              </a:spcBef>
              <a:spcAft>
                <a:spcPts val="800"/>
              </a:spcAft>
              <a:buFont typeface="Arial" panose="020B0604020202020204" pitchFamily="34" charset="0"/>
              <a:buNone/>
              <a:defRPr lang="en-US" sz="1600" kern="1200" smtClean="0">
                <a:solidFill>
                  <a:schemeClr val="tx1"/>
                </a:solidFill>
                <a:latin typeface="+mn-lt"/>
                <a:ea typeface="+mn-ea"/>
                <a:cs typeface="+mn-cs"/>
              </a:defRPr>
            </a:lvl1pPr>
            <a:lvl2pPr marL="237744"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400" kern="1200">
                <a:solidFill>
                  <a:schemeClr val="tx1"/>
                </a:solidFill>
                <a:latin typeface="+mn-lt"/>
                <a:ea typeface="+mn-ea"/>
                <a:cs typeface="+mn-cs"/>
              </a:defRPr>
            </a:lvl2pPr>
            <a:lvl3pPr marL="344488" indent="-109728" algn="l" defTabSz="914400" rtl="0" eaLnBrk="1" latinLnBrk="0" hangingPunct="1">
              <a:lnSpc>
                <a:spcPct val="110000"/>
              </a:lnSpc>
              <a:spcBef>
                <a:spcPts val="0"/>
              </a:spcBef>
              <a:spcAft>
                <a:spcPts val="800"/>
              </a:spcAft>
              <a:buFont typeface="Arial" panose="020B0604020202020204" pitchFamily="34" charset="0"/>
              <a:buChar char="•"/>
              <a:tabLst/>
              <a:defRPr sz="1200" kern="1200">
                <a:solidFill>
                  <a:schemeClr val="tx1"/>
                </a:solidFill>
                <a:latin typeface="+mn-lt"/>
                <a:ea typeface="+mn-ea"/>
                <a:cs typeface="+mn-cs"/>
              </a:defRPr>
            </a:lvl3pPr>
            <a:lvl4pPr marL="458788"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000" kern="1200">
                <a:solidFill>
                  <a:schemeClr val="tx2"/>
                </a:solidFill>
                <a:latin typeface="+mn-lt"/>
                <a:ea typeface="+mn-ea"/>
                <a:cs typeface="+mn-cs"/>
              </a:defRPr>
            </a:lvl4pPr>
            <a:lvl5pPr marL="566928" indent="-109728" algn="l" defTabSz="914400" rtl="0" eaLnBrk="1" latinLnBrk="0" hangingPunct="1">
              <a:lnSpc>
                <a:spcPct val="110000"/>
              </a:lnSpc>
              <a:spcBef>
                <a:spcPts val="0"/>
              </a:spcBef>
              <a:spcAft>
                <a:spcPts val="800"/>
              </a:spcAft>
              <a:buFont typeface="Arial" panose="020B0604020202020204" pitchFamily="34" charset="0"/>
              <a:buChar char="•"/>
              <a:tabLst/>
              <a:defRPr sz="800" kern="1200">
                <a:solidFill>
                  <a:schemeClr val="tx2"/>
                </a:solidFill>
                <a:latin typeface="+mn-lt"/>
                <a:ea typeface="+mn-ea"/>
                <a:cs typeface="+mn-cs"/>
              </a:defRPr>
            </a:lvl5pPr>
            <a:lvl6pPr marL="676656"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6pPr>
            <a:lvl7pPr marL="786384"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7pPr>
            <a:lvl8pPr marL="896112"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8pPr>
            <a:lvl9pPr marL="1005840"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9pPr>
          </a:lstStyle>
          <a:p>
            <a:r>
              <a:rPr lang="en-US" sz="800" dirty="0">
                <a:solidFill>
                  <a:schemeClr val="tx2"/>
                </a:solidFill>
                <a:latin typeface="Avenir Book" panose="02000503020000020003"/>
                <a:cs typeface="Arial" panose="020B0604020202020204" pitchFamily="34" charset="0"/>
              </a:rPr>
              <a:t>Ireland Gender Pay Gap Report 2025</a:t>
            </a:r>
          </a:p>
        </p:txBody>
      </p:sp>
      <p:pic>
        <p:nvPicPr>
          <p:cNvPr id="7" name="Picture 6">
            <a:extLst>
              <a:ext uri="{FF2B5EF4-FFF2-40B4-BE49-F238E27FC236}">
                <a16:creationId xmlns:a16="http://schemas.microsoft.com/office/drawing/2014/main" id="{EAE33D0F-DDA7-913F-18B1-26A5BE8B0A61}"/>
              </a:ext>
            </a:extLst>
          </p:cNvPr>
          <p:cNvPicPr>
            <a:picLocks noChangeAspect="1"/>
          </p:cNvPicPr>
          <p:nvPr/>
        </p:nvPicPr>
        <p:blipFill>
          <a:blip r:embed="rId6"/>
          <a:stretch>
            <a:fillRect/>
          </a:stretch>
        </p:blipFill>
        <p:spPr>
          <a:xfrm>
            <a:off x="4168497" y="4019063"/>
            <a:ext cx="2024614" cy="1372416"/>
          </a:xfrm>
          <a:prstGeom prst="rect">
            <a:avLst/>
          </a:prstGeom>
        </p:spPr>
      </p:pic>
    </p:spTree>
    <p:extLst>
      <p:ext uri="{BB962C8B-B14F-4D97-AF65-F5344CB8AC3E}">
        <p14:creationId xmlns:p14="http://schemas.microsoft.com/office/powerpoint/2010/main" val="158376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57CE6-A1D2-F19F-3B70-7E6EE683E5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7952B55-EF84-B145-03AA-D0A5CD7C94EC}"/>
              </a:ext>
            </a:extLst>
          </p:cNvPr>
          <p:cNvSpPr>
            <a:spLocks noGrp="1"/>
          </p:cNvSpPr>
          <p:nvPr>
            <p:ph type="ctrTitle"/>
          </p:nvPr>
        </p:nvSpPr>
        <p:spPr>
          <a:xfrm>
            <a:off x="147193" y="1519850"/>
            <a:ext cx="3435741" cy="1757805"/>
          </a:xfrm>
        </p:spPr>
        <p:txBody>
          <a:bodyPr anchor="t"/>
          <a:lstStyle/>
          <a:p>
            <a:r>
              <a:rPr lang="en-US" sz="1050" dirty="0">
                <a:ea typeface="+mn-ea"/>
                <a:cs typeface="+mn-cs"/>
              </a:rPr>
              <a:t>Pay equity compares the pay of men and women who are peers considering factors like career band and level, location, tenure, performance, and experience.  </a:t>
            </a:r>
            <a:br>
              <a:rPr lang="en-US" sz="1050" dirty="0">
                <a:ea typeface="+mn-ea"/>
                <a:cs typeface="+mn-cs"/>
              </a:rPr>
            </a:br>
            <a:br>
              <a:rPr lang="en-US" sz="1050" dirty="0">
                <a:ea typeface="+mn-ea"/>
                <a:cs typeface="+mn-cs"/>
              </a:rPr>
            </a:br>
            <a:r>
              <a:rPr lang="en-US" sz="1050" dirty="0">
                <a:ea typeface="+mn-ea"/>
                <a:cs typeface="+mn-cs"/>
              </a:rPr>
              <a:t>TE Connectivity routinely analyses pay to ensure equity. As detailed earlier – t</a:t>
            </a:r>
            <a:r>
              <a:rPr lang="en-US" sz="1050" dirty="0"/>
              <a:t>he results of our 2025 Enterprise review of equal pay for equal work showed no marked gaps in base pay, target total direct compensation, and actual total direct compensation .</a:t>
            </a:r>
            <a:br>
              <a:rPr lang="en-US" sz="1050" dirty="0"/>
            </a:br>
            <a:br>
              <a:rPr lang="en-US" sz="1050" dirty="0"/>
            </a:br>
            <a:r>
              <a:rPr lang="en-US" sz="1050" dirty="0"/>
              <a:t>We continue to focus on how we can increase opportunities for all employees to advance their careers. In tandem, these efforts will strengthen our culture of trust and transparency at the Company and across TE Connectivity.</a:t>
            </a:r>
            <a:br>
              <a:rPr lang="en-US" sz="1000" dirty="0"/>
            </a:br>
            <a:br>
              <a:rPr lang="en-US" sz="1000" dirty="0">
                <a:ea typeface="+mn-ea"/>
                <a:cs typeface="+mn-cs"/>
              </a:rPr>
            </a:br>
            <a:br>
              <a:rPr lang="en-US" sz="1000" dirty="0"/>
            </a:br>
            <a:br>
              <a:rPr lang="en-US" sz="1000" dirty="0">
                <a:ea typeface="+mn-ea"/>
                <a:cs typeface="+mn-cs"/>
              </a:rPr>
            </a:br>
            <a:br>
              <a:rPr lang="en-US" sz="1000" dirty="0">
                <a:ea typeface="+mn-ea"/>
                <a:cs typeface="+mn-cs"/>
              </a:rPr>
            </a:br>
            <a:br>
              <a:rPr lang="en-US" sz="1000" dirty="0">
                <a:ea typeface="+mn-ea"/>
                <a:cs typeface="+mn-cs"/>
              </a:rPr>
            </a:br>
            <a:br>
              <a:rPr lang="en-US" sz="1000" dirty="0">
                <a:ea typeface="+mn-ea"/>
                <a:cs typeface="+mn-cs"/>
              </a:rPr>
            </a:br>
            <a:br>
              <a:rPr lang="en-US" sz="1000" dirty="0">
                <a:ea typeface="+mn-ea"/>
                <a:cs typeface="+mn-cs"/>
              </a:rPr>
            </a:br>
            <a:br>
              <a:rPr lang="en-US" sz="1000" dirty="0">
                <a:ea typeface="+mn-ea"/>
                <a:cs typeface="+mn-cs"/>
              </a:rPr>
            </a:br>
            <a:br>
              <a:rPr lang="en-US" sz="1000" dirty="0">
                <a:ea typeface="+mn-ea"/>
                <a:cs typeface="+mn-cs"/>
              </a:rPr>
            </a:br>
            <a:br>
              <a:rPr lang="en-US" sz="1000" dirty="0">
                <a:ea typeface="+mn-ea"/>
                <a:cs typeface="+mn-cs"/>
              </a:rPr>
            </a:br>
            <a:endParaRPr lang="en-US" sz="1000" dirty="0"/>
          </a:p>
        </p:txBody>
      </p:sp>
      <p:sp>
        <p:nvSpPr>
          <p:cNvPr id="5" name="Rectangle 4">
            <a:extLst>
              <a:ext uri="{FF2B5EF4-FFF2-40B4-BE49-F238E27FC236}">
                <a16:creationId xmlns:a16="http://schemas.microsoft.com/office/drawing/2014/main" id="{C600B2F3-465D-B8E4-7CFA-62189499E38D}"/>
              </a:ext>
            </a:extLst>
          </p:cNvPr>
          <p:cNvSpPr/>
          <p:nvPr/>
        </p:nvSpPr>
        <p:spPr>
          <a:xfrm>
            <a:off x="3766930" y="4125333"/>
            <a:ext cx="5377069" cy="181826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white letter on a black background&#10;&#10;Description automatically generated">
            <a:extLst>
              <a:ext uri="{FF2B5EF4-FFF2-40B4-BE49-F238E27FC236}">
                <a16:creationId xmlns:a16="http://schemas.microsoft.com/office/drawing/2014/main" id="{A7E571F3-F410-3766-B2C4-54DB7175CE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5069" y="4338059"/>
            <a:ext cx="1153701" cy="290849"/>
          </a:xfrm>
          <a:prstGeom prst="rect">
            <a:avLst/>
          </a:prstGeom>
        </p:spPr>
      </p:pic>
      <p:sp>
        <p:nvSpPr>
          <p:cNvPr id="9" name="TextBox 8">
            <a:extLst>
              <a:ext uri="{FF2B5EF4-FFF2-40B4-BE49-F238E27FC236}">
                <a16:creationId xmlns:a16="http://schemas.microsoft.com/office/drawing/2014/main" id="{82FBA99E-346F-98DB-044C-E267FBAC1C21}"/>
              </a:ext>
            </a:extLst>
          </p:cNvPr>
          <p:cNvSpPr txBox="1"/>
          <p:nvPr/>
        </p:nvSpPr>
        <p:spPr>
          <a:xfrm>
            <a:off x="4005470" y="4723012"/>
            <a:ext cx="5020197" cy="461665"/>
          </a:xfrm>
          <a:prstGeom prst="rect">
            <a:avLst/>
          </a:prstGeom>
          <a:noFill/>
        </p:spPr>
        <p:txBody>
          <a:bodyPr wrap="square">
            <a:spAutoFit/>
          </a:bodyPr>
          <a:lstStyle/>
          <a:p>
            <a:r>
              <a:rPr lang="en-US" sz="1200" dirty="0">
                <a:solidFill>
                  <a:schemeClr val="bg1"/>
                </a:solidFill>
                <a:latin typeface="Avenir Book" panose="02000503020000020003" pitchFamily="2" charset="0"/>
                <a:ea typeface="+mj-ea"/>
                <a:cs typeface="+mj-cs"/>
              </a:rPr>
              <a:t>To advance our commitment to pay equity, we’re partnering with </a:t>
            </a:r>
            <a:r>
              <a:rPr lang="en-US" sz="1200" dirty="0" err="1">
                <a:solidFill>
                  <a:schemeClr val="bg1"/>
                </a:solidFill>
                <a:latin typeface="Avenir Book" panose="02000503020000020003" pitchFamily="2" charset="0"/>
                <a:ea typeface="+mj-ea"/>
                <a:cs typeface="+mj-cs"/>
              </a:rPr>
              <a:t>Syndio</a:t>
            </a:r>
            <a:r>
              <a:rPr lang="en-US" sz="1200" dirty="0">
                <a:solidFill>
                  <a:schemeClr val="bg1"/>
                </a:solidFill>
                <a:latin typeface="Avenir Book" panose="02000503020000020003" pitchFamily="2" charset="0"/>
                <a:ea typeface="+mj-ea"/>
                <a:cs typeface="+mj-cs"/>
              </a:rPr>
              <a:t>, the leading workplace equity technology platform, to measure pay equity. </a:t>
            </a:r>
            <a:endParaRPr lang="en-US" sz="1200" dirty="0">
              <a:solidFill>
                <a:schemeClr val="bg1"/>
              </a:solidFill>
              <a:highlight>
                <a:srgbClr val="E98300"/>
              </a:highlight>
              <a:latin typeface="Avenir Book" panose="02000503020000020003" pitchFamily="2" charset="0"/>
              <a:ea typeface="+mj-ea"/>
              <a:cs typeface="+mj-cs"/>
            </a:endParaRPr>
          </a:p>
        </p:txBody>
      </p:sp>
      <p:sp>
        <p:nvSpPr>
          <p:cNvPr id="14" name="TextBox 13">
            <a:extLst>
              <a:ext uri="{FF2B5EF4-FFF2-40B4-BE49-F238E27FC236}">
                <a16:creationId xmlns:a16="http://schemas.microsoft.com/office/drawing/2014/main" id="{3CEC6E25-42AB-15BB-B0BC-769EC682C3B6}"/>
              </a:ext>
            </a:extLst>
          </p:cNvPr>
          <p:cNvSpPr txBox="1"/>
          <p:nvPr/>
        </p:nvSpPr>
        <p:spPr>
          <a:xfrm>
            <a:off x="122285" y="326012"/>
            <a:ext cx="3644645" cy="646331"/>
          </a:xfrm>
          <a:prstGeom prst="rect">
            <a:avLst/>
          </a:prstGeom>
          <a:noFill/>
        </p:spPr>
        <p:txBody>
          <a:bodyPr wrap="square">
            <a:spAutoFit/>
          </a:bodyPr>
          <a:lstStyle/>
          <a:p>
            <a:pPr defTabSz="493768">
              <a:lnSpc>
                <a:spcPct val="90000"/>
              </a:lnSpc>
              <a:spcAft>
                <a:spcPts val="432"/>
              </a:spcAft>
            </a:pPr>
            <a:r>
              <a:rPr lang="en-US" sz="2000" b="1">
                <a:solidFill>
                  <a:schemeClr val="bg1"/>
                </a:solidFill>
                <a:latin typeface="Avenir Heavy" panose="02000503020000020003" pitchFamily="2" charset="0"/>
              </a:rPr>
              <a:t>OUR COMMITMENT SHOWS IN OUR PAY EQUITY RESULTS</a:t>
            </a:r>
          </a:p>
        </p:txBody>
      </p:sp>
      <p:cxnSp>
        <p:nvCxnSpPr>
          <p:cNvPr id="15" name="Straight Connector 14">
            <a:extLst>
              <a:ext uri="{FF2B5EF4-FFF2-40B4-BE49-F238E27FC236}">
                <a16:creationId xmlns:a16="http://schemas.microsoft.com/office/drawing/2014/main" id="{A76A83B2-679B-3AE0-E114-6A4E42539866}"/>
              </a:ext>
            </a:extLst>
          </p:cNvPr>
          <p:cNvCxnSpPr>
            <a:cxnSpLocks/>
          </p:cNvCxnSpPr>
          <p:nvPr/>
        </p:nvCxnSpPr>
        <p:spPr>
          <a:xfrm>
            <a:off x="33469" y="1333249"/>
            <a:ext cx="1808922" cy="0"/>
          </a:xfrm>
          <a:prstGeom prst="line">
            <a:avLst/>
          </a:prstGeom>
          <a:ln w="50800" cap="sq">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 Placeholder 1">
            <a:extLst>
              <a:ext uri="{FF2B5EF4-FFF2-40B4-BE49-F238E27FC236}">
                <a16:creationId xmlns:a16="http://schemas.microsoft.com/office/drawing/2014/main" id="{86E22194-C853-0185-F86C-14C55411459A}"/>
              </a:ext>
            </a:extLst>
          </p:cNvPr>
          <p:cNvSpPr txBox="1">
            <a:spLocks/>
          </p:cNvSpPr>
          <p:nvPr/>
        </p:nvSpPr>
        <p:spPr>
          <a:xfrm>
            <a:off x="713080" y="5548617"/>
            <a:ext cx="1298209" cy="159931"/>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800"/>
              </a:spcAft>
              <a:buFont typeface="Arial" panose="020B0604020202020204" pitchFamily="34" charset="0"/>
              <a:buNone/>
              <a:defRPr lang="en-US" sz="1600" kern="1200" smtClean="0">
                <a:solidFill>
                  <a:schemeClr val="tx1"/>
                </a:solidFill>
                <a:latin typeface="+mn-lt"/>
                <a:ea typeface="+mn-ea"/>
                <a:cs typeface="+mn-cs"/>
              </a:defRPr>
            </a:lvl1pPr>
            <a:lvl2pPr marL="237744"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400" kern="1200">
                <a:solidFill>
                  <a:schemeClr val="tx1"/>
                </a:solidFill>
                <a:latin typeface="+mn-lt"/>
                <a:ea typeface="+mn-ea"/>
                <a:cs typeface="+mn-cs"/>
              </a:defRPr>
            </a:lvl2pPr>
            <a:lvl3pPr marL="344488" indent="-109728" algn="l" defTabSz="914400" rtl="0" eaLnBrk="1" latinLnBrk="0" hangingPunct="1">
              <a:lnSpc>
                <a:spcPct val="110000"/>
              </a:lnSpc>
              <a:spcBef>
                <a:spcPts val="0"/>
              </a:spcBef>
              <a:spcAft>
                <a:spcPts val="800"/>
              </a:spcAft>
              <a:buFont typeface="Arial" panose="020B0604020202020204" pitchFamily="34" charset="0"/>
              <a:buChar char="•"/>
              <a:tabLst/>
              <a:defRPr sz="1200" kern="1200">
                <a:solidFill>
                  <a:schemeClr val="tx1"/>
                </a:solidFill>
                <a:latin typeface="+mn-lt"/>
                <a:ea typeface="+mn-ea"/>
                <a:cs typeface="+mn-cs"/>
              </a:defRPr>
            </a:lvl3pPr>
            <a:lvl4pPr marL="458788"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000" kern="1200">
                <a:solidFill>
                  <a:schemeClr val="tx2"/>
                </a:solidFill>
                <a:latin typeface="+mn-lt"/>
                <a:ea typeface="+mn-ea"/>
                <a:cs typeface="+mn-cs"/>
              </a:defRPr>
            </a:lvl4pPr>
            <a:lvl5pPr marL="566928" indent="-109728" algn="l" defTabSz="914400" rtl="0" eaLnBrk="1" latinLnBrk="0" hangingPunct="1">
              <a:lnSpc>
                <a:spcPct val="110000"/>
              </a:lnSpc>
              <a:spcBef>
                <a:spcPts val="0"/>
              </a:spcBef>
              <a:spcAft>
                <a:spcPts val="800"/>
              </a:spcAft>
              <a:buFont typeface="Arial" panose="020B0604020202020204" pitchFamily="34" charset="0"/>
              <a:buChar char="•"/>
              <a:tabLst/>
              <a:defRPr sz="800" kern="1200">
                <a:solidFill>
                  <a:schemeClr val="tx2"/>
                </a:solidFill>
                <a:latin typeface="+mn-lt"/>
                <a:ea typeface="+mn-ea"/>
                <a:cs typeface="+mn-cs"/>
              </a:defRPr>
            </a:lvl5pPr>
            <a:lvl6pPr marL="676656"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6pPr>
            <a:lvl7pPr marL="786384"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7pPr>
            <a:lvl8pPr marL="896112"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8pPr>
            <a:lvl9pPr marL="1005840"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9pPr>
          </a:lstStyle>
          <a:p>
            <a:r>
              <a:rPr lang="en-US" sz="600" dirty="0">
                <a:solidFill>
                  <a:schemeClr val="bg1"/>
                </a:solidFill>
                <a:latin typeface="Avenir Book" panose="02000503020000020003" pitchFamily="2" charset="0"/>
                <a:cs typeface="Arial" panose="020B0604020202020204" pitchFamily="34" charset="0"/>
              </a:rPr>
              <a:t>Ireland Gender Pay Gap Report 2025</a:t>
            </a:r>
          </a:p>
        </p:txBody>
      </p:sp>
      <p:sp>
        <p:nvSpPr>
          <p:cNvPr id="6" name="Slide Number Placeholder 5">
            <a:extLst>
              <a:ext uri="{FF2B5EF4-FFF2-40B4-BE49-F238E27FC236}">
                <a16:creationId xmlns:a16="http://schemas.microsoft.com/office/drawing/2014/main" id="{EA2F7AD2-3D39-158E-05CC-1436E2547921}"/>
              </a:ext>
            </a:extLst>
          </p:cNvPr>
          <p:cNvSpPr txBox="1">
            <a:spLocks/>
          </p:cNvSpPr>
          <p:nvPr/>
        </p:nvSpPr>
        <p:spPr>
          <a:xfrm>
            <a:off x="147191" y="5538832"/>
            <a:ext cx="213984" cy="169720"/>
          </a:xfrm>
          <a:prstGeom prst="rect">
            <a:avLst/>
          </a:prstGeom>
          <a:noFill/>
        </p:spPr>
        <p:txBody>
          <a:bodyPr wrap="none" lIns="0" tIns="0" rIns="0" bIns="0" rtlCol="0">
            <a:noAutofit/>
          </a:bodyPr>
          <a:lstStyle>
            <a:defPPr>
              <a:defRPr lang="en-US"/>
            </a:defPPr>
            <a:lvl1pPr marL="0" algn="l" defTabSz="1015507" rtl="0" eaLnBrk="1" latinLnBrk="0" hangingPunct="1">
              <a:defRPr lang="en-US" sz="432" b="0" kern="1200" baseline="0" smtClean="0">
                <a:solidFill>
                  <a:schemeClr val="tx1"/>
                </a:solidFill>
                <a:effectLst/>
                <a:latin typeface="Arial" panose="020B0604020202020204" pitchFamily="34" charset="0"/>
                <a:ea typeface="+mn-ea"/>
                <a:cs typeface="Arial" panose="020B0604020202020204" pitchFamily="34" charset="0"/>
              </a:defRPr>
            </a:lvl1pPr>
            <a:lvl2pPr marL="507754" algn="l" defTabSz="1015507" rtl="0" eaLnBrk="1" latinLnBrk="0" hangingPunct="1">
              <a:defRPr sz="1999" kern="1200">
                <a:solidFill>
                  <a:schemeClr val="tx1"/>
                </a:solidFill>
                <a:latin typeface="+mn-lt"/>
                <a:ea typeface="+mn-ea"/>
                <a:cs typeface="+mn-cs"/>
              </a:defRPr>
            </a:lvl2pPr>
            <a:lvl3pPr marL="1015507" algn="l" defTabSz="1015507" rtl="0" eaLnBrk="1" latinLnBrk="0" hangingPunct="1">
              <a:defRPr sz="1999" kern="1200">
                <a:solidFill>
                  <a:schemeClr val="tx1"/>
                </a:solidFill>
                <a:latin typeface="+mn-lt"/>
                <a:ea typeface="+mn-ea"/>
                <a:cs typeface="+mn-cs"/>
              </a:defRPr>
            </a:lvl3pPr>
            <a:lvl4pPr marL="1523261" algn="l" defTabSz="1015507" rtl="0" eaLnBrk="1" latinLnBrk="0" hangingPunct="1">
              <a:defRPr sz="1999" kern="1200">
                <a:solidFill>
                  <a:schemeClr val="tx1"/>
                </a:solidFill>
                <a:latin typeface="+mn-lt"/>
                <a:ea typeface="+mn-ea"/>
                <a:cs typeface="+mn-cs"/>
              </a:defRPr>
            </a:lvl4pPr>
            <a:lvl5pPr marL="2031015" algn="l" defTabSz="1015507" rtl="0" eaLnBrk="1" latinLnBrk="0" hangingPunct="1">
              <a:defRPr sz="1999" kern="1200">
                <a:solidFill>
                  <a:schemeClr val="tx1"/>
                </a:solidFill>
                <a:latin typeface="+mn-lt"/>
                <a:ea typeface="+mn-ea"/>
                <a:cs typeface="+mn-cs"/>
              </a:defRPr>
            </a:lvl5pPr>
            <a:lvl6pPr marL="2538769" algn="l" defTabSz="1015507" rtl="0" eaLnBrk="1" latinLnBrk="0" hangingPunct="1">
              <a:defRPr sz="1999" kern="1200">
                <a:solidFill>
                  <a:schemeClr val="tx1"/>
                </a:solidFill>
                <a:latin typeface="+mn-lt"/>
                <a:ea typeface="+mn-ea"/>
                <a:cs typeface="+mn-cs"/>
              </a:defRPr>
            </a:lvl6pPr>
            <a:lvl7pPr marL="3046522" algn="l" defTabSz="1015507" rtl="0" eaLnBrk="1" latinLnBrk="0" hangingPunct="1">
              <a:defRPr sz="1999" kern="1200">
                <a:solidFill>
                  <a:schemeClr val="tx1"/>
                </a:solidFill>
                <a:latin typeface="+mn-lt"/>
                <a:ea typeface="+mn-ea"/>
                <a:cs typeface="+mn-cs"/>
              </a:defRPr>
            </a:lvl7pPr>
            <a:lvl8pPr marL="3554276" algn="l" defTabSz="1015507" rtl="0" eaLnBrk="1" latinLnBrk="0" hangingPunct="1">
              <a:defRPr sz="1999" kern="1200">
                <a:solidFill>
                  <a:schemeClr val="tx1"/>
                </a:solidFill>
                <a:latin typeface="+mn-lt"/>
                <a:ea typeface="+mn-ea"/>
                <a:cs typeface="+mn-cs"/>
              </a:defRPr>
            </a:lvl8pPr>
            <a:lvl9pPr marL="4062030" algn="l" defTabSz="1015507" rtl="0" eaLnBrk="1" latinLnBrk="0" hangingPunct="1">
              <a:defRPr sz="1999" kern="1200">
                <a:solidFill>
                  <a:schemeClr val="tx1"/>
                </a:solidFill>
                <a:latin typeface="+mn-lt"/>
                <a:ea typeface="+mn-ea"/>
                <a:cs typeface="+mn-cs"/>
              </a:defRPr>
            </a:lvl9pPr>
          </a:lstStyle>
          <a:p>
            <a:pPr algn="ctr"/>
            <a:fld id="{0318267E-8131-4611-81DC-9D9690248D8A}" type="slidenum">
              <a:rPr lang="en-US" sz="800">
                <a:solidFill>
                  <a:schemeClr val="bg1"/>
                </a:solidFill>
                <a:latin typeface="Avenir Book" panose="02000503020000020003" pitchFamily="2" charset="0"/>
              </a:rPr>
              <a:pPr algn="ctr"/>
              <a:t>8</a:t>
            </a:fld>
            <a:endParaRPr lang="en-US" sz="800">
              <a:solidFill>
                <a:schemeClr val="bg1"/>
              </a:solidFill>
              <a:latin typeface="Avenir Book" panose="02000503020000020003" pitchFamily="2" charset="0"/>
            </a:endParaRPr>
          </a:p>
        </p:txBody>
      </p:sp>
      <p:grpSp>
        <p:nvGrpSpPr>
          <p:cNvPr id="7" name="Group 6">
            <a:extLst>
              <a:ext uri="{FF2B5EF4-FFF2-40B4-BE49-F238E27FC236}">
                <a16:creationId xmlns:a16="http://schemas.microsoft.com/office/drawing/2014/main" id="{F2D087CC-57D5-1134-46FF-4D91246029CE}"/>
              </a:ext>
            </a:extLst>
          </p:cNvPr>
          <p:cNvGrpSpPr/>
          <p:nvPr/>
        </p:nvGrpSpPr>
        <p:grpSpPr>
          <a:xfrm>
            <a:off x="113122" y="5457888"/>
            <a:ext cx="288388" cy="287344"/>
            <a:chOff x="3213158" y="2910595"/>
            <a:chExt cx="2196788" cy="2188826"/>
          </a:xfrm>
        </p:grpSpPr>
        <p:grpSp>
          <p:nvGrpSpPr>
            <p:cNvPr id="8" name="Group 7">
              <a:extLst>
                <a:ext uri="{FF2B5EF4-FFF2-40B4-BE49-F238E27FC236}">
                  <a16:creationId xmlns:a16="http://schemas.microsoft.com/office/drawing/2014/main" id="{EC87F82D-BDE0-84EB-5ACE-2E506E0C8656}"/>
                </a:ext>
              </a:extLst>
            </p:cNvPr>
            <p:cNvGrpSpPr/>
            <p:nvPr/>
          </p:nvGrpSpPr>
          <p:grpSpPr>
            <a:xfrm>
              <a:off x="3213158" y="2910595"/>
              <a:ext cx="2196788" cy="2188826"/>
              <a:chOff x="3272570" y="2977505"/>
              <a:chExt cx="2060275" cy="2039714"/>
            </a:xfrm>
          </p:grpSpPr>
          <p:sp>
            <p:nvSpPr>
              <p:cNvPr id="12" name="Arc 11">
                <a:extLst>
                  <a:ext uri="{FF2B5EF4-FFF2-40B4-BE49-F238E27FC236}">
                    <a16:creationId xmlns:a16="http://schemas.microsoft.com/office/drawing/2014/main" id="{EF9E7033-9CEC-6B44-2F34-74B3E28A1DAB}"/>
                  </a:ext>
                </a:extLst>
              </p:cNvPr>
              <p:cNvSpPr/>
              <p:nvPr/>
            </p:nvSpPr>
            <p:spPr>
              <a:xfrm rot="4427201">
                <a:off x="3308428" y="2992801"/>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sp>
            <p:nvSpPr>
              <p:cNvPr id="16" name="Arc 15">
                <a:extLst>
                  <a:ext uri="{FF2B5EF4-FFF2-40B4-BE49-F238E27FC236}">
                    <a16:creationId xmlns:a16="http://schemas.microsoft.com/office/drawing/2014/main" id="{32AF0955-BCE1-8D11-4B2E-0F742FD78DAE}"/>
                  </a:ext>
                </a:extLst>
              </p:cNvPr>
              <p:cNvSpPr/>
              <p:nvPr/>
            </p:nvSpPr>
            <p:spPr>
              <a:xfrm rot="17172799" flipH="1">
                <a:off x="3272570" y="2992802"/>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sp>
            <p:nvSpPr>
              <p:cNvPr id="17" name="Arc 16">
                <a:extLst>
                  <a:ext uri="{FF2B5EF4-FFF2-40B4-BE49-F238E27FC236}">
                    <a16:creationId xmlns:a16="http://schemas.microsoft.com/office/drawing/2014/main" id="{24822791-D655-EEE4-615F-9A53B2733136}"/>
                  </a:ext>
                </a:extLst>
              </p:cNvPr>
              <p:cNvSpPr/>
              <p:nvPr/>
            </p:nvSpPr>
            <p:spPr>
              <a:xfrm rot="19063826">
                <a:off x="3308427" y="2977505"/>
                <a:ext cx="2024417" cy="2024417"/>
              </a:xfrm>
              <a:prstGeom prst="arc">
                <a:avLst>
                  <a:gd name="adj1" fmla="val 16062582"/>
                  <a:gd name="adj2" fmla="val 21522475"/>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grpSp>
        <p:sp>
          <p:nvSpPr>
            <p:cNvPr id="10" name="Oval 9">
              <a:extLst>
                <a:ext uri="{FF2B5EF4-FFF2-40B4-BE49-F238E27FC236}">
                  <a16:creationId xmlns:a16="http://schemas.microsoft.com/office/drawing/2014/main" id="{D719BFCD-F311-DA9F-9C4C-FC478A398E1C}"/>
                </a:ext>
              </a:extLst>
            </p:cNvPr>
            <p:cNvSpPr/>
            <p:nvPr/>
          </p:nvSpPr>
          <p:spPr>
            <a:xfrm>
              <a:off x="3496544" y="3190000"/>
              <a:ext cx="1630017" cy="1630017"/>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grpSp>
      <p:cxnSp>
        <p:nvCxnSpPr>
          <p:cNvPr id="18" name="Straight Connector 17">
            <a:extLst>
              <a:ext uri="{FF2B5EF4-FFF2-40B4-BE49-F238E27FC236}">
                <a16:creationId xmlns:a16="http://schemas.microsoft.com/office/drawing/2014/main" id="{58A07A09-23D2-79AD-6744-1E5EE67A326C}"/>
              </a:ext>
            </a:extLst>
          </p:cNvPr>
          <p:cNvCxnSpPr>
            <a:cxnSpLocks/>
          </p:cNvCxnSpPr>
          <p:nvPr/>
        </p:nvCxnSpPr>
        <p:spPr>
          <a:xfrm>
            <a:off x="409871" y="5601560"/>
            <a:ext cx="2556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7804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5990E9C-6EF8-9FE5-5B23-12143FF8197E}"/>
              </a:ext>
            </a:extLst>
          </p:cNvPr>
          <p:cNvSpPr/>
          <p:nvPr/>
        </p:nvSpPr>
        <p:spPr>
          <a:xfrm>
            <a:off x="6091228" y="106545"/>
            <a:ext cx="3052772" cy="594360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4E49A6-5496-ED97-3DDD-30780DB3B614}"/>
              </a:ext>
            </a:extLst>
          </p:cNvPr>
          <p:cNvSpPr>
            <a:spLocks noGrp="1"/>
          </p:cNvSpPr>
          <p:nvPr>
            <p:ph type="ctrTitle" idx="4294967295"/>
          </p:nvPr>
        </p:nvSpPr>
        <p:spPr>
          <a:xfrm>
            <a:off x="443147" y="1326147"/>
            <a:ext cx="4128853" cy="607536"/>
          </a:xfrm>
        </p:spPr>
        <p:txBody>
          <a:bodyPr anchor="t"/>
          <a:lstStyle/>
          <a:p>
            <a:r>
              <a:rPr lang="en-US" sz="1000" dirty="0">
                <a:solidFill>
                  <a:schemeClr val="tx2"/>
                </a:solidFill>
                <a:latin typeface="Aveni book"/>
                <a:ea typeface="+mn-ea"/>
                <a:cs typeface="+mn-cs"/>
              </a:rPr>
              <a:t>MEAS – </a:t>
            </a:r>
            <a:r>
              <a:rPr lang="en-US" sz="1000" dirty="0" err="1">
                <a:solidFill>
                  <a:schemeClr val="tx2"/>
                </a:solidFill>
                <a:latin typeface="Aveni book"/>
                <a:ea typeface="+mn-ea"/>
                <a:cs typeface="+mn-cs"/>
              </a:rPr>
              <a:t>Betatherm</a:t>
            </a:r>
            <a:r>
              <a:rPr lang="en-US" sz="1000" dirty="0">
                <a:solidFill>
                  <a:schemeClr val="tx2"/>
                </a:solidFill>
                <a:latin typeface="Aveni book"/>
                <a:ea typeface="+mn-ea"/>
                <a:cs typeface="+mn-cs"/>
              </a:rPr>
              <a:t> Ireland Ltd., a TE Connectivity Company employs more than  50 employees in Ireland. Under the regulations we are required to report our Gender pay Gap for this entity. </a:t>
            </a:r>
            <a:endParaRPr lang="en-US" sz="1000" dirty="0">
              <a:solidFill>
                <a:schemeClr val="tx2"/>
              </a:solidFill>
              <a:latin typeface="Aveni book"/>
            </a:endParaRPr>
          </a:p>
        </p:txBody>
      </p:sp>
      <p:sp>
        <p:nvSpPr>
          <p:cNvPr id="6" name="TextBox 5">
            <a:extLst>
              <a:ext uri="{FF2B5EF4-FFF2-40B4-BE49-F238E27FC236}">
                <a16:creationId xmlns:a16="http://schemas.microsoft.com/office/drawing/2014/main" id="{78556FC2-1291-31D7-CD42-D9B499C36891}"/>
              </a:ext>
            </a:extLst>
          </p:cNvPr>
          <p:cNvSpPr txBox="1"/>
          <p:nvPr/>
        </p:nvSpPr>
        <p:spPr>
          <a:xfrm>
            <a:off x="328640" y="533429"/>
            <a:ext cx="3582606" cy="652551"/>
          </a:xfrm>
          <a:prstGeom prst="rect">
            <a:avLst/>
          </a:prstGeom>
          <a:noFill/>
        </p:spPr>
        <p:txBody>
          <a:bodyPr wrap="square">
            <a:spAutoFit/>
          </a:bodyPr>
          <a:lstStyle/>
          <a:p>
            <a:pPr defTabSz="493768">
              <a:lnSpc>
                <a:spcPct val="90000"/>
              </a:lnSpc>
              <a:spcAft>
                <a:spcPts val="432"/>
              </a:spcAft>
            </a:pPr>
            <a:r>
              <a:rPr lang="en-US" sz="2000" b="1">
                <a:solidFill>
                  <a:schemeClr val="accent2"/>
                </a:solidFill>
                <a:latin typeface="Avenir Heavy" panose="02000503020000020003" pitchFamily="2" charset="0"/>
              </a:rPr>
              <a:t>GENDER PAY GAP STATUTORY DISCLOSURE</a:t>
            </a:r>
          </a:p>
        </p:txBody>
      </p:sp>
      <p:cxnSp>
        <p:nvCxnSpPr>
          <p:cNvPr id="9" name="Straight Connector 8">
            <a:extLst>
              <a:ext uri="{FF2B5EF4-FFF2-40B4-BE49-F238E27FC236}">
                <a16:creationId xmlns:a16="http://schemas.microsoft.com/office/drawing/2014/main" id="{8E33425E-64AC-2189-2105-A04333A66D93}"/>
              </a:ext>
            </a:extLst>
          </p:cNvPr>
          <p:cNvCxnSpPr>
            <a:cxnSpLocks/>
          </p:cNvCxnSpPr>
          <p:nvPr/>
        </p:nvCxnSpPr>
        <p:spPr>
          <a:xfrm>
            <a:off x="0" y="1281502"/>
            <a:ext cx="1808922" cy="0"/>
          </a:xfrm>
          <a:prstGeom prst="line">
            <a:avLst/>
          </a:prstGeom>
          <a:ln w="50800" cap="sq">
            <a:solidFill>
              <a:schemeClr val="bg2"/>
            </a:solidFill>
          </a:ln>
        </p:spPr>
        <p:style>
          <a:lnRef idx="1">
            <a:schemeClr val="accent1"/>
          </a:lnRef>
          <a:fillRef idx="0">
            <a:schemeClr val="accent1"/>
          </a:fillRef>
          <a:effectRef idx="0">
            <a:schemeClr val="accent1"/>
          </a:effectRef>
          <a:fontRef idx="minor">
            <a:schemeClr val="tx1"/>
          </a:fontRef>
        </p:style>
      </p:cxnSp>
      <p:sp>
        <p:nvSpPr>
          <p:cNvPr id="11" name="Text Placeholder 1">
            <a:extLst>
              <a:ext uri="{FF2B5EF4-FFF2-40B4-BE49-F238E27FC236}">
                <a16:creationId xmlns:a16="http://schemas.microsoft.com/office/drawing/2014/main" id="{AF3BFD86-8ED0-3B2D-3BBD-5B7F217487D3}"/>
              </a:ext>
            </a:extLst>
          </p:cNvPr>
          <p:cNvSpPr txBox="1">
            <a:spLocks/>
          </p:cNvSpPr>
          <p:nvPr/>
        </p:nvSpPr>
        <p:spPr>
          <a:xfrm>
            <a:off x="424159" y="5681336"/>
            <a:ext cx="1298209" cy="155718"/>
          </a:xfrm>
          <a:prstGeom prst="rect">
            <a:avLst/>
          </a:prstGeom>
        </p:spPr>
        <p:txBody>
          <a:bodyPr vert="horz" lIns="0" tIns="0" rIns="0" bIns="0" rtlCol="0">
            <a:noAutofit/>
          </a:bodyPr>
          <a:lstStyle>
            <a:lvl1pPr marL="0" indent="0" algn="l" defTabSz="914400" rtl="0" eaLnBrk="1" latinLnBrk="0" hangingPunct="1">
              <a:lnSpc>
                <a:spcPct val="110000"/>
              </a:lnSpc>
              <a:spcBef>
                <a:spcPts val="0"/>
              </a:spcBef>
              <a:spcAft>
                <a:spcPts val="800"/>
              </a:spcAft>
              <a:buFont typeface="Arial" panose="020B0604020202020204" pitchFamily="34" charset="0"/>
              <a:buNone/>
              <a:defRPr lang="en-US" sz="1600" kern="1200" smtClean="0">
                <a:solidFill>
                  <a:schemeClr val="tx1"/>
                </a:solidFill>
                <a:latin typeface="+mn-lt"/>
                <a:ea typeface="+mn-ea"/>
                <a:cs typeface="+mn-cs"/>
              </a:defRPr>
            </a:lvl1pPr>
            <a:lvl2pPr marL="237744"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400" kern="1200">
                <a:solidFill>
                  <a:schemeClr val="tx1"/>
                </a:solidFill>
                <a:latin typeface="+mn-lt"/>
                <a:ea typeface="+mn-ea"/>
                <a:cs typeface="+mn-cs"/>
              </a:defRPr>
            </a:lvl2pPr>
            <a:lvl3pPr marL="344488" indent="-109728" algn="l" defTabSz="914400" rtl="0" eaLnBrk="1" latinLnBrk="0" hangingPunct="1">
              <a:lnSpc>
                <a:spcPct val="110000"/>
              </a:lnSpc>
              <a:spcBef>
                <a:spcPts val="0"/>
              </a:spcBef>
              <a:spcAft>
                <a:spcPts val="800"/>
              </a:spcAft>
              <a:buFont typeface="Arial" panose="020B0604020202020204" pitchFamily="34" charset="0"/>
              <a:buChar char="•"/>
              <a:tabLst/>
              <a:defRPr sz="1200" kern="1200">
                <a:solidFill>
                  <a:schemeClr val="tx1"/>
                </a:solidFill>
                <a:latin typeface="+mn-lt"/>
                <a:ea typeface="+mn-ea"/>
                <a:cs typeface="+mn-cs"/>
              </a:defRPr>
            </a:lvl3pPr>
            <a:lvl4pPr marL="458788"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1000" kern="1200">
                <a:solidFill>
                  <a:schemeClr val="tx2"/>
                </a:solidFill>
                <a:latin typeface="+mn-lt"/>
                <a:ea typeface="+mn-ea"/>
                <a:cs typeface="+mn-cs"/>
              </a:defRPr>
            </a:lvl4pPr>
            <a:lvl5pPr marL="566928" indent="-109728" algn="l" defTabSz="914400" rtl="0" eaLnBrk="1" latinLnBrk="0" hangingPunct="1">
              <a:lnSpc>
                <a:spcPct val="110000"/>
              </a:lnSpc>
              <a:spcBef>
                <a:spcPts val="0"/>
              </a:spcBef>
              <a:spcAft>
                <a:spcPts val="800"/>
              </a:spcAft>
              <a:buFont typeface="Arial" panose="020B0604020202020204" pitchFamily="34" charset="0"/>
              <a:buChar char="•"/>
              <a:tabLst/>
              <a:defRPr sz="800" kern="1200">
                <a:solidFill>
                  <a:schemeClr val="tx2"/>
                </a:solidFill>
                <a:latin typeface="+mn-lt"/>
                <a:ea typeface="+mn-ea"/>
                <a:cs typeface="+mn-cs"/>
              </a:defRPr>
            </a:lvl5pPr>
            <a:lvl6pPr marL="676656"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6pPr>
            <a:lvl7pPr marL="786384" marR="0" indent="-10953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7pPr>
            <a:lvl8pPr marL="896112"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8pPr>
            <a:lvl9pPr marL="1005840" marR="0" indent="-109728" algn="l" defTabSz="914400" rtl="0" eaLnBrk="1" fontAlgn="auto" latinLnBrk="0" hangingPunct="1">
              <a:lnSpc>
                <a:spcPct val="110000"/>
              </a:lnSpc>
              <a:spcBef>
                <a:spcPts val="0"/>
              </a:spcBef>
              <a:spcAft>
                <a:spcPts val="800"/>
              </a:spcAft>
              <a:buClrTx/>
              <a:buSzTx/>
              <a:buFont typeface="Arial" panose="020B0604020202020204" pitchFamily="34" charset="0"/>
              <a:buChar char="•"/>
              <a:tabLst/>
              <a:defRPr sz="800" kern="1200">
                <a:solidFill>
                  <a:schemeClr val="tx1"/>
                </a:solidFill>
                <a:latin typeface="+mn-lt"/>
                <a:ea typeface="+mn-ea"/>
                <a:cs typeface="+mn-cs"/>
              </a:defRPr>
            </a:lvl9pPr>
          </a:lstStyle>
          <a:p>
            <a:r>
              <a:rPr lang="en-US" sz="600" dirty="0">
                <a:latin typeface="Avenir Book" panose="02000503020000020003" pitchFamily="2" charset="0"/>
                <a:cs typeface="Arial" panose="020B0604020202020204" pitchFamily="34" charset="0"/>
              </a:rPr>
              <a:t>Ireland Gender Pay Gap Report 2025</a:t>
            </a:r>
          </a:p>
        </p:txBody>
      </p:sp>
      <p:sp>
        <p:nvSpPr>
          <p:cNvPr id="12" name="Slide Number Placeholder 5">
            <a:extLst>
              <a:ext uri="{FF2B5EF4-FFF2-40B4-BE49-F238E27FC236}">
                <a16:creationId xmlns:a16="http://schemas.microsoft.com/office/drawing/2014/main" id="{D3E0BD4E-0547-2EAF-DF31-96055395CA25}"/>
              </a:ext>
            </a:extLst>
          </p:cNvPr>
          <p:cNvSpPr txBox="1">
            <a:spLocks/>
          </p:cNvSpPr>
          <p:nvPr/>
        </p:nvSpPr>
        <p:spPr>
          <a:xfrm>
            <a:off x="8591926" y="5667334"/>
            <a:ext cx="213984" cy="169720"/>
          </a:xfrm>
          <a:prstGeom prst="rect">
            <a:avLst/>
          </a:prstGeom>
          <a:noFill/>
        </p:spPr>
        <p:txBody>
          <a:bodyPr wrap="none" lIns="0" tIns="0" rIns="0" bIns="0" rtlCol="0">
            <a:noAutofit/>
          </a:bodyPr>
          <a:lstStyle>
            <a:defPPr>
              <a:defRPr lang="en-US"/>
            </a:defPPr>
            <a:lvl1pPr marL="0" algn="l" defTabSz="1015507" rtl="0" eaLnBrk="1" latinLnBrk="0" hangingPunct="1">
              <a:defRPr lang="en-US" sz="432" b="0" kern="1200" baseline="0" smtClean="0">
                <a:solidFill>
                  <a:schemeClr val="tx1"/>
                </a:solidFill>
                <a:effectLst/>
                <a:latin typeface="Arial" panose="020B0604020202020204" pitchFamily="34" charset="0"/>
                <a:ea typeface="+mn-ea"/>
                <a:cs typeface="Arial" panose="020B0604020202020204" pitchFamily="34" charset="0"/>
              </a:defRPr>
            </a:lvl1pPr>
            <a:lvl2pPr marL="507754" algn="l" defTabSz="1015507" rtl="0" eaLnBrk="1" latinLnBrk="0" hangingPunct="1">
              <a:defRPr sz="1999" kern="1200">
                <a:solidFill>
                  <a:schemeClr val="tx1"/>
                </a:solidFill>
                <a:latin typeface="+mn-lt"/>
                <a:ea typeface="+mn-ea"/>
                <a:cs typeface="+mn-cs"/>
              </a:defRPr>
            </a:lvl2pPr>
            <a:lvl3pPr marL="1015507" algn="l" defTabSz="1015507" rtl="0" eaLnBrk="1" latinLnBrk="0" hangingPunct="1">
              <a:defRPr sz="1999" kern="1200">
                <a:solidFill>
                  <a:schemeClr val="tx1"/>
                </a:solidFill>
                <a:latin typeface="+mn-lt"/>
                <a:ea typeface="+mn-ea"/>
                <a:cs typeface="+mn-cs"/>
              </a:defRPr>
            </a:lvl3pPr>
            <a:lvl4pPr marL="1523261" algn="l" defTabSz="1015507" rtl="0" eaLnBrk="1" latinLnBrk="0" hangingPunct="1">
              <a:defRPr sz="1999" kern="1200">
                <a:solidFill>
                  <a:schemeClr val="tx1"/>
                </a:solidFill>
                <a:latin typeface="+mn-lt"/>
                <a:ea typeface="+mn-ea"/>
                <a:cs typeface="+mn-cs"/>
              </a:defRPr>
            </a:lvl4pPr>
            <a:lvl5pPr marL="2031015" algn="l" defTabSz="1015507" rtl="0" eaLnBrk="1" latinLnBrk="0" hangingPunct="1">
              <a:defRPr sz="1999" kern="1200">
                <a:solidFill>
                  <a:schemeClr val="tx1"/>
                </a:solidFill>
                <a:latin typeface="+mn-lt"/>
                <a:ea typeface="+mn-ea"/>
                <a:cs typeface="+mn-cs"/>
              </a:defRPr>
            </a:lvl5pPr>
            <a:lvl6pPr marL="2538769" algn="l" defTabSz="1015507" rtl="0" eaLnBrk="1" latinLnBrk="0" hangingPunct="1">
              <a:defRPr sz="1999" kern="1200">
                <a:solidFill>
                  <a:schemeClr val="tx1"/>
                </a:solidFill>
                <a:latin typeface="+mn-lt"/>
                <a:ea typeface="+mn-ea"/>
                <a:cs typeface="+mn-cs"/>
              </a:defRPr>
            </a:lvl6pPr>
            <a:lvl7pPr marL="3046522" algn="l" defTabSz="1015507" rtl="0" eaLnBrk="1" latinLnBrk="0" hangingPunct="1">
              <a:defRPr sz="1999" kern="1200">
                <a:solidFill>
                  <a:schemeClr val="tx1"/>
                </a:solidFill>
                <a:latin typeface="+mn-lt"/>
                <a:ea typeface="+mn-ea"/>
                <a:cs typeface="+mn-cs"/>
              </a:defRPr>
            </a:lvl7pPr>
            <a:lvl8pPr marL="3554276" algn="l" defTabSz="1015507" rtl="0" eaLnBrk="1" latinLnBrk="0" hangingPunct="1">
              <a:defRPr sz="1999" kern="1200">
                <a:solidFill>
                  <a:schemeClr val="tx1"/>
                </a:solidFill>
                <a:latin typeface="+mn-lt"/>
                <a:ea typeface="+mn-ea"/>
                <a:cs typeface="+mn-cs"/>
              </a:defRPr>
            </a:lvl8pPr>
            <a:lvl9pPr marL="4062030" algn="l" defTabSz="1015507" rtl="0" eaLnBrk="1" latinLnBrk="0" hangingPunct="1">
              <a:defRPr sz="1999" kern="1200">
                <a:solidFill>
                  <a:schemeClr val="tx1"/>
                </a:solidFill>
                <a:latin typeface="+mn-lt"/>
                <a:ea typeface="+mn-ea"/>
                <a:cs typeface="+mn-cs"/>
              </a:defRPr>
            </a:lvl9pPr>
          </a:lstStyle>
          <a:p>
            <a:pPr algn="ctr"/>
            <a:fld id="{0318267E-8131-4611-81DC-9D9690248D8A}" type="slidenum">
              <a:rPr lang="en-US" sz="800">
                <a:solidFill>
                  <a:schemeClr val="bg1"/>
                </a:solidFill>
                <a:latin typeface="Avenir Book" panose="02000503020000020003" pitchFamily="2" charset="0"/>
              </a:rPr>
              <a:pPr algn="ctr"/>
              <a:t>9</a:t>
            </a:fld>
            <a:endParaRPr lang="en-US" sz="800">
              <a:solidFill>
                <a:schemeClr val="bg1"/>
              </a:solidFill>
              <a:latin typeface="Avenir Book" panose="02000503020000020003" pitchFamily="2" charset="0"/>
            </a:endParaRPr>
          </a:p>
        </p:txBody>
      </p:sp>
      <p:grpSp>
        <p:nvGrpSpPr>
          <p:cNvPr id="13" name="Group 12">
            <a:extLst>
              <a:ext uri="{FF2B5EF4-FFF2-40B4-BE49-F238E27FC236}">
                <a16:creationId xmlns:a16="http://schemas.microsoft.com/office/drawing/2014/main" id="{F66474EB-37DF-ECF0-315F-E642A1CAC313}"/>
              </a:ext>
            </a:extLst>
          </p:cNvPr>
          <p:cNvGrpSpPr/>
          <p:nvPr/>
        </p:nvGrpSpPr>
        <p:grpSpPr>
          <a:xfrm>
            <a:off x="8557857" y="5586390"/>
            <a:ext cx="288388" cy="287344"/>
            <a:chOff x="3213158" y="2910595"/>
            <a:chExt cx="2196788" cy="2188826"/>
          </a:xfrm>
        </p:grpSpPr>
        <p:grpSp>
          <p:nvGrpSpPr>
            <p:cNvPr id="18" name="Group 17">
              <a:extLst>
                <a:ext uri="{FF2B5EF4-FFF2-40B4-BE49-F238E27FC236}">
                  <a16:creationId xmlns:a16="http://schemas.microsoft.com/office/drawing/2014/main" id="{6C2EF24B-54A2-AFE5-7D86-DD293B40B890}"/>
                </a:ext>
              </a:extLst>
            </p:cNvPr>
            <p:cNvGrpSpPr/>
            <p:nvPr/>
          </p:nvGrpSpPr>
          <p:grpSpPr>
            <a:xfrm>
              <a:off x="3213158" y="2910595"/>
              <a:ext cx="2196788" cy="2188826"/>
              <a:chOff x="3272570" y="2977505"/>
              <a:chExt cx="2060275" cy="2039714"/>
            </a:xfrm>
          </p:grpSpPr>
          <p:sp>
            <p:nvSpPr>
              <p:cNvPr id="20" name="Arc 19">
                <a:extLst>
                  <a:ext uri="{FF2B5EF4-FFF2-40B4-BE49-F238E27FC236}">
                    <a16:creationId xmlns:a16="http://schemas.microsoft.com/office/drawing/2014/main" id="{078F04C1-E0E6-B2E8-3A26-25E07B0F963B}"/>
                  </a:ext>
                </a:extLst>
              </p:cNvPr>
              <p:cNvSpPr/>
              <p:nvPr/>
            </p:nvSpPr>
            <p:spPr>
              <a:xfrm rot="4427201">
                <a:off x="3308428" y="2992801"/>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sp>
            <p:nvSpPr>
              <p:cNvPr id="21" name="Arc 20">
                <a:extLst>
                  <a:ext uri="{FF2B5EF4-FFF2-40B4-BE49-F238E27FC236}">
                    <a16:creationId xmlns:a16="http://schemas.microsoft.com/office/drawing/2014/main" id="{60461DFC-44D0-6BE1-DCAC-29712192254A}"/>
                  </a:ext>
                </a:extLst>
              </p:cNvPr>
              <p:cNvSpPr/>
              <p:nvPr/>
            </p:nvSpPr>
            <p:spPr>
              <a:xfrm rot="17172799" flipH="1">
                <a:off x="3272570" y="2992802"/>
                <a:ext cx="2024417" cy="2024417"/>
              </a:xfrm>
              <a:prstGeom prst="arc">
                <a:avLst>
                  <a:gd name="adj1" fmla="val 15450742"/>
                  <a:gd name="adj2" fmla="val 598904"/>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sp>
            <p:nvSpPr>
              <p:cNvPr id="22" name="Arc 21">
                <a:extLst>
                  <a:ext uri="{FF2B5EF4-FFF2-40B4-BE49-F238E27FC236}">
                    <a16:creationId xmlns:a16="http://schemas.microsoft.com/office/drawing/2014/main" id="{733F9C68-26A9-536F-6723-13FD2DAD97E2}"/>
                  </a:ext>
                </a:extLst>
              </p:cNvPr>
              <p:cNvSpPr/>
              <p:nvPr/>
            </p:nvSpPr>
            <p:spPr>
              <a:xfrm rot="19063826">
                <a:off x="3308427" y="2977505"/>
                <a:ext cx="2024417" cy="2024417"/>
              </a:xfrm>
              <a:prstGeom prst="arc">
                <a:avLst>
                  <a:gd name="adj1" fmla="val 16062582"/>
                  <a:gd name="adj2" fmla="val 21522475"/>
                </a:avLst>
              </a:prstGeom>
              <a:ln w="12700" cap="rnd">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grpSp>
        <p:sp>
          <p:nvSpPr>
            <p:cNvPr id="19" name="Oval 18">
              <a:extLst>
                <a:ext uri="{FF2B5EF4-FFF2-40B4-BE49-F238E27FC236}">
                  <a16:creationId xmlns:a16="http://schemas.microsoft.com/office/drawing/2014/main" id="{2423C03B-645C-B917-916C-AA2E0C872F46}"/>
                </a:ext>
              </a:extLst>
            </p:cNvPr>
            <p:cNvSpPr/>
            <p:nvPr/>
          </p:nvSpPr>
          <p:spPr>
            <a:xfrm>
              <a:off x="3496544" y="3190000"/>
              <a:ext cx="1630017" cy="1630017"/>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6">
                <a:solidFill>
                  <a:schemeClr val="bg1"/>
                </a:solidFill>
                <a:highlight>
                  <a:srgbClr val="EFEFEF"/>
                </a:highlight>
                <a:latin typeface="Avenir Book" panose="02000503020000020003" pitchFamily="2" charset="0"/>
              </a:endParaRPr>
            </a:p>
          </p:txBody>
        </p:sp>
      </p:grpSp>
      <p:cxnSp>
        <p:nvCxnSpPr>
          <p:cNvPr id="24" name="Straight Connector 23">
            <a:extLst>
              <a:ext uri="{FF2B5EF4-FFF2-40B4-BE49-F238E27FC236}">
                <a16:creationId xmlns:a16="http://schemas.microsoft.com/office/drawing/2014/main" id="{958D9322-99A0-A69E-889A-1880CAB345DE}"/>
              </a:ext>
            </a:extLst>
          </p:cNvPr>
          <p:cNvCxnSpPr>
            <a:cxnSpLocks/>
          </p:cNvCxnSpPr>
          <p:nvPr/>
        </p:nvCxnSpPr>
        <p:spPr>
          <a:xfrm>
            <a:off x="8854606" y="5730062"/>
            <a:ext cx="2556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TE Tab">
            <a:extLst>
              <a:ext uri="{FF2B5EF4-FFF2-40B4-BE49-F238E27FC236}">
                <a16:creationId xmlns:a16="http://schemas.microsoft.com/office/drawing/2014/main" id="{CDE39331-5B04-A254-B4AC-8F2B70FE473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8640" y="-2099"/>
            <a:ext cx="583127" cy="333215"/>
          </a:xfrm>
          <a:prstGeom prst="rect">
            <a:avLst/>
          </a:prstGeom>
          <a:ln w="0">
            <a:noFill/>
          </a:ln>
        </p:spPr>
      </p:pic>
      <p:sp>
        <p:nvSpPr>
          <p:cNvPr id="8" name="TextBox 7">
            <a:extLst>
              <a:ext uri="{FF2B5EF4-FFF2-40B4-BE49-F238E27FC236}">
                <a16:creationId xmlns:a16="http://schemas.microsoft.com/office/drawing/2014/main" id="{33CC9AA9-AC1D-7A8A-BA43-D261E552AF45}"/>
              </a:ext>
            </a:extLst>
          </p:cNvPr>
          <p:cNvSpPr txBox="1"/>
          <p:nvPr/>
        </p:nvSpPr>
        <p:spPr>
          <a:xfrm>
            <a:off x="427737" y="4123399"/>
            <a:ext cx="5170133" cy="1346010"/>
          </a:xfrm>
          <a:prstGeom prst="rect">
            <a:avLst/>
          </a:prstGeom>
          <a:noFill/>
        </p:spPr>
        <p:txBody>
          <a:bodyPr wrap="square" rtlCol="0">
            <a:spAutoFit/>
          </a:bodyPr>
          <a:lstStyle/>
          <a:p>
            <a:pPr defTabSz="493768">
              <a:lnSpc>
                <a:spcPct val="90000"/>
              </a:lnSpc>
              <a:spcAft>
                <a:spcPts val="432"/>
              </a:spcAft>
            </a:pPr>
            <a:endParaRPr lang="en-US" sz="1200" b="1" dirty="0">
              <a:solidFill>
                <a:schemeClr val="accent2"/>
              </a:solidFill>
              <a:latin typeface="Avenir Heavy" panose="02000503020000020003" pitchFamily="2" charset="0"/>
            </a:endParaRPr>
          </a:p>
          <a:p>
            <a:pPr defTabSz="493768">
              <a:lnSpc>
                <a:spcPct val="90000"/>
              </a:lnSpc>
              <a:spcAft>
                <a:spcPts val="432"/>
              </a:spcAft>
            </a:pPr>
            <a:r>
              <a:rPr lang="en-US" sz="1000" b="1" dirty="0">
                <a:solidFill>
                  <a:schemeClr val="accent2"/>
                </a:solidFill>
                <a:latin typeface="Avenir Book" panose="02000503020000020003"/>
              </a:rPr>
              <a:t>Declaration</a:t>
            </a:r>
          </a:p>
          <a:p>
            <a:pPr defTabSz="493768">
              <a:lnSpc>
                <a:spcPct val="90000"/>
              </a:lnSpc>
              <a:spcAft>
                <a:spcPts val="432"/>
              </a:spcAft>
            </a:pPr>
            <a:r>
              <a:rPr lang="en-US" sz="1000" b="1" dirty="0">
                <a:latin typeface="Avenir Book" panose="02000503020000020003"/>
                <a:cs typeface="Arial" panose="020B0604020202020204" pitchFamily="34" charset="0"/>
              </a:rPr>
              <a:t>I confirm that the Company’s 2025 gender pay gap calculations are accurate and meet the requirements of the regulations.</a:t>
            </a:r>
          </a:p>
          <a:p>
            <a:pPr defTabSz="493768">
              <a:lnSpc>
                <a:spcPct val="90000"/>
              </a:lnSpc>
              <a:spcAft>
                <a:spcPts val="432"/>
              </a:spcAft>
            </a:pPr>
            <a:endParaRPr lang="en-US" sz="1000" b="1" i="1" dirty="0">
              <a:latin typeface="Avenir Book" panose="02000503020000020003" pitchFamily="2" charset="0"/>
              <a:cs typeface="Arial" panose="020B0604020202020204" pitchFamily="34" charset="0"/>
            </a:endParaRPr>
          </a:p>
          <a:p>
            <a:pPr defTabSz="493768">
              <a:lnSpc>
                <a:spcPct val="90000"/>
              </a:lnSpc>
              <a:spcAft>
                <a:spcPts val="432"/>
              </a:spcAft>
            </a:pPr>
            <a:r>
              <a:rPr lang="en-US" sz="1000" b="1" i="1" dirty="0">
                <a:latin typeface="Avenir Book" panose="02000503020000020003" pitchFamily="2" charset="0"/>
                <a:cs typeface="Arial" panose="020B0604020202020204" pitchFamily="34" charset="0"/>
              </a:rPr>
              <a:t>Signature						Neil Griffin - Operations Manager</a:t>
            </a:r>
          </a:p>
          <a:p>
            <a:pPr defTabSz="493768">
              <a:lnSpc>
                <a:spcPct val="90000"/>
              </a:lnSpc>
              <a:spcAft>
                <a:spcPts val="432"/>
              </a:spcAft>
            </a:pPr>
            <a:r>
              <a:rPr lang="en-US" sz="1000" b="1" i="1" dirty="0">
                <a:latin typeface="Avenir Book" panose="02000503020000020003" pitchFamily="2" charset="0"/>
                <a:cs typeface="Arial" panose="020B0604020202020204" pitchFamily="34" charset="0"/>
              </a:rPr>
              <a:t>						Dermot Greaney – Finance Controller</a:t>
            </a:r>
          </a:p>
        </p:txBody>
      </p:sp>
      <p:graphicFrame>
        <p:nvGraphicFramePr>
          <p:cNvPr id="14" name="Table 13">
            <a:extLst>
              <a:ext uri="{FF2B5EF4-FFF2-40B4-BE49-F238E27FC236}">
                <a16:creationId xmlns:a16="http://schemas.microsoft.com/office/drawing/2014/main" id="{F3AE8CA2-EB80-DB56-6D4D-6DC2D0EBF2FB}"/>
              </a:ext>
            </a:extLst>
          </p:cNvPr>
          <p:cNvGraphicFramePr>
            <a:graphicFrameLocks noGrp="1"/>
          </p:cNvGraphicFramePr>
          <p:nvPr>
            <p:extLst>
              <p:ext uri="{D42A27DB-BD31-4B8C-83A1-F6EECF244321}">
                <p14:modId xmlns:p14="http://schemas.microsoft.com/office/powerpoint/2010/main" val="676785"/>
              </p:ext>
            </p:extLst>
          </p:nvPr>
        </p:nvGraphicFramePr>
        <p:xfrm>
          <a:off x="368102" y="2168158"/>
          <a:ext cx="5478070" cy="1440180"/>
        </p:xfrm>
        <a:graphic>
          <a:graphicData uri="http://schemas.openxmlformats.org/drawingml/2006/table">
            <a:tbl>
              <a:tblPr/>
              <a:tblGrid>
                <a:gridCol w="726790">
                  <a:extLst>
                    <a:ext uri="{9D8B030D-6E8A-4147-A177-3AD203B41FA5}">
                      <a16:colId xmlns:a16="http://schemas.microsoft.com/office/drawing/2014/main" val="522351941"/>
                    </a:ext>
                  </a:extLst>
                </a:gridCol>
                <a:gridCol w="881451">
                  <a:extLst>
                    <a:ext uri="{9D8B030D-6E8A-4147-A177-3AD203B41FA5}">
                      <a16:colId xmlns:a16="http://schemas.microsoft.com/office/drawing/2014/main" val="2794805848"/>
                    </a:ext>
                  </a:extLst>
                </a:gridCol>
                <a:gridCol w="967457">
                  <a:extLst>
                    <a:ext uri="{9D8B030D-6E8A-4147-A177-3AD203B41FA5}">
                      <a16:colId xmlns:a16="http://schemas.microsoft.com/office/drawing/2014/main" val="1063056281"/>
                    </a:ext>
                  </a:extLst>
                </a:gridCol>
                <a:gridCol w="1090913">
                  <a:extLst>
                    <a:ext uri="{9D8B030D-6E8A-4147-A177-3AD203B41FA5}">
                      <a16:colId xmlns:a16="http://schemas.microsoft.com/office/drawing/2014/main" val="778415022"/>
                    </a:ext>
                  </a:extLst>
                </a:gridCol>
                <a:gridCol w="844002">
                  <a:extLst>
                    <a:ext uri="{9D8B030D-6E8A-4147-A177-3AD203B41FA5}">
                      <a16:colId xmlns:a16="http://schemas.microsoft.com/office/drawing/2014/main" val="2432203068"/>
                    </a:ext>
                  </a:extLst>
                </a:gridCol>
                <a:gridCol w="967457">
                  <a:extLst>
                    <a:ext uri="{9D8B030D-6E8A-4147-A177-3AD203B41FA5}">
                      <a16:colId xmlns:a16="http://schemas.microsoft.com/office/drawing/2014/main" val="476987287"/>
                    </a:ext>
                  </a:extLst>
                </a:gridCol>
              </a:tblGrid>
              <a:tr h="160233">
                <a:tc>
                  <a:txBody>
                    <a:bodyPr/>
                    <a:lstStyle/>
                    <a:p>
                      <a:pPr algn="ctr" fontAlgn="t"/>
                      <a:r>
                        <a:rPr lang="en-IE" sz="1100" b="1" i="0" u="none" strike="noStrike">
                          <a:solidFill>
                            <a:srgbClr val="000000"/>
                          </a:solidFill>
                          <a:effectLst/>
                          <a:latin typeface="Avenir book" panose="02000503020000020003"/>
                        </a:rPr>
                        <a:t> </a:t>
                      </a:r>
                    </a:p>
                  </a:txBody>
                  <a:tcPr marL="7620" marR="7620" marT="7620" marB="0">
                    <a:lnL>
                      <a:solidFill>
                        <a:srgbClr val="000000"/>
                      </a:solidFill>
                    </a:lnL>
                    <a:lnR>
                      <a:solidFill>
                        <a:srgbClr val="000000"/>
                      </a:solidFill>
                    </a:lnR>
                    <a:lnT>
                      <a:solidFill>
                        <a:srgbClr val="000000"/>
                      </a:solidFill>
                    </a:lnT>
                    <a:lnB>
                      <a:solidFill>
                        <a:srgbClr val="000000"/>
                      </a:solidFill>
                    </a:lnB>
                    <a:solidFill>
                      <a:srgbClr val="FFFFFF"/>
                    </a:solidFill>
                  </a:tcPr>
                </a:tc>
                <a:tc>
                  <a:txBody>
                    <a:bodyPr/>
                    <a:lstStyle/>
                    <a:p>
                      <a:pPr algn="ctr" fontAlgn="b"/>
                      <a:r>
                        <a:rPr lang="en-IE" sz="1000" b="1" i="0" u="none" strike="noStrike">
                          <a:solidFill>
                            <a:srgbClr val="FFFFFF"/>
                          </a:solidFill>
                          <a:effectLst/>
                          <a:latin typeface="Avenir Book"/>
                        </a:rPr>
                        <a:t>GENDER PAY GAP</a:t>
                      </a:r>
                    </a:p>
                  </a:txBody>
                  <a:tcPr marL="7620" marR="7620" marT="7620" marB="0" anchor="b">
                    <a:lnL>
                      <a:solidFill>
                        <a:srgbClr val="000000"/>
                      </a:solidFill>
                    </a:lnL>
                    <a:lnR>
                      <a:solidFill>
                        <a:srgbClr val="000000"/>
                      </a:solidFill>
                    </a:lnR>
                    <a:lnT>
                      <a:solidFill>
                        <a:srgbClr val="000000"/>
                      </a:solidFill>
                    </a:lnT>
                    <a:lnB>
                      <a:solidFill>
                        <a:srgbClr val="000000"/>
                      </a:solidFill>
                    </a:lnB>
                    <a:solidFill>
                      <a:srgbClr val="002060"/>
                    </a:solidFill>
                  </a:tcPr>
                </a:tc>
                <a:tc>
                  <a:txBody>
                    <a:bodyPr/>
                    <a:lstStyle/>
                    <a:p>
                      <a:pPr lvl="0" algn="ctr">
                        <a:buNone/>
                      </a:pPr>
                      <a:r>
                        <a:rPr lang="en-IE" sz="1000" b="1" i="0" u="none" strike="noStrike">
                          <a:solidFill>
                            <a:srgbClr val="FFFFFF"/>
                          </a:solidFill>
                          <a:effectLst/>
                          <a:latin typeface="Avenir Book"/>
                        </a:rPr>
                        <a:t>BONUS</a:t>
                      </a:r>
                    </a:p>
                  </a:txBody>
                  <a:tcPr marL="7620" marR="7620" marT="7620" marB="0" anchor="b">
                    <a:lnL>
                      <a:solidFill>
                        <a:srgbClr val="000000"/>
                      </a:solidFill>
                    </a:lnL>
                    <a:lnR w="0">
                      <a:noFill/>
                    </a:lnR>
                    <a:lnT w="0">
                      <a:noFill/>
                    </a:lnT>
                    <a:lnB w="0">
                      <a:noFill/>
                    </a:lnB>
                    <a:solidFill>
                      <a:srgbClr val="002060"/>
                    </a:solidFill>
                  </a:tcPr>
                </a:tc>
                <a:tc>
                  <a:txBody>
                    <a:bodyPr/>
                    <a:lstStyle/>
                    <a:p>
                      <a:pPr lvl="0" algn="ctr">
                        <a:buNone/>
                      </a:pPr>
                      <a:r>
                        <a:rPr lang="en-IE" sz="1000" b="1" i="0" u="none" strike="noStrike">
                          <a:solidFill>
                            <a:srgbClr val="FFFFFF"/>
                          </a:solidFill>
                          <a:effectLst/>
                          <a:latin typeface="Avenir Book"/>
                        </a:rPr>
                        <a:t>BONUS PARTICIPATION</a:t>
                      </a:r>
                    </a:p>
                  </a:txBody>
                  <a:tcPr marL="7620" marR="7620" marT="7620" marB="0" anchor="b">
                    <a:lnL w="0">
                      <a:noFill/>
                    </a:lnL>
                    <a:lnR w="0">
                      <a:noFill/>
                    </a:lnR>
                    <a:lnT w="0">
                      <a:noFill/>
                    </a:lnT>
                    <a:lnB w="0">
                      <a:noFill/>
                    </a:lnB>
                    <a:solidFill>
                      <a:srgbClr val="002060"/>
                    </a:solidFill>
                  </a:tcPr>
                </a:tc>
                <a:tc>
                  <a:txBody>
                    <a:bodyPr/>
                    <a:lstStyle/>
                    <a:p>
                      <a:pPr lvl="0" algn="ctr">
                        <a:buNone/>
                      </a:pPr>
                      <a:r>
                        <a:rPr lang="en-IE" sz="1000" b="1" i="0" u="none" strike="noStrike">
                          <a:solidFill>
                            <a:srgbClr val="FFFFFF"/>
                          </a:solidFill>
                          <a:effectLst/>
                          <a:latin typeface="Avenir Book"/>
                        </a:rPr>
                        <a:t>PART-TIME</a:t>
                      </a:r>
                      <a:endParaRPr lang="en-US" sz="1000">
                        <a:latin typeface="Avenir Book"/>
                      </a:endParaRPr>
                    </a:p>
                  </a:txBody>
                  <a:tcPr marL="7620" marR="7620" marT="7620" marB="0" anchor="b">
                    <a:lnL>
                      <a:noFill/>
                    </a:lnL>
                    <a:lnR>
                      <a:solidFill>
                        <a:srgbClr val="000000"/>
                      </a:solidFill>
                    </a:lnR>
                    <a:lnT>
                      <a:solidFill>
                        <a:srgbClr val="000000"/>
                      </a:solidFill>
                    </a:lnT>
                    <a:lnB>
                      <a:solidFill>
                        <a:srgbClr val="000000"/>
                      </a:solidFill>
                    </a:lnB>
                    <a:solidFill>
                      <a:srgbClr val="002060"/>
                    </a:solidFill>
                  </a:tcPr>
                </a:tc>
                <a:tc>
                  <a:txBody>
                    <a:bodyPr/>
                    <a:lstStyle/>
                    <a:p>
                      <a:pPr lvl="0" algn="ctr">
                        <a:buNone/>
                      </a:pPr>
                      <a:r>
                        <a:rPr lang="en-IE" sz="1000" b="1" i="0" u="none" strike="noStrike">
                          <a:solidFill>
                            <a:srgbClr val="FFFFFF"/>
                          </a:solidFill>
                          <a:effectLst/>
                          <a:latin typeface="Avenir Book"/>
                        </a:rPr>
                        <a:t>TEMPORARY</a:t>
                      </a:r>
                      <a:endParaRPr lang="en-US" sz="1000">
                        <a:latin typeface="Avenir Book"/>
                      </a:endParaRPr>
                    </a:p>
                  </a:txBody>
                  <a:tcPr marL="7620" marR="7620" marT="7620" marB="0" anchor="b">
                    <a:lnL w="9525" cap="flat" cmpd="sng" algn="ctr">
                      <a:solidFill>
                        <a:srgbClr val="000000"/>
                      </a:solidFill>
                      <a:prstDash val="solid"/>
                      <a:round/>
                      <a:headEnd type="none" w="med" len="med"/>
                      <a:tailEnd type="none" w="med" len="med"/>
                    </a:lnL>
                    <a:lnR w="0">
                      <a:noFill/>
                    </a:lnR>
                    <a:lnT w="0">
                      <a:noFill/>
                    </a:lnT>
                    <a:lnB w="0">
                      <a:noFill/>
                    </a:lnB>
                    <a:solidFill>
                      <a:srgbClr val="002060"/>
                    </a:solidFill>
                  </a:tcPr>
                </a:tc>
                <a:extLst>
                  <a:ext uri="{0D108BD9-81ED-4DB2-BD59-A6C34878D82A}">
                    <a16:rowId xmlns:a16="http://schemas.microsoft.com/office/drawing/2014/main" val="1421264959"/>
                  </a:ext>
                </a:extLst>
              </a:tr>
              <a:tr h="85124">
                <a:tc>
                  <a:txBody>
                    <a:bodyPr/>
                    <a:lstStyle/>
                    <a:p>
                      <a:pPr algn="ctr" fontAlgn="t"/>
                      <a:br>
                        <a:rPr lang="en-IE" sz="1100" b="0" i="0" u="none" strike="noStrike" dirty="0">
                          <a:solidFill>
                            <a:srgbClr val="FFFFFF"/>
                          </a:solidFill>
                          <a:effectLst/>
                          <a:latin typeface="Avenir Book"/>
                        </a:rPr>
                      </a:br>
                      <a:r>
                        <a:rPr lang="en-IE" sz="1000" b="0" i="0" u="none" strike="noStrike" dirty="0">
                          <a:solidFill>
                            <a:srgbClr val="FFFFFF"/>
                          </a:solidFill>
                          <a:effectLst/>
                          <a:latin typeface="Avenir Book"/>
                        </a:rPr>
                        <a:t>MEDIAN      </a:t>
                      </a:r>
                      <a:r>
                        <a:rPr lang="en-IE" sz="800" b="0" i="0" u="none" strike="noStrike" dirty="0">
                          <a:solidFill>
                            <a:srgbClr val="FFFFFF"/>
                          </a:solidFill>
                          <a:effectLst/>
                          <a:latin typeface="Avenir Book"/>
                        </a:rPr>
                        <a:t>2025</a:t>
                      </a:r>
                    </a:p>
                  </a:txBody>
                  <a:tcPr marL="7620" marR="7620" marT="7620" marB="0">
                    <a:lnL>
                      <a:noFill/>
                    </a:lnL>
                    <a:lnR>
                      <a:noFill/>
                    </a:lnR>
                    <a:lnT>
                      <a:solidFill>
                        <a:srgbClr val="000000"/>
                      </a:solidFill>
                    </a:lnT>
                    <a:lnB>
                      <a:noFill/>
                    </a:lnB>
                    <a:solidFill>
                      <a:srgbClr val="7030A0"/>
                    </a:solidFill>
                  </a:tcPr>
                </a:tc>
                <a:tc>
                  <a:txBody>
                    <a:bodyPr/>
                    <a:lstStyle/>
                    <a:p>
                      <a:pPr algn="ctr" fontAlgn="b"/>
                      <a:r>
                        <a:rPr lang="en-IE" sz="850" b="1" i="0" u="none" strike="noStrike" dirty="0">
                          <a:solidFill>
                            <a:srgbClr val="7030A0"/>
                          </a:solidFill>
                          <a:effectLst/>
                          <a:latin typeface="Avenir book" panose="02000503020000020003"/>
                        </a:rPr>
                        <a:t>24.14%</a:t>
                      </a:r>
                    </a:p>
                  </a:txBody>
                  <a:tcPr marL="7620" marR="7620" marT="7620" marB="0" anchor="b">
                    <a:lnL>
                      <a:noFill/>
                    </a:lnL>
                    <a:lnR w="6350" cap="flat" cmpd="sng" algn="ctr">
                      <a:solidFill>
                        <a:srgbClr val="808080"/>
                      </a:solidFill>
                      <a:prstDash val="solid"/>
                      <a:round/>
                      <a:headEnd type="none" w="med" len="med"/>
                      <a:tailEnd type="none" w="med" len="med"/>
                    </a:lnR>
                    <a:lnT>
                      <a:solidFill>
                        <a:srgbClr val="000000"/>
                      </a:solidFill>
                    </a:lnT>
                    <a:lnB>
                      <a:noFill/>
                    </a:lnB>
                    <a:solidFill>
                      <a:srgbClr val="FFFFFF"/>
                    </a:solidFill>
                  </a:tcPr>
                </a:tc>
                <a:tc>
                  <a:txBody>
                    <a:bodyPr/>
                    <a:lstStyle/>
                    <a:p>
                      <a:pPr lvl="0" algn="ctr">
                        <a:buNone/>
                      </a:pPr>
                      <a:r>
                        <a:rPr lang="en-IE" sz="850" b="1" i="0" u="none" strike="noStrike" dirty="0">
                          <a:solidFill>
                            <a:srgbClr val="366092"/>
                          </a:solidFill>
                          <a:effectLst/>
                          <a:latin typeface="Avenir book" panose="02000503020000020003"/>
                        </a:rPr>
                        <a:t>18.60%</a:t>
                      </a:r>
                    </a:p>
                  </a:txBody>
                  <a:tcPr marL="7620" marR="7620" marT="762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w="0">
                      <a:noFill/>
                    </a:lnT>
                    <a:lnB w="0">
                      <a:noFill/>
                    </a:lnB>
                    <a:solidFill>
                      <a:srgbClr val="FFFFFF"/>
                    </a:solidFill>
                  </a:tcPr>
                </a:tc>
                <a:tc>
                  <a:txBody>
                    <a:bodyPr/>
                    <a:lstStyle/>
                    <a:p>
                      <a:pPr lvl="0" algn="ctr">
                        <a:buNone/>
                      </a:pPr>
                      <a:r>
                        <a:rPr lang="en-IE" sz="850" b="1" i="0" u="none" strike="noStrike" dirty="0">
                          <a:solidFill>
                            <a:srgbClr val="7030A0"/>
                          </a:solidFill>
                          <a:effectLst/>
                          <a:latin typeface="Avenir book"/>
                        </a:rPr>
                        <a:t>100%</a:t>
                      </a:r>
                    </a:p>
                  </a:txBody>
                  <a:tcPr marL="7620" marR="7620" marT="7620" marB="0" anchor="b">
                    <a:lnL w="6350">
                      <a:solidFill>
                        <a:srgbClr val="808080"/>
                      </a:solidFill>
                    </a:lnL>
                    <a:lnR w="6350">
                      <a:solidFill>
                        <a:srgbClr val="808080"/>
                      </a:solidFill>
                    </a:lnR>
                    <a:lnT w="0">
                      <a:noFill/>
                    </a:lnT>
                    <a:lnB w="0">
                      <a:noFill/>
                    </a:lnB>
                    <a:solidFill>
                      <a:srgbClr val="FFFFFF"/>
                    </a:solidFill>
                  </a:tcPr>
                </a:tc>
                <a:tc>
                  <a:txBody>
                    <a:bodyPr/>
                    <a:lstStyle/>
                    <a:p>
                      <a:pPr lvl="0" algn="ctr">
                        <a:buNone/>
                      </a:pPr>
                      <a:r>
                        <a:rPr lang="en-IE" sz="850" b="1" i="0" u="none" strike="noStrike" dirty="0">
                          <a:solidFill>
                            <a:srgbClr val="7030A0"/>
                          </a:solidFill>
                          <a:effectLst/>
                          <a:latin typeface="Avenir book" panose="02000503020000020003"/>
                        </a:rPr>
                        <a:t>N/A</a:t>
                      </a:r>
                      <a:endParaRPr lang="en-US" sz="850" dirty="0"/>
                    </a:p>
                  </a:txBody>
                  <a:tcPr marL="7620" marR="7620" marT="7620" marB="0" anchor="b">
                    <a:lnL w="6350" cap="flat" cmpd="sng" algn="ctr">
                      <a:solidFill>
                        <a:srgbClr val="808080"/>
                      </a:solidFill>
                      <a:prstDash val="solid"/>
                      <a:round/>
                      <a:headEnd type="none" w="med" len="med"/>
                      <a:tailEnd type="none" w="med" len="med"/>
                    </a:lnL>
                    <a:lnR w="6350" cap="flat" cmpd="sng" algn="ctr">
                      <a:solidFill>
                        <a:srgbClr val="808080"/>
                      </a:solidFill>
                      <a:prstDash val="solid"/>
                      <a:round/>
                      <a:headEnd type="none" w="med" len="med"/>
                      <a:tailEnd type="none" w="med" len="med"/>
                    </a:lnR>
                    <a:lnT>
                      <a:solidFill>
                        <a:srgbClr val="000000"/>
                      </a:solidFill>
                    </a:lnT>
                    <a:lnB>
                      <a:noFill/>
                    </a:lnB>
                    <a:solidFill>
                      <a:srgbClr val="FFFFFF"/>
                    </a:solidFill>
                  </a:tcPr>
                </a:tc>
                <a:tc>
                  <a:txBody>
                    <a:bodyPr/>
                    <a:lstStyle/>
                    <a:p>
                      <a:pPr lvl="0" algn="ctr">
                        <a:buNone/>
                      </a:pPr>
                      <a:r>
                        <a:rPr lang="en-IE" sz="850" b="1" i="0" u="none" strike="noStrike" dirty="0">
                          <a:solidFill>
                            <a:srgbClr val="366092"/>
                          </a:solidFill>
                          <a:effectLst/>
                          <a:latin typeface="Avenir book" panose="02000503020000020003"/>
                        </a:rPr>
                        <a:t>N/A</a:t>
                      </a:r>
                    </a:p>
                  </a:txBody>
                  <a:tcPr marL="7620" marR="7620" marT="7620" marB="0" anchor="b">
                    <a:lnL w="6350" cap="flat" cmpd="sng" algn="ctr">
                      <a:solidFill>
                        <a:srgbClr val="808080"/>
                      </a:solidFill>
                      <a:prstDash val="solid"/>
                      <a:round/>
                      <a:headEnd type="none" w="med" len="med"/>
                      <a:tailEnd type="none" w="med" len="med"/>
                    </a:lnL>
                    <a:lnR w="6350">
                      <a:solidFill>
                        <a:srgbClr val="808080"/>
                      </a:solidFill>
                    </a:lnR>
                    <a:lnT w="0">
                      <a:noFill/>
                    </a:lnT>
                    <a:lnB w="0">
                      <a:noFill/>
                    </a:lnB>
                    <a:solidFill>
                      <a:srgbClr val="FFFFFF"/>
                    </a:solidFill>
                  </a:tcPr>
                </a:tc>
                <a:extLst>
                  <a:ext uri="{0D108BD9-81ED-4DB2-BD59-A6C34878D82A}">
                    <a16:rowId xmlns:a16="http://schemas.microsoft.com/office/drawing/2014/main" val="842034088"/>
                  </a:ext>
                </a:extLst>
              </a:tr>
              <a:tr h="100965">
                <a:tc>
                  <a:txBody>
                    <a:bodyPr/>
                    <a:lstStyle/>
                    <a:p>
                      <a:pPr algn="ctr" fontAlgn="t"/>
                      <a:r>
                        <a:rPr lang="en-IE" sz="1100" b="1" i="0" u="none" strike="noStrike">
                          <a:solidFill>
                            <a:srgbClr val="000000"/>
                          </a:solidFill>
                          <a:effectLst/>
                          <a:latin typeface="Avenir book" panose="02000503020000020003"/>
                        </a:rPr>
                        <a:t> </a:t>
                      </a:r>
                    </a:p>
                  </a:txBody>
                  <a:tcPr marL="7620" marR="7620" marT="7620" marB="0">
                    <a:lnL>
                      <a:noFill/>
                    </a:lnL>
                    <a:lnR>
                      <a:noFill/>
                    </a:lnR>
                    <a:lnT>
                      <a:noFill/>
                    </a:lnT>
                    <a:lnB>
                      <a:noFill/>
                    </a:lnB>
                    <a:solidFill>
                      <a:srgbClr val="FFFFFF"/>
                    </a:solidFill>
                  </a:tcPr>
                </a:tc>
                <a:tc>
                  <a:txBody>
                    <a:bodyPr/>
                    <a:lstStyle/>
                    <a:p>
                      <a:pPr algn="ctr" fontAlgn="b"/>
                      <a:endParaRPr lang="en-IE" sz="850" b="0" i="0" u="none" strike="noStrike">
                        <a:solidFill>
                          <a:srgbClr val="000000"/>
                        </a:solidFill>
                        <a:effectLst/>
                        <a:latin typeface="Avenir book" panose="02000503020000020003"/>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79646"/>
                    </a:solidFill>
                  </a:tcPr>
                </a:tc>
                <a:tc>
                  <a:txBody>
                    <a:bodyPr/>
                    <a:lstStyle/>
                    <a:p>
                      <a:pPr lvl="0" algn="l">
                        <a:buNone/>
                      </a:pPr>
                      <a:endParaRPr lang="en-IE" sz="850" b="0" i="0" u="none" strike="noStrike">
                        <a:solidFill>
                          <a:srgbClr val="000000"/>
                        </a:solidFill>
                        <a:effectLst/>
                        <a:latin typeface="Avenir book" panose="02000503020000020003"/>
                      </a:endParaRPr>
                    </a:p>
                  </a:txBody>
                  <a:tcPr marL="7620" marR="7620" marT="7620" marB="0">
                    <a:lnL>
                      <a:noFill/>
                    </a:lnL>
                    <a:lnR w="0">
                      <a:noFill/>
                    </a:lnR>
                    <a:lnT w="0">
                      <a:noFill/>
                    </a:lnT>
                    <a:lnB w="6350">
                      <a:solidFill>
                        <a:srgbClr val="000000"/>
                      </a:solidFill>
                    </a:lnB>
                    <a:solidFill>
                      <a:srgbClr val="F79646"/>
                    </a:solidFill>
                  </a:tcPr>
                </a:tc>
                <a:tc>
                  <a:txBody>
                    <a:bodyPr/>
                    <a:lstStyle/>
                    <a:p>
                      <a:pPr lvl="0" algn="ctr">
                        <a:buNone/>
                      </a:pPr>
                      <a:endParaRPr lang="en-IE" sz="850" b="0" i="0" u="none" strike="noStrike" dirty="0">
                        <a:solidFill>
                          <a:srgbClr val="000000"/>
                        </a:solidFill>
                        <a:effectLst/>
                        <a:latin typeface="Avenir book" panose="02000503020000020003"/>
                      </a:endParaRPr>
                    </a:p>
                  </a:txBody>
                  <a:tcPr marL="7620" marR="7620" marT="7620" marB="0" anchor="b">
                    <a:lnL w="0">
                      <a:noFill/>
                    </a:lnL>
                    <a:lnR w="0">
                      <a:noFill/>
                    </a:lnR>
                    <a:lnT w="0">
                      <a:noFill/>
                    </a:lnT>
                    <a:lnB w="6350">
                      <a:solidFill>
                        <a:srgbClr val="000000"/>
                      </a:solidFill>
                    </a:lnB>
                    <a:solidFill>
                      <a:srgbClr val="F79646"/>
                    </a:solidFill>
                  </a:tcPr>
                </a:tc>
                <a:tc>
                  <a:txBody>
                    <a:bodyPr/>
                    <a:lstStyle/>
                    <a:p>
                      <a:pPr lvl="0" algn="ctr">
                        <a:buNone/>
                      </a:pPr>
                      <a:endParaRPr lang="en-IE" sz="850" b="0" i="0" u="none" strike="noStrike">
                        <a:solidFill>
                          <a:srgbClr val="000000"/>
                        </a:solidFill>
                        <a:effectLst/>
                        <a:latin typeface="Avenir book" panose="02000503020000020003"/>
                      </a:endParaRPr>
                    </a:p>
                  </a:txBody>
                  <a:tcPr marL="7620" marR="7620" marT="7620" marB="0" anchor="b">
                    <a:lnL>
                      <a:noFill/>
                    </a:lnL>
                    <a:lnR>
                      <a:noFill/>
                    </a:lnR>
                    <a:lnT>
                      <a:noFill/>
                    </a:lnT>
                    <a:lnB w="6350" cap="flat" cmpd="sng" algn="ctr">
                      <a:solidFill>
                        <a:srgbClr val="000000"/>
                      </a:solidFill>
                      <a:prstDash val="solid"/>
                      <a:round/>
                      <a:headEnd type="none" w="med" len="med"/>
                      <a:tailEnd type="none" w="med" len="med"/>
                    </a:lnB>
                    <a:solidFill>
                      <a:srgbClr val="F79646"/>
                    </a:solidFill>
                  </a:tcPr>
                </a:tc>
                <a:tc>
                  <a:txBody>
                    <a:bodyPr/>
                    <a:lstStyle/>
                    <a:p>
                      <a:pPr lvl="0" algn="l">
                        <a:buNone/>
                      </a:pPr>
                      <a:endParaRPr lang="en-IE" sz="850" b="0" i="0" u="none" strike="noStrike">
                        <a:solidFill>
                          <a:srgbClr val="000000"/>
                        </a:solidFill>
                        <a:effectLst/>
                        <a:latin typeface="Avenir book" panose="02000503020000020003"/>
                      </a:endParaRPr>
                    </a:p>
                  </a:txBody>
                  <a:tcPr marL="7620" marR="7620" marT="7620" marB="0">
                    <a:lnL w="0">
                      <a:noFill/>
                    </a:lnL>
                    <a:lnR w="0">
                      <a:noFill/>
                    </a:lnR>
                    <a:lnT w="0">
                      <a:noFill/>
                    </a:lnT>
                    <a:lnB w="6350" cap="flat" cmpd="sng" algn="ctr">
                      <a:solidFill>
                        <a:srgbClr val="000000"/>
                      </a:solidFill>
                      <a:prstDash val="solid"/>
                      <a:round/>
                      <a:headEnd type="none" w="med" len="med"/>
                      <a:tailEnd type="none" w="med" len="med"/>
                    </a:lnB>
                    <a:solidFill>
                      <a:srgbClr val="F79646"/>
                    </a:solidFill>
                  </a:tcPr>
                </a:tc>
                <a:extLst>
                  <a:ext uri="{0D108BD9-81ED-4DB2-BD59-A6C34878D82A}">
                    <a16:rowId xmlns:a16="http://schemas.microsoft.com/office/drawing/2014/main" val="774718843"/>
                  </a:ext>
                </a:extLst>
              </a:tr>
              <a:tr h="502920">
                <a:tc>
                  <a:txBody>
                    <a:bodyPr/>
                    <a:lstStyle/>
                    <a:p>
                      <a:pPr algn="ctr" fontAlgn="t"/>
                      <a:br>
                        <a:rPr lang="en-IE" sz="1100" b="1" i="0" u="none" strike="noStrike" dirty="0">
                          <a:solidFill>
                            <a:srgbClr val="FFFFFF"/>
                          </a:solidFill>
                          <a:effectLst/>
                          <a:latin typeface="Avenir book" panose="02000503020000020003"/>
                        </a:rPr>
                      </a:br>
                      <a:r>
                        <a:rPr lang="en-IE" sz="850" b="1" i="0" u="none" strike="noStrike" dirty="0">
                          <a:solidFill>
                            <a:srgbClr val="FFFFFF"/>
                          </a:solidFill>
                          <a:effectLst/>
                          <a:latin typeface="Avenir Book"/>
                        </a:rPr>
                        <a:t>MEAN                     2025</a:t>
                      </a:r>
                    </a:p>
                  </a:txBody>
                  <a:tcPr marL="7620" marR="7620" marT="7620" marB="0">
                    <a:lnL>
                      <a:noFill/>
                    </a:lnL>
                    <a:lnR w="6350" cap="flat" cmpd="sng" algn="ctr">
                      <a:solidFill>
                        <a:srgbClr val="000000"/>
                      </a:solidFill>
                      <a:prstDash val="solid"/>
                      <a:round/>
                      <a:headEnd type="none" w="med" len="med"/>
                      <a:tailEnd type="none" w="med" len="med"/>
                    </a:lnR>
                    <a:lnT>
                      <a:noFill/>
                    </a:lnT>
                    <a:lnB>
                      <a:noFill/>
                    </a:lnB>
                    <a:solidFill>
                      <a:srgbClr val="F79646"/>
                    </a:solidFill>
                  </a:tcPr>
                </a:tc>
                <a:tc>
                  <a:txBody>
                    <a:bodyPr/>
                    <a:lstStyle/>
                    <a:p>
                      <a:pPr algn="ctr" fontAlgn="b"/>
                      <a:r>
                        <a:rPr lang="en-IE" sz="850" b="1" i="0" u="none" strike="noStrike" dirty="0">
                          <a:solidFill>
                            <a:srgbClr val="F79646"/>
                          </a:solidFill>
                          <a:effectLst/>
                          <a:latin typeface="Avenir book" panose="02000503020000020003"/>
                        </a:rPr>
                        <a:t>30.97%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lvl="0" algn="ctr">
                        <a:buNone/>
                      </a:pPr>
                      <a:r>
                        <a:rPr lang="en-IE" sz="850" b="1" i="0" u="none" strike="noStrike" dirty="0">
                          <a:solidFill>
                            <a:srgbClr val="F79646"/>
                          </a:solidFill>
                          <a:effectLst/>
                          <a:latin typeface="Avenir book" panose="02000503020000020003"/>
                        </a:rPr>
                        <a:t>40.03%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lnT>
                    <a:lnB w="6350">
                      <a:solidFill>
                        <a:srgbClr val="000000"/>
                      </a:solidFill>
                    </a:lnB>
                    <a:solidFill>
                      <a:srgbClr val="FFFFFF"/>
                    </a:solidFill>
                  </a:tcPr>
                </a:tc>
                <a:tc>
                  <a:txBody>
                    <a:bodyPr/>
                    <a:lstStyle/>
                    <a:p>
                      <a:pPr lvl="0" algn="ctr">
                        <a:buNone/>
                      </a:pPr>
                      <a:r>
                        <a:rPr lang="en-IE" sz="850" b="1" i="0" u="none" strike="noStrike" dirty="0">
                          <a:solidFill>
                            <a:srgbClr val="F79646"/>
                          </a:solidFill>
                          <a:effectLst/>
                          <a:latin typeface="Avenir book"/>
                        </a:rPr>
                        <a:t>100%</a:t>
                      </a:r>
                    </a:p>
                  </a:txBody>
                  <a:tcPr marL="7620" marR="7620" marT="7620" marB="0" anchor="b">
                    <a:lnL w="6350">
                      <a:solidFill>
                        <a:srgbClr val="000000"/>
                      </a:solidFill>
                    </a:lnL>
                    <a:lnR w="6350">
                      <a:solidFill>
                        <a:srgbClr val="000000"/>
                      </a:solidFill>
                    </a:lnR>
                    <a:lnT w="6350">
                      <a:solidFill>
                        <a:srgbClr val="000000"/>
                      </a:solidFill>
                    </a:lnT>
                    <a:lnB w="6350">
                      <a:solidFill>
                        <a:srgbClr val="000000"/>
                      </a:solidFill>
                    </a:lnB>
                    <a:solidFill>
                      <a:srgbClr val="FFFFFF"/>
                    </a:solidFill>
                  </a:tcPr>
                </a:tc>
                <a:tc>
                  <a:txBody>
                    <a:bodyPr/>
                    <a:lstStyle/>
                    <a:p>
                      <a:pPr lvl="0" algn="ctr">
                        <a:buNone/>
                      </a:pPr>
                      <a:r>
                        <a:rPr lang="en-GB" sz="850" b="1" i="0" u="none" strike="noStrike" dirty="0">
                          <a:solidFill>
                            <a:srgbClr val="F79646"/>
                          </a:solidFill>
                          <a:effectLst/>
                          <a:latin typeface="Avenir book" panose="02000503020000020003"/>
                        </a:rPr>
                        <a:t>N</a:t>
                      </a:r>
                      <a:r>
                        <a:rPr lang="en-IE" sz="850" b="1" i="0" u="none" strike="noStrike" dirty="0">
                          <a:solidFill>
                            <a:srgbClr val="F79646"/>
                          </a:solidFill>
                          <a:effectLst/>
                          <a:latin typeface="Avenir book" panose="02000503020000020003"/>
                        </a:rPr>
                        <a:t>/A</a:t>
                      </a:r>
                      <a:endParaRPr lang="en-US" sz="850" dirty="0"/>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lvl="0" algn="ctr">
                        <a:buNone/>
                      </a:pPr>
                      <a:r>
                        <a:rPr lang="en-IE" sz="850" b="1" i="0" u="none" strike="noStrike" dirty="0">
                          <a:solidFill>
                            <a:srgbClr val="F79646"/>
                          </a:solidFill>
                          <a:effectLst/>
                          <a:latin typeface="Avenir book" panose="02000503020000020003"/>
                        </a:rPr>
                        <a:t>N/A</a:t>
                      </a:r>
                      <a:endParaRPr lang="en-US" sz="850" dirty="0"/>
                    </a:p>
                  </a:txBody>
                  <a:tcPr marL="7620" marR="7620" marT="7620" marB="0" anchor="b">
                    <a:lnL w="6350" cap="flat" cmpd="sng" algn="ctr">
                      <a:solidFill>
                        <a:srgbClr val="000000"/>
                      </a:solidFill>
                      <a:prstDash val="solid"/>
                      <a:round/>
                      <a:headEnd type="none" w="med" len="med"/>
                      <a:tailEnd type="none" w="med" len="med"/>
                    </a:lnL>
                    <a:lnR w="6350">
                      <a:solidFill>
                        <a:srgbClr val="000000"/>
                      </a:solidFill>
                    </a:lnR>
                    <a:lnT w="6350" cap="flat" cmpd="sng" algn="ctr">
                      <a:solidFill>
                        <a:srgbClr val="000000"/>
                      </a:solidFill>
                      <a:prstDash val="solid"/>
                      <a:round/>
                      <a:headEnd type="none" w="med" len="med"/>
                      <a:tailEnd type="none" w="med" len="med"/>
                    </a:lnT>
                    <a:lnB w="6350">
                      <a:solidFill>
                        <a:srgbClr val="000000"/>
                      </a:solidFill>
                    </a:lnB>
                    <a:solidFill>
                      <a:srgbClr val="FFFFFF"/>
                    </a:solidFill>
                  </a:tcPr>
                </a:tc>
                <a:extLst>
                  <a:ext uri="{0D108BD9-81ED-4DB2-BD59-A6C34878D82A}">
                    <a16:rowId xmlns:a16="http://schemas.microsoft.com/office/drawing/2014/main" val="2137804596"/>
                  </a:ext>
                </a:extLst>
              </a:tr>
            </a:tbl>
          </a:graphicData>
        </a:graphic>
      </p:graphicFrame>
      <p:pic>
        <p:nvPicPr>
          <p:cNvPr id="15" name="Picture 14">
            <a:extLst>
              <a:ext uri="{FF2B5EF4-FFF2-40B4-BE49-F238E27FC236}">
                <a16:creationId xmlns:a16="http://schemas.microsoft.com/office/drawing/2014/main" id="{718A30DB-C83B-A204-FD9A-DBA269652545}"/>
              </a:ext>
            </a:extLst>
          </p:cNvPr>
          <p:cNvPicPr>
            <a:picLocks noChangeAspect="1"/>
          </p:cNvPicPr>
          <p:nvPr/>
        </p:nvPicPr>
        <p:blipFill>
          <a:blip r:embed="rId3"/>
          <a:srcRect l="2453" t="4460" r="7807" b="5399"/>
          <a:stretch>
            <a:fillRect/>
          </a:stretch>
        </p:blipFill>
        <p:spPr>
          <a:xfrm>
            <a:off x="1271668" y="4897156"/>
            <a:ext cx="1235905" cy="725914"/>
          </a:xfrm>
          <a:prstGeom prst="rect">
            <a:avLst/>
          </a:prstGeom>
        </p:spPr>
      </p:pic>
    </p:spTree>
    <p:extLst>
      <p:ext uri="{BB962C8B-B14F-4D97-AF65-F5344CB8AC3E}">
        <p14:creationId xmlns:p14="http://schemas.microsoft.com/office/powerpoint/2010/main" val="404017706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5bvo47Pm4F5avvip1KbNA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cppf_Fg95vgPIOUqwsmmK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Zz4lQBfKS4PI0Lvir9wzgA"/>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S9UXxXNfoG.wHg23o5bn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ZbfUb5Q3mRrtn96KGNvhR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uJqdl33O.1VQ4DSluUjaJQ"/>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aCwVph1qiqCY16_j0c7yTg"/>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iIN7s01aEPfBUFwFwHCOo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8JnFfKvxvkoqMJmnWPE0a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8JnFfKvxvkoqMJmnWPE0aA"/>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SoyEZ5iVaui_bI72HAdSBQ"/>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gflLbSULXFGUmYZJGVmABA"/>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ZD.6NL5j3fV69f9YBnW6Q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DkrGlz75AkRUsVLni2n6kA"/>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IeFSR1cuYRICdkE9tirNqQ"/>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IeFSR1cuYRICdkE9tirNq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IeFSR1cuYRICdkE9tirNq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GTM Narrative">
  <a:themeElements>
    <a:clrScheme name=" 4">
      <a:dk1>
        <a:srgbClr val="666666"/>
      </a:dk1>
      <a:lt1>
        <a:srgbClr val="FFFFFF"/>
      </a:lt1>
      <a:dk2>
        <a:srgbClr val="2E4957"/>
      </a:dk2>
      <a:lt2>
        <a:srgbClr val="E98300"/>
      </a:lt2>
      <a:accent1>
        <a:srgbClr val="E98300"/>
      </a:accent1>
      <a:accent2>
        <a:srgbClr val="2E4957"/>
      </a:accent2>
      <a:accent3>
        <a:srgbClr val="167A87"/>
      </a:accent3>
      <a:accent4>
        <a:srgbClr val="8FB838"/>
      </a:accent4>
      <a:accent5>
        <a:srgbClr val="890979"/>
      </a:accent5>
      <a:accent6>
        <a:srgbClr val="BC1F00"/>
      </a:accent6>
      <a:hlink>
        <a:srgbClr val="0066A1"/>
      </a:hlink>
      <a:folHlink>
        <a:srgbClr val="0066A1"/>
      </a:folHlink>
    </a:clrScheme>
    <a:fontScheme name="TE Fonts">
      <a:majorFont>
        <a:latin typeface="Arial"/>
        <a:ea typeface=""/>
        <a:cs typeface=""/>
      </a:majorFont>
      <a:minorFont>
        <a:latin typeface="Aria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TM Narrative" id="{95CD2494-CD55-43C3-BC3F-3D22BF40851E}" vid="{12ABB9D2-F171-4D99-8E09-654D3975322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BE717DAD9F7204F93A5F7ECC7108679" ma:contentTypeVersion="16" ma:contentTypeDescription="Create a new document." ma:contentTypeScope="" ma:versionID="24b1df0d9527fe0c16e20632ed09f5ab">
  <xsd:schema xmlns:xsd="http://www.w3.org/2001/XMLSchema" xmlns:xs="http://www.w3.org/2001/XMLSchema" xmlns:p="http://schemas.microsoft.com/office/2006/metadata/properties" xmlns:ns3="139877b6-86ad-4b13-b9f6-796c42e717f4" xmlns:ns4="0ac50ba5-b762-4b3e-9bde-2da70d7d8af5" targetNamespace="http://schemas.microsoft.com/office/2006/metadata/properties" ma:root="true" ma:fieldsID="87022544c63b4ae8e7ae40993d74b947" ns3:_="" ns4:_="">
    <xsd:import namespace="139877b6-86ad-4b13-b9f6-796c42e717f4"/>
    <xsd:import namespace="0ac50ba5-b762-4b3e-9bde-2da70d7d8af5"/>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AutoTags" minOccurs="0"/>
                <xsd:element ref="ns4:MediaServiceOCR" minOccurs="0"/>
                <xsd:element ref="ns4:MediaServiceGenerationTime" minOccurs="0"/>
                <xsd:element ref="ns4:MediaServiceEventHashCode" minOccurs="0"/>
                <xsd:element ref="ns4:_activity" minOccurs="0"/>
                <xsd:element ref="ns4:MediaServiceObjectDetectorVersions" minOccurs="0"/>
                <xsd:element ref="ns4:MediaServiceSearchProperties" minOccurs="0"/>
                <xsd:element ref="ns4:MediaServiceDateTaken" minOccurs="0"/>
                <xsd:element ref="ns4: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9877b6-86ad-4b13-b9f6-796c42e717f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ac50ba5-b762-4b3e-9bde-2da70d7d8af5"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_activity" ma:index="19" nillable="true" ma:displayName="_activity" ma:hidden="true" ma:internalName="_activity">
      <xsd:simpleType>
        <xsd:restriction base="dms:Note"/>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ServiceSystemTags" ma:index="23" nillable="true" ma:displayName="MediaServiceSystemTags" ma:hidden="true" ma:internalName="MediaServiceSystemTag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0ac50ba5-b762-4b3e-9bde-2da70d7d8af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3CD8A5A-4CBA-45B3-AD83-C1467E885D7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39877b6-86ad-4b13-b9f6-796c42e717f4"/>
    <ds:schemaRef ds:uri="0ac50ba5-b762-4b3e-9bde-2da70d7d8af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1A21329-59DE-482C-A26D-95C9754756D9}">
  <ds:schemaRefs>
    <ds:schemaRef ds:uri="139877b6-86ad-4b13-b9f6-796c42e717f4"/>
    <ds:schemaRef ds:uri="http://schemas.microsoft.com/office/2006/documentManagement/types"/>
    <ds:schemaRef ds:uri="http://schemas.microsoft.com/office/2006/metadata/properties"/>
    <ds:schemaRef ds:uri="0ac50ba5-b762-4b3e-9bde-2da70d7d8af5"/>
    <ds:schemaRef ds:uri="http://purl.org/dc/terms/"/>
    <ds:schemaRef ds:uri="http://purl.org/dc/dcmitype/"/>
    <ds:schemaRef ds:uri="http://purl.org/dc/elements/1.1/"/>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CCF2EA98-C8B9-4678-9B0B-4C1583AA21B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GTM Narrative</Template>
  <TotalTime>21198</TotalTime>
  <Words>1681</Words>
  <Application>Microsoft Office PowerPoint</Application>
  <PresentationFormat>Custom</PresentationFormat>
  <Paragraphs>144</Paragraphs>
  <Slides>10</Slides>
  <Notes>3</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10</vt:i4>
      </vt:variant>
    </vt:vector>
  </HeadingPairs>
  <TitlesOfParts>
    <vt:vector size="22" baseType="lpstr">
      <vt:lpstr>Aptos</vt:lpstr>
      <vt:lpstr>Arial</vt:lpstr>
      <vt:lpstr>Aveni book</vt:lpstr>
      <vt:lpstr>Avenir book</vt:lpstr>
      <vt:lpstr>Avenir book</vt:lpstr>
      <vt:lpstr>Avenir Book#</vt:lpstr>
      <vt:lpstr>Avenir Heavy</vt:lpstr>
      <vt:lpstr>Avenir Light</vt:lpstr>
      <vt:lpstr>Gotham Book</vt:lpstr>
      <vt:lpstr>Wingdings</vt:lpstr>
      <vt:lpstr>GTM Narrative</vt:lpstr>
      <vt:lpstr>think-cell Slide</vt:lpstr>
      <vt:lpstr>MEAS – Betatherm Ireland Ltd GENDER PAY GAP REPORT 2025</vt:lpstr>
      <vt:lpstr>PowerPoint Presentation</vt:lpstr>
      <vt:lpstr>PowerPoint Presentation</vt:lpstr>
      <vt:lpstr>What is it? The gender pay gap shows the difference between the hourly earnings (including base pay, bonuses, and other covered allowances) of men and women employed by the Company in June 2025. A gender pay gap can be caused by several factors including the under-representation of women in senior positions in the Company.  It is important to note that this is different to the issue of equal pay, which is the legal requirement to pay men and women the same for equal work.  The result of MEAS – Betatherm Ireland Ltd. review of equal pay for equal work showed no marked gaps in base pay. </vt:lpstr>
      <vt:lpstr>PowerPoint Presentation</vt:lpstr>
      <vt:lpstr>What is it? The percentage of men and women who received a bonus and benefits-in-kind during the 12-month period leading up to 30 June 2025. </vt:lpstr>
      <vt:lpstr>PowerPoint Presentation</vt:lpstr>
      <vt:lpstr>Pay equity compares the pay of men and women who are peers considering factors like career band and level, location, tenure, performance, and experience.    TE Connectivity routinely analyses pay to ensure equity. As detailed earlier – the results of our 2025 Enterprise review of equal pay for equal work showed no marked gaps in base pay, target total direct compensation, and actual total direct compensation .  We continue to focus on how we can increase opportunities for all employees to advance their careers. In tandem, these efforts will strengthen our culture of trust and transparency at the Company and across TE Connectivity.           </vt:lpstr>
      <vt:lpstr>MEAS – Betatherm Ireland Ltd., a TE Connectivity Company employs more than  50 employees in Ireland. Under the regulations we are required to report our Gender pay Gap for this entity.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DEI Report 2023</dc:title>
  <dc:creator>Bertell, Lindsay</dc:creator>
  <cp:lastModifiedBy>Keevans, Ann</cp:lastModifiedBy>
  <cp:revision>41</cp:revision>
  <cp:lastPrinted>2023-09-08T19:56:14Z</cp:lastPrinted>
  <dcterms:created xsi:type="dcterms:W3CDTF">2023-03-24T21:23:27Z</dcterms:created>
  <dcterms:modified xsi:type="dcterms:W3CDTF">2025-11-26T16:50:30Z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0x0101005BE717DAD9F7204F93A5F7ECC7108679</vt:lpwstr>
  </property>
  <property fmtid="{D5CDD505-2E9C-101B-9397-08002B2CF9AE}" pid="3" name="MediaServiceImageTags">
    <vt:lpwstr/>
  </property>
</Properties>
</file>