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2"/>
  </p:notesMasterIdLst>
  <p:handoutMasterIdLst>
    <p:handoutMasterId r:id="rId23"/>
  </p:handoutMasterIdLst>
  <p:sldIdLst>
    <p:sldId id="256" r:id="rId2"/>
    <p:sldId id="290" r:id="rId3"/>
    <p:sldId id="260" r:id="rId4"/>
    <p:sldId id="261" r:id="rId5"/>
    <p:sldId id="283" r:id="rId6"/>
    <p:sldId id="276" r:id="rId7"/>
    <p:sldId id="262" r:id="rId8"/>
    <p:sldId id="277" r:id="rId9"/>
    <p:sldId id="263" r:id="rId10"/>
    <p:sldId id="265" r:id="rId11"/>
    <p:sldId id="266" r:id="rId12"/>
    <p:sldId id="289" r:id="rId13"/>
    <p:sldId id="285" r:id="rId14"/>
    <p:sldId id="278" r:id="rId15"/>
    <p:sldId id="273" r:id="rId16"/>
    <p:sldId id="288" r:id="rId17"/>
    <p:sldId id="280" r:id="rId18"/>
    <p:sldId id="281" r:id="rId19"/>
    <p:sldId id="292" r:id="rId20"/>
    <p:sldId id="279" r:id="rId2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rschberg-Weinekoetter, Christina" initials="HC" lastIdx="5" clrIdx="0">
    <p:extLst>
      <p:ext uri="{19B8F6BF-5375-455C-9EA6-DF929625EA0E}">
        <p15:presenceInfo xmlns:p15="http://schemas.microsoft.com/office/powerpoint/2012/main" userId="S-1-5-21-1547161642-484763869-725345543-169163" providerId="AD"/>
      </p:ext>
    </p:extLst>
  </p:cmAuthor>
  <p:cmAuthor id="2" name="Rubio, Olga" initials="RO" lastIdx="4" clrIdx="1">
    <p:extLst>
      <p:ext uri="{19B8F6BF-5375-455C-9EA6-DF929625EA0E}">
        <p15:presenceInfo xmlns:p15="http://schemas.microsoft.com/office/powerpoint/2012/main" userId="S-1-5-21-1547161642-484763869-725345543-344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9C9D"/>
    <a:srgbClr val="E98300"/>
    <a:srgbClr val="0066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7" autoAdjust="0"/>
    <p:restoredTop sz="96187" autoAdjust="0"/>
  </p:normalViewPr>
  <p:slideViewPr>
    <p:cSldViewPr snapToGrid="0">
      <p:cViewPr varScale="1">
        <p:scale>
          <a:sx n="37" d="100"/>
          <a:sy n="37" d="100"/>
        </p:scale>
        <p:origin x="1166" y="43"/>
      </p:cViewPr>
      <p:guideLst>
        <p:guide orient="horz" pos="23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0" d="100"/>
          <a:sy n="50" d="100"/>
        </p:scale>
        <p:origin x="1872"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6B1C370-0B35-4E4C-8FCA-EA22D2740D33}" type="datetimeFigureOut">
              <a:rPr lang="de-DE" smtClean="0"/>
              <a:t>28.08.2015</a:t>
            </a:fld>
            <a:endParaRPr lang="de-DE"/>
          </a:p>
        </p:txBody>
      </p:sp>
      <p:sp>
        <p:nvSpPr>
          <p:cNvPr id="4" name="Fußzeilenplatzhalt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092493A-3242-4B33-9C2D-5EC31348BC2B}" type="slidenum">
              <a:rPr lang="de-DE" smtClean="0"/>
              <a:t>‹#›</a:t>
            </a:fld>
            <a:endParaRPr lang="de-DE"/>
          </a:p>
        </p:txBody>
      </p:sp>
    </p:spTree>
    <p:extLst>
      <p:ext uri="{BB962C8B-B14F-4D97-AF65-F5344CB8AC3E}">
        <p14:creationId xmlns:p14="http://schemas.microsoft.com/office/powerpoint/2010/main" val="4004793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278761C-8973-4E4E-883B-C1B9CD193F2D}" type="datetimeFigureOut">
              <a:rPr lang="de-DE" smtClean="0"/>
              <a:t>28.08.2015</a:t>
            </a:fld>
            <a:endParaRPr lang="de-DE"/>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FD5B03E-8EC5-41BD-87A8-ED1DAB696109}" type="slidenum">
              <a:rPr lang="de-DE" smtClean="0"/>
              <a:t>‹#›</a:t>
            </a:fld>
            <a:endParaRPr lang="de-DE"/>
          </a:p>
        </p:txBody>
      </p:sp>
    </p:spTree>
    <p:extLst>
      <p:ext uri="{BB962C8B-B14F-4D97-AF65-F5344CB8AC3E}">
        <p14:creationId xmlns:p14="http://schemas.microsoft.com/office/powerpoint/2010/main" val="259223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FD5B03E-8EC5-41BD-87A8-ED1DAB696109}" type="slidenum">
              <a:rPr lang="de-DE" smtClean="0"/>
              <a:t>1</a:t>
            </a:fld>
            <a:endParaRPr lang="de-DE"/>
          </a:p>
        </p:txBody>
      </p:sp>
    </p:spTree>
    <p:extLst>
      <p:ext uri="{BB962C8B-B14F-4D97-AF65-F5344CB8AC3E}">
        <p14:creationId xmlns:p14="http://schemas.microsoft.com/office/powerpoint/2010/main" val="3583493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D992F3-7170-454E-9DA0-75E142D29628}" type="slidenum">
              <a:rPr lang="en-US" smtClean="0"/>
              <a:t>20</a:t>
            </a:fld>
            <a:endParaRPr lang="en-US" dirty="0"/>
          </a:p>
        </p:txBody>
      </p:sp>
    </p:spTree>
    <p:extLst>
      <p:ext uri="{BB962C8B-B14F-4D97-AF65-F5344CB8AC3E}">
        <p14:creationId xmlns:p14="http://schemas.microsoft.com/office/powerpoint/2010/main" val="93149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D5B03E-8EC5-41BD-87A8-ED1DAB696109}" type="slidenum">
              <a:rPr lang="de-DE" smtClean="0"/>
              <a:t>2</a:t>
            </a:fld>
            <a:endParaRPr lang="de-DE"/>
          </a:p>
        </p:txBody>
      </p:sp>
    </p:spTree>
    <p:extLst>
      <p:ext uri="{BB962C8B-B14F-4D97-AF65-F5344CB8AC3E}">
        <p14:creationId xmlns:p14="http://schemas.microsoft.com/office/powerpoint/2010/main" val="3840315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FD5B03E-8EC5-41BD-87A8-ED1DAB696109}" type="slidenum">
              <a:rPr lang="de-DE" smtClean="0"/>
              <a:t>3</a:t>
            </a:fld>
            <a:endParaRPr lang="de-DE"/>
          </a:p>
        </p:txBody>
      </p:sp>
    </p:spTree>
    <p:extLst>
      <p:ext uri="{BB962C8B-B14F-4D97-AF65-F5344CB8AC3E}">
        <p14:creationId xmlns:p14="http://schemas.microsoft.com/office/powerpoint/2010/main" val="112897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schemeClr val="bg2">
                  <a:lumMod val="10000"/>
                </a:schemeClr>
              </a:solidFill>
            </a:endParaRPr>
          </a:p>
        </p:txBody>
      </p:sp>
      <p:sp>
        <p:nvSpPr>
          <p:cNvPr id="4" name="Foliennummernplatzhalter 3"/>
          <p:cNvSpPr>
            <a:spLocks noGrp="1"/>
          </p:cNvSpPr>
          <p:nvPr>
            <p:ph type="sldNum" sz="quarter" idx="10"/>
          </p:nvPr>
        </p:nvSpPr>
        <p:spPr/>
        <p:txBody>
          <a:bodyPr/>
          <a:lstStyle/>
          <a:p>
            <a:fld id="{BFD5B03E-8EC5-41BD-87A8-ED1DAB696109}" type="slidenum">
              <a:rPr lang="de-DE" smtClean="0"/>
              <a:t>4</a:t>
            </a:fld>
            <a:endParaRPr lang="de-DE"/>
          </a:p>
        </p:txBody>
      </p:sp>
    </p:spTree>
    <p:extLst>
      <p:ext uri="{BB962C8B-B14F-4D97-AF65-F5344CB8AC3E}">
        <p14:creationId xmlns:p14="http://schemas.microsoft.com/office/powerpoint/2010/main" val="805716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smtClean="0"/>
          </a:p>
        </p:txBody>
      </p:sp>
      <p:sp>
        <p:nvSpPr>
          <p:cNvPr id="4" name="Foliennummernplatzhalter 3"/>
          <p:cNvSpPr>
            <a:spLocks noGrp="1"/>
          </p:cNvSpPr>
          <p:nvPr>
            <p:ph type="sldNum" sz="quarter" idx="10"/>
          </p:nvPr>
        </p:nvSpPr>
        <p:spPr/>
        <p:txBody>
          <a:bodyPr/>
          <a:lstStyle/>
          <a:p>
            <a:fld id="{BFD5B03E-8EC5-41BD-87A8-ED1DAB696109}" type="slidenum">
              <a:rPr lang="de-DE" smtClean="0"/>
              <a:t>7</a:t>
            </a:fld>
            <a:endParaRPr lang="de-DE"/>
          </a:p>
        </p:txBody>
      </p:sp>
    </p:spTree>
    <p:extLst>
      <p:ext uri="{BB962C8B-B14F-4D97-AF65-F5344CB8AC3E}">
        <p14:creationId xmlns:p14="http://schemas.microsoft.com/office/powerpoint/2010/main" val="2324976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D5B03E-8EC5-41BD-87A8-ED1DAB696109}" type="slidenum">
              <a:rPr lang="de-DE" smtClean="0"/>
              <a:t>9</a:t>
            </a:fld>
            <a:endParaRPr lang="de-DE"/>
          </a:p>
        </p:txBody>
      </p:sp>
    </p:spTree>
    <p:extLst>
      <p:ext uri="{BB962C8B-B14F-4D97-AF65-F5344CB8AC3E}">
        <p14:creationId xmlns:p14="http://schemas.microsoft.com/office/powerpoint/2010/main" val="296402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FD5B03E-8EC5-41BD-87A8-ED1DAB696109}" type="slidenum">
              <a:rPr lang="de-DE" smtClean="0"/>
              <a:t>10</a:t>
            </a:fld>
            <a:endParaRPr lang="de-DE"/>
          </a:p>
        </p:txBody>
      </p:sp>
    </p:spTree>
    <p:extLst>
      <p:ext uri="{BB962C8B-B14F-4D97-AF65-F5344CB8AC3E}">
        <p14:creationId xmlns:p14="http://schemas.microsoft.com/office/powerpoint/2010/main" val="669442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FD5B03E-8EC5-41BD-87A8-ED1DAB696109}" type="slidenum">
              <a:rPr lang="de-DE" smtClean="0"/>
              <a:t>11</a:t>
            </a:fld>
            <a:endParaRPr lang="de-DE"/>
          </a:p>
        </p:txBody>
      </p:sp>
    </p:spTree>
    <p:extLst>
      <p:ext uri="{BB962C8B-B14F-4D97-AF65-F5344CB8AC3E}">
        <p14:creationId xmlns:p14="http://schemas.microsoft.com/office/powerpoint/2010/main" val="2343323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solidFill>
                <a:schemeClr val="bg2">
                  <a:lumMod val="10000"/>
                </a:schemeClr>
              </a:solidFill>
            </a:endParaRPr>
          </a:p>
        </p:txBody>
      </p:sp>
      <p:sp>
        <p:nvSpPr>
          <p:cNvPr id="4" name="Foliennummernplatzhalter 3"/>
          <p:cNvSpPr>
            <a:spLocks noGrp="1"/>
          </p:cNvSpPr>
          <p:nvPr>
            <p:ph type="sldNum" sz="quarter" idx="10"/>
          </p:nvPr>
        </p:nvSpPr>
        <p:spPr/>
        <p:txBody>
          <a:bodyPr/>
          <a:lstStyle/>
          <a:p>
            <a:fld id="{BFD5B03E-8EC5-41BD-87A8-ED1DAB696109}" type="slidenum">
              <a:rPr lang="de-DE" smtClean="0"/>
              <a:t>15</a:t>
            </a:fld>
            <a:endParaRPr lang="de-DE"/>
          </a:p>
        </p:txBody>
      </p:sp>
    </p:spTree>
    <p:extLst>
      <p:ext uri="{BB962C8B-B14F-4D97-AF65-F5344CB8AC3E}">
        <p14:creationId xmlns:p14="http://schemas.microsoft.com/office/powerpoint/2010/main" val="2758320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descr="PP_CVR_Imag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22707"/>
            <a:ext cx="1801632" cy="3888414"/>
          </a:xfrm>
          <a:prstGeom prst="rect">
            <a:avLst/>
          </a:prstGeom>
        </p:spPr>
      </p:pic>
      <p:sp>
        <p:nvSpPr>
          <p:cNvPr id="18" name="Rectangle 17"/>
          <p:cNvSpPr/>
          <p:nvPr/>
        </p:nvSpPr>
        <p:spPr>
          <a:xfrm>
            <a:off x="1823104" y="1885950"/>
            <a:ext cx="6895445" cy="1797686"/>
          </a:xfrm>
          <a:prstGeom prst="rect">
            <a:avLst/>
          </a:prstGeom>
          <a:solidFill>
            <a:srgbClr val="F1931C">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248" y="6185524"/>
            <a:ext cx="8798719" cy="603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24340" y="2192046"/>
            <a:ext cx="3994073" cy="1065384"/>
          </a:xfrm>
        </p:spPr>
        <p:txBody>
          <a:bodyPr vert="horz" lIns="91440" tIns="0" rIns="91440" bIns="0" rtlCol="0" anchor="b">
            <a:noAutofit/>
          </a:bodyPr>
          <a:lstStyle>
            <a:lvl1pPr>
              <a:defRPr lang="en-US" sz="3600" dirty="0">
                <a:solidFill>
                  <a:schemeClr val="bg1"/>
                </a:solidFill>
              </a:defRPr>
            </a:lvl1pPr>
          </a:lstStyle>
          <a:p>
            <a:pPr lvl="0">
              <a:lnSpc>
                <a:spcPct val="70000"/>
              </a:lnSpc>
            </a:pPr>
            <a:r>
              <a:rPr lang="en-US" dirty="0" smtClean="0"/>
              <a:t>Click to edit Master title style</a:t>
            </a:r>
            <a:endParaRPr lang="en-US" dirty="0"/>
          </a:p>
        </p:txBody>
      </p:sp>
      <p:sp>
        <p:nvSpPr>
          <p:cNvPr id="3" name="Subtitle 2"/>
          <p:cNvSpPr>
            <a:spLocks noGrp="1"/>
          </p:cNvSpPr>
          <p:nvPr>
            <p:ph type="subTitle" idx="1"/>
          </p:nvPr>
        </p:nvSpPr>
        <p:spPr>
          <a:xfrm>
            <a:off x="1832409" y="3213044"/>
            <a:ext cx="6308959" cy="477693"/>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4" name="Picture 13" descr="TE_logo_rgb.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1566" y="6324600"/>
            <a:ext cx="1016101" cy="381000"/>
          </a:xfrm>
          <a:prstGeom prst="rect">
            <a:avLst/>
          </a:prstGeom>
        </p:spPr>
      </p:pic>
      <p:pic>
        <p:nvPicPr>
          <p:cNvPr id="11" name="Picture 7" descr="EveryConn_Orange.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23245" y="6403563"/>
            <a:ext cx="2079158" cy="133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14598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431686-8DE2-9B43-980D-29AE692D7900}" type="slidenum">
              <a:rPr lang="en-US" smtClean="0"/>
              <a:t>‹#›</a:t>
            </a:fld>
            <a:endParaRPr lang="en-US"/>
          </a:p>
        </p:txBody>
      </p:sp>
    </p:spTree>
    <p:extLst>
      <p:ext uri="{BB962C8B-B14F-4D97-AF65-F5344CB8AC3E}">
        <p14:creationId xmlns:p14="http://schemas.microsoft.com/office/powerpoint/2010/main" val="14091295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CA431686-8DE2-9B43-980D-29AE692D7900}" type="slidenum">
              <a:rPr lang="en-US" smtClean="0"/>
              <a:t>‹#›</a:t>
            </a:fld>
            <a:endParaRPr lang="en-US"/>
          </a:p>
        </p:txBody>
      </p:sp>
    </p:spTree>
    <p:extLst>
      <p:ext uri="{BB962C8B-B14F-4D97-AF65-F5344CB8AC3E}">
        <p14:creationId xmlns:p14="http://schemas.microsoft.com/office/powerpoint/2010/main" val="419263730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CA431686-8DE2-9B43-980D-29AE692D7900}" type="slidenum">
              <a:rPr lang="en-US" smtClean="0"/>
              <a:t>‹#›</a:t>
            </a:fld>
            <a:endParaRPr lang="en-US"/>
          </a:p>
        </p:txBody>
      </p:sp>
    </p:spTree>
    <p:extLst>
      <p:ext uri="{BB962C8B-B14F-4D97-AF65-F5344CB8AC3E}">
        <p14:creationId xmlns:p14="http://schemas.microsoft.com/office/powerpoint/2010/main" val="38353745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CA431686-8DE2-9B43-980D-29AE692D7900}" type="slidenum">
              <a:rPr lang="en-US" smtClean="0"/>
              <a:t>‹#›</a:t>
            </a:fld>
            <a:endParaRPr lang="en-US"/>
          </a:p>
        </p:txBody>
      </p:sp>
    </p:spTree>
    <p:extLst>
      <p:ext uri="{BB962C8B-B14F-4D97-AF65-F5344CB8AC3E}">
        <p14:creationId xmlns:p14="http://schemas.microsoft.com/office/powerpoint/2010/main" val="23674101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QS design featur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A431686-8DE2-9B43-980D-29AE692D7900}" type="slidenum">
              <a:rPr lang="en-US" smtClean="0"/>
              <a:t>‹#›</a:t>
            </a:fld>
            <a:endParaRPr lang="en-US" dirty="0"/>
          </a:p>
        </p:txBody>
      </p:sp>
      <p:sp>
        <p:nvSpPr>
          <p:cNvPr id="7" name="Titel 1"/>
          <p:cNvSpPr>
            <a:spLocks noGrp="1"/>
          </p:cNvSpPr>
          <p:nvPr>
            <p:ph type="title"/>
          </p:nvPr>
        </p:nvSpPr>
        <p:spPr>
          <a:xfrm>
            <a:off x="457199" y="715580"/>
            <a:ext cx="8182799" cy="1000258"/>
          </a:xfrm>
        </p:spPr>
        <p:txBody>
          <a:bodyPr/>
          <a:lstStyle>
            <a:lvl1pPr>
              <a:defRPr/>
            </a:lvl1pPr>
          </a:lstStyle>
          <a:p>
            <a:endParaRPr lang="de-DE" dirty="0"/>
          </a:p>
        </p:txBody>
      </p:sp>
    </p:spTree>
    <p:extLst>
      <p:ext uri="{BB962C8B-B14F-4D97-AF65-F5344CB8AC3E}">
        <p14:creationId xmlns:p14="http://schemas.microsoft.com/office/powerpoint/2010/main" val="38636090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0" y="6184105"/>
            <a:ext cx="8798719" cy="60325"/>
          </a:xfrm>
          <a:prstGeom prst="rect">
            <a:avLst/>
          </a:prstGeom>
          <a:solidFill>
            <a:srgbClr val="0E76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74" y="6184900"/>
            <a:ext cx="507620" cy="595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12"/>
          </p:nvPr>
        </p:nvSpPr>
        <p:spPr>
          <a:xfrm>
            <a:off x="65442" y="6416675"/>
            <a:ext cx="685800" cy="365125"/>
          </a:xfrm>
        </p:spPr>
        <p:txBody>
          <a:bodyPr/>
          <a:lstStyle/>
          <a:p>
            <a:fld id="{CA431686-8DE2-9B43-980D-29AE692D7900}" type="slidenum">
              <a:rPr lang="en-US" smtClean="0"/>
              <a:t>‹#›</a:t>
            </a:fld>
            <a:endParaRPr lang="en-US"/>
          </a:p>
        </p:txBody>
      </p:sp>
      <p:pic>
        <p:nvPicPr>
          <p:cNvPr id="12" name="Picture 11" descr="TE_logo_rgb.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1566" y="6303980"/>
            <a:ext cx="1016101" cy="376519"/>
          </a:xfrm>
          <a:prstGeom prst="rect">
            <a:avLst/>
          </a:prstGeom>
        </p:spPr>
      </p:pic>
      <p:sp>
        <p:nvSpPr>
          <p:cNvPr id="10" name="Rectangle 9"/>
          <p:cNvSpPr/>
          <p:nvPr userDrawn="1"/>
        </p:nvSpPr>
        <p:spPr>
          <a:xfrm>
            <a:off x="-1" y="389467"/>
            <a:ext cx="8798719" cy="57270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228600" y="1109137"/>
            <a:ext cx="6849533" cy="1905000"/>
          </a:xfrm>
        </p:spPr>
        <p:txBody>
          <a:bodyPr anchor="b">
            <a:noAutofit/>
          </a:bodyPr>
          <a:lstStyle>
            <a:lvl1pPr>
              <a:lnSpc>
                <a:spcPct val="90000"/>
              </a:lnSpc>
              <a:defRPr sz="3600">
                <a:solidFill>
                  <a:schemeClr val="bg1"/>
                </a:solidFill>
              </a:defRPr>
            </a:lvl1pPr>
          </a:lstStyle>
          <a:p>
            <a:r>
              <a:rPr lang="en-US" dirty="0" smtClean="0"/>
              <a:t>Click to edit Master title style</a:t>
            </a:r>
            <a:endParaRPr lang="en-US" dirty="0"/>
          </a:p>
        </p:txBody>
      </p:sp>
      <p:sp>
        <p:nvSpPr>
          <p:cNvPr id="14" name="Text Placeholder 2"/>
          <p:cNvSpPr>
            <a:spLocks noGrp="1"/>
          </p:cNvSpPr>
          <p:nvPr>
            <p:ph type="body" idx="1"/>
          </p:nvPr>
        </p:nvSpPr>
        <p:spPr>
          <a:xfrm>
            <a:off x="228600" y="3026738"/>
            <a:ext cx="5325035" cy="445294"/>
          </a:xfrm>
        </p:spPr>
        <p:txBody>
          <a:bodyPr anchor="b">
            <a:no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520307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0" y="6184105"/>
            <a:ext cx="8798719" cy="60325"/>
          </a:xfrm>
          <a:prstGeom prst="rect">
            <a:avLst/>
          </a:prstGeom>
          <a:solidFill>
            <a:srgbClr val="0E76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74" y="6184900"/>
            <a:ext cx="507620" cy="595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12"/>
          </p:nvPr>
        </p:nvSpPr>
        <p:spPr>
          <a:xfrm>
            <a:off x="65442" y="6416675"/>
            <a:ext cx="685800" cy="365125"/>
          </a:xfrm>
        </p:spPr>
        <p:txBody>
          <a:bodyPr/>
          <a:lstStyle/>
          <a:p>
            <a:fld id="{CA431686-8DE2-9B43-980D-29AE692D7900}" type="slidenum">
              <a:rPr lang="en-US" smtClean="0"/>
              <a:t>‹#›</a:t>
            </a:fld>
            <a:endParaRPr lang="en-US"/>
          </a:p>
        </p:txBody>
      </p:sp>
      <p:pic>
        <p:nvPicPr>
          <p:cNvPr id="10" name="Picture 9" descr="TE_logo_rgb.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1566" y="6303980"/>
            <a:ext cx="1016101" cy="376519"/>
          </a:xfrm>
          <a:prstGeom prst="rect">
            <a:avLst/>
          </a:prstGeom>
        </p:spPr>
      </p:pic>
      <p:sp>
        <p:nvSpPr>
          <p:cNvPr id="12" name="Rectangle 11"/>
          <p:cNvSpPr/>
          <p:nvPr userDrawn="1"/>
        </p:nvSpPr>
        <p:spPr>
          <a:xfrm>
            <a:off x="-1" y="389467"/>
            <a:ext cx="8798719" cy="57270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228600" y="1109137"/>
            <a:ext cx="6849533" cy="1905000"/>
          </a:xfrm>
        </p:spPr>
        <p:txBody>
          <a:bodyPr anchor="b">
            <a:noAutofit/>
          </a:bodyPr>
          <a:lstStyle>
            <a:lvl1pPr>
              <a:lnSpc>
                <a:spcPct val="90000"/>
              </a:lnSpc>
              <a:defRPr sz="3600">
                <a:solidFill>
                  <a:schemeClr val="bg1"/>
                </a:solidFill>
              </a:defRPr>
            </a:lvl1pPr>
          </a:lstStyle>
          <a:p>
            <a:r>
              <a:rPr lang="en-US" dirty="0" smtClean="0"/>
              <a:t>Click to edit Master title style</a:t>
            </a:r>
            <a:endParaRPr lang="en-US" dirty="0"/>
          </a:p>
        </p:txBody>
      </p:sp>
      <p:sp>
        <p:nvSpPr>
          <p:cNvPr id="14" name="Text Placeholder 2"/>
          <p:cNvSpPr>
            <a:spLocks noGrp="1"/>
          </p:cNvSpPr>
          <p:nvPr>
            <p:ph type="body" idx="1"/>
          </p:nvPr>
        </p:nvSpPr>
        <p:spPr>
          <a:xfrm>
            <a:off x="228600" y="3026738"/>
            <a:ext cx="5325035" cy="445294"/>
          </a:xfrm>
        </p:spPr>
        <p:txBody>
          <a:bodyPr anchor="b">
            <a:no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7725071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12" name="Rectangle 11"/>
          <p:cNvSpPr/>
          <p:nvPr userDrawn="1"/>
        </p:nvSpPr>
        <p:spPr>
          <a:xfrm>
            <a:off x="-1" y="389467"/>
            <a:ext cx="8798719" cy="57270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0" y="6184105"/>
            <a:ext cx="8798719" cy="60325"/>
          </a:xfrm>
          <a:prstGeom prst="rect">
            <a:avLst/>
          </a:prstGeom>
          <a:solidFill>
            <a:srgbClr val="0E76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74" y="6184900"/>
            <a:ext cx="507620" cy="595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12"/>
          </p:nvPr>
        </p:nvSpPr>
        <p:spPr>
          <a:xfrm>
            <a:off x="65442" y="6416675"/>
            <a:ext cx="685800" cy="365125"/>
          </a:xfrm>
        </p:spPr>
        <p:txBody>
          <a:bodyPr/>
          <a:lstStyle/>
          <a:p>
            <a:fld id="{CA431686-8DE2-9B43-980D-29AE692D7900}" type="slidenum">
              <a:rPr lang="en-US" smtClean="0"/>
              <a:t>‹#›</a:t>
            </a:fld>
            <a:endParaRPr lang="en-US"/>
          </a:p>
        </p:txBody>
      </p:sp>
      <p:pic>
        <p:nvPicPr>
          <p:cNvPr id="10" name="Picture 9" descr="TE_logo_rgb.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1566" y="6303980"/>
            <a:ext cx="1016101" cy="376519"/>
          </a:xfrm>
          <a:prstGeom prst="rect">
            <a:avLst/>
          </a:prstGeom>
        </p:spPr>
      </p:pic>
      <p:sp>
        <p:nvSpPr>
          <p:cNvPr id="13" name="Title 1"/>
          <p:cNvSpPr>
            <a:spLocks noGrp="1"/>
          </p:cNvSpPr>
          <p:nvPr>
            <p:ph type="title"/>
          </p:nvPr>
        </p:nvSpPr>
        <p:spPr>
          <a:xfrm>
            <a:off x="228600" y="1109137"/>
            <a:ext cx="6849533" cy="1905000"/>
          </a:xfrm>
        </p:spPr>
        <p:txBody>
          <a:bodyPr anchor="b">
            <a:noAutofit/>
          </a:bodyPr>
          <a:lstStyle>
            <a:lvl1pPr>
              <a:lnSpc>
                <a:spcPct val="90000"/>
              </a:lnSpc>
              <a:defRPr sz="3600">
                <a:solidFill>
                  <a:schemeClr val="bg1"/>
                </a:solidFill>
              </a:defRPr>
            </a:lvl1pPr>
          </a:lstStyle>
          <a:p>
            <a:r>
              <a:rPr lang="en-US" dirty="0" smtClean="0"/>
              <a:t>Click to edit Master title style</a:t>
            </a:r>
            <a:endParaRPr lang="en-US" dirty="0"/>
          </a:p>
        </p:txBody>
      </p:sp>
      <p:sp>
        <p:nvSpPr>
          <p:cNvPr id="14" name="Text Placeholder 2"/>
          <p:cNvSpPr>
            <a:spLocks noGrp="1"/>
          </p:cNvSpPr>
          <p:nvPr>
            <p:ph type="body" idx="1"/>
          </p:nvPr>
        </p:nvSpPr>
        <p:spPr>
          <a:xfrm>
            <a:off x="228600" y="3026738"/>
            <a:ext cx="5325035" cy="445294"/>
          </a:xfrm>
        </p:spPr>
        <p:txBody>
          <a:bodyPr anchor="b">
            <a:no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6005142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0" y="6184105"/>
            <a:ext cx="8798719" cy="60325"/>
          </a:xfrm>
          <a:prstGeom prst="rect">
            <a:avLst/>
          </a:prstGeom>
          <a:solidFill>
            <a:srgbClr val="0E76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74" y="6184900"/>
            <a:ext cx="507620" cy="595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12"/>
          </p:nvPr>
        </p:nvSpPr>
        <p:spPr>
          <a:xfrm>
            <a:off x="65442" y="6416675"/>
            <a:ext cx="685800" cy="365125"/>
          </a:xfrm>
        </p:spPr>
        <p:txBody>
          <a:bodyPr/>
          <a:lstStyle/>
          <a:p>
            <a:fld id="{CA431686-8DE2-9B43-980D-29AE692D7900}" type="slidenum">
              <a:rPr lang="en-US" smtClean="0"/>
              <a:t>‹#›</a:t>
            </a:fld>
            <a:endParaRPr lang="en-US"/>
          </a:p>
        </p:txBody>
      </p:sp>
      <p:pic>
        <p:nvPicPr>
          <p:cNvPr id="10" name="Picture 9" descr="TE_logo_rgb.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1566" y="6303980"/>
            <a:ext cx="1016101" cy="376519"/>
          </a:xfrm>
          <a:prstGeom prst="rect">
            <a:avLst/>
          </a:prstGeom>
        </p:spPr>
      </p:pic>
      <p:sp>
        <p:nvSpPr>
          <p:cNvPr id="12" name="Rectangle 11"/>
          <p:cNvSpPr/>
          <p:nvPr userDrawn="1"/>
        </p:nvSpPr>
        <p:spPr>
          <a:xfrm>
            <a:off x="-1" y="389467"/>
            <a:ext cx="8798719" cy="57270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228600" y="1109137"/>
            <a:ext cx="6849533" cy="1905000"/>
          </a:xfrm>
        </p:spPr>
        <p:txBody>
          <a:bodyPr anchor="b">
            <a:noAutofit/>
          </a:bodyPr>
          <a:lstStyle>
            <a:lvl1pPr>
              <a:lnSpc>
                <a:spcPct val="90000"/>
              </a:lnSpc>
              <a:defRPr sz="3600">
                <a:solidFill>
                  <a:schemeClr val="bg1"/>
                </a:solidFill>
              </a:defRPr>
            </a:lvl1pPr>
          </a:lstStyle>
          <a:p>
            <a:r>
              <a:rPr lang="en-US" dirty="0" smtClean="0"/>
              <a:t>Click to edit Master title style</a:t>
            </a:r>
            <a:endParaRPr lang="en-US" dirty="0"/>
          </a:p>
        </p:txBody>
      </p:sp>
      <p:sp>
        <p:nvSpPr>
          <p:cNvPr id="14" name="Text Placeholder 2"/>
          <p:cNvSpPr>
            <a:spLocks noGrp="1"/>
          </p:cNvSpPr>
          <p:nvPr>
            <p:ph type="body" idx="1"/>
          </p:nvPr>
        </p:nvSpPr>
        <p:spPr>
          <a:xfrm>
            <a:off x="228600" y="3026738"/>
            <a:ext cx="5325035" cy="445294"/>
          </a:xfrm>
        </p:spPr>
        <p:txBody>
          <a:bodyPr anchor="b">
            <a:no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465365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199"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3798"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CA431686-8DE2-9B43-980D-29AE692D7900}" type="slidenum">
              <a:rPr lang="en-US" smtClean="0"/>
              <a:t>‹#›</a:t>
            </a:fld>
            <a:endParaRPr lang="en-US"/>
          </a:p>
        </p:txBody>
      </p:sp>
    </p:spTree>
    <p:extLst>
      <p:ext uri="{BB962C8B-B14F-4D97-AF65-F5344CB8AC3E}">
        <p14:creationId xmlns:p14="http://schemas.microsoft.com/office/powerpoint/2010/main" val="280579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1820" y="720762"/>
            <a:ext cx="8064721" cy="89372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51820" y="1690689"/>
            <a:ext cx="4046361" cy="738186"/>
          </a:xfrm>
        </p:spPr>
        <p:txBody>
          <a:bodyPr anchor="t">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1820" y="2505075"/>
            <a:ext cx="404636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90689"/>
            <a:ext cx="3887391" cy="738186"/>
          </a:xfrm>
        </p:spPr>
        <p:txBody>
          <a:bodyPr vert="horz" lIns="91440" tIns="45720" rIns="91440" bIns="45720" rtlCol="0" anchor="t">
            <a:normAutofit/>
          </a:bodyPr>
          <a:lstStyle>
            <a:lvl1pPr>
              <a:defRPr lang="en-US" sz="2200" b="0" dirty="0" smtClean="0"/>
            </a:lvl1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CA431686-8DE2-9B43-980D-29AE692D7900}" type="slidenum">
              <a:rPr lang="en-US" smtClean="0"/>
              <a:t>‹#›</a:t>
            </a:fld>
            <a:endParaRPr lang="en-US"/>
          </a:p>
        </p:txBody>
      </p:sp>
    </p:spTree>
    <p:extLst>
      <p:ext uri="{BB962C8B-B14F-4D97-AF65-F5344CB8AC3E}">
        <p14:creationId xmlns:p14="http://schemas.microsoft.com/office/powerpoint/2010/main" val="13016718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CA431686-8DE2-9B43-980D-29AE692D7900}" type="slidenum">
              <a:rPr lang="en-US" smtClean="0"/>
              <a:t>‹#›</a:t>
            </a:fld>
            <a:endParaRPr lang="en-US"/>
          </a:p>
        </p:txBody>
      </p:sp>
    </p:spTree>
    <p:extLst>
      <p:ext uri="{BB962C8B-B14F-4D97-AF65-F5344CB8AC3E}">
        <p14:creationId xmlns:p14="http://schemas.microsoft.com/office/powerpoint/2010/main" val="2408452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715580"/>
            <a:ext cx="8182799" cy="1000258"/>
          </a:xfrm>
          <a:prstGeom prst="rect">
            <a:avLst/>
          </a:prstGeom>
        </p:spPr>
        <p:txBody>
          <a:bodyPr vert="horz" lIns="91440" tIns="45720" rIns="91440" bIns="4572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199" y="2083284"/>
            <a:ext cx="8058151" cy="4088916"/>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442" y="6416675"/>
            <a:ext cx="685800" cy="365125"/>
          </a:xfrm>
          <a:prstGeom prst="rect">
            <a:avLst/>
          </a:prstGeom>
        </p:spPr>
        <p:txBody>
          <a:bodyPr vert="horz" lIns="91440" tIns="45720" rIns="91440" bIns="45720" rtlCol="0" anchor="ctr"/>
          <a:lstStyle>
            <a:lvl1pPr algn="r">
              <a:defRPr sz="1000">
                <a:solidFill>
                  <a:schemeClr val="tx2"/>
                </a:solidFill>
              </a:defRPr>
            </a:lvl1pPr>
          </a:lstStyle>
          <a:p>
            <a:fld id="{CA431686-8DE2-9B43-980D-29AE692D7900}" type="slidenum">
              <a:rPr lang="en-US" smtClean="0"/>
              <a:t>‹#›</a:t>
            </a:fld>
            <a:endParaRPr lang="en-US" dirty="0"/>
          </a:p>
        </p:txBody>
      </p:sp>
      <p:grpSp>
        <p:nvGrpSpPr>
          <p:cNvPr id="4" name="Group 3"/>
          <p:cNvGrpSpPr/>
          <p:nvPr userDrawn="1"/>
        </p:nvGrpSpPr>
        <p:grpSpPr>
          <a:xfrm>
            <a:off x="0" y="287809"/>
            <a:ext cx="8798719" cy="60325"/>
            <a:chOff x="0" y="287809"/>
            <a:chExt cx="8798719" cy="60325"/>
          </a:xfrm>
        </p:grpSpPr>
        <p:sp>
          <p:nvSpPr>
            <p:cNvPr id="13" name="Rectangle 12"/>
            <p:cNvSpPr/>
            <p:nvPr/>
          </p:nvSpPr>
          <p:spPr>
            <a:xfrm>
              <a:off x="0" y="287809"/>
              <a:ext cx="8798719" cy="60325"/>
            </a:xfrm>
            <a:prstGeom prst="rect">
              <a:avLst/>
            </a:prstGeom>
            <a:solidFill>
              <a:srgbClr val="0E76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174" y="288604"/>
              <a:ext cx="507620" cy="595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TE_logo_rgb.jpg"/>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831566" y="6324600"/>
            <a:ext cx="1016101" cy="381000"/>
          </a:xfrm>
          <a:prstGeom prst="rect">
            <a:avLst/>
          </a:prstGeom>
        </p:spPr>
      </p:pic>
      <p:sp>
        <p:nvSpPr>
          <p:cNvPr id="9" name="TextBox 7"/>
          <p:cNvSpPr txBox="1"/>
          <p:nvPr userDrawn="1"/>
        </p:nvSpPr>
        <p:spPr>
          <a:xfrm>
            <a:off x="751242" y="6495175"/>
            <a:ext cx="3618298" cy="21544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smtClean="0">
                <a:solidFill>
                  <a:srgbClr val="919195"/>
                </a:solidFill>
                <a:cs typeface="Arial"/>
              </a:rPr>
              <a:t>TE Connectivity</a:t>
            </a:r>
            <a:r>
              <a:rPr lang="en-US" sz="800" dirty="0" smtClean="0">
                <a:solidFill>
                  <a:srgbClr val="919195"/>
                </a:solidFill>
                <a:cs typeface="Arial"/>
              </a:rPr>
              <a:t> Confidential &amp; Proprietary. Do not reproduce or distribute.</a:t>
            </a:r>
          </a:p>
        </p:txBody>
      </p:sp>
    </p:spTree>
    <p:extLst>
      <p:ext uri="{BB962C8B-B14F-4D97-AF65-F5344CB8AC3E}">
        <p14:creationId xmlns:p14="http://schemas.microsoft.com/office/powerpoint/2010/main" val="1200643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2438"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688975"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1139825"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0.wmf"/><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3" Type="http://schemas.openxmlformats.org/officeDocument/2006/relationships/image" Target="../media/image6.jpg"/><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notesSlide" Target="../notesSlides/notesSlide2.xml"/><Relationship Id="rId16"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 Id="rId14" Type="http://schemas.openxmlformats.org/officeDocument/2006/relationships/image" Target="../media/image17.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6.png"/><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4340" y="2192046"/>
            <a:ext cx="5590873" cy="1065384"/>
          </a:xfrm>
        </p:spPr>
        <p:txBody>
          <a:bodyPr/>
          <a:lstStyle/>
          <a:p>
            <a:r>
              <a:rPr lang="nl-BE" dirty="0" smtClean="0"/>
              <a:t>Tubing Overview</a:t>
            </a:r>
            <a:endParaRPr lang="en-US" dirty="0"/>
          </a:p>
        </p:txBody>
      </p:sp>
      <p:sp>
        <p:nvSpPr>
          <p:cNvPr id="3" name="Subtitle 2"/>
          <p:cNvSpPr>
            <a:spLocks noGrp="1"/>
          </p:cNvSpPr>
          <p:nvPr>
            <p:ph type="subTitle" idx="1"/>
          </p:nvPr>
        </p:nvSpPr>
        <p:spPr>
          <a:xfrm>
            <a:off x="1832409" y="3213044"/>
            <a:ext cx="6308959" cy="477693"/>
          </a:xfrm>
        </p:spPr>
        <p:txBody>
          <a:bodyPr/>
          <a:lstStyle/>
          <a:p>
            <a:endParaRPr lang="en-US"/>
          </a:p>
        </p:txBody>
      </p:sp>
    </p:spTree>
    <p:extLst>
      <p:ext uri="{BB962C8B-B14F-4D97-AF65-F5344CB8AC3E}">
        <p14:creationId xmlns:p14="http://schemas.microsoft.com/office/powerpoint/2010/main" val="183661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457199" y="2083284"/>
            <a:ext cx="8058151" cy="4088916"/>
          </a:xfrm>
        </p:spPr>
        <p:txBody>
          <a:bodyPr/>
          <a:lstStyle/>
          <a:p>
            <a:pPr fontAlgn="base"/>
            <a:r>
              <a:rPr lang="en-GB" sz="2400" b="1" dirty="0"/>
              <a:t>RBK-85 </a:t>
            </a:r>
            <a:r>
              <a:rPr lang="en-GB" sz="2400" dirty="0"/>
              <a:t>(</a:t>
            </a:r>
            <a:r>
              <a:rPr lang="en-GB" sz="2400" dirty="0" smtClean="0"/>
              <a:t>85</a:t>
            </a:r>
            <a:r>
              <a:rPr lang="en-GB" sz="800" dirty="0" smtClean="0"/>
              <a:t> </a:t>
            </a:r>
            <a:r>
              <a:rPr lang="en-GB" sz="2400" dirty="0" smtClean="0"/>
              <a:t>°C</a:t>
            </a:r>
            <a:r>
              <a:rPr lang="en-GB" sz="2400" dirty="0"/>
              <a:t>)</a:t>
            </a:r>
            <a:r>
              <a:rPr lang="en-GB" sz="2400" b="1" dirty="0"/>
              <a:t> </a:t>
            </a:r>
            <a:r>
              <a:rPr lang="en-GB" sz="2400" dirty="0"/>
              <a:t>and</a:t>
            </a:r>
            <a:r>
              <a:rPr lang="en-GB" sz="2400" b="1" dirty="0"/>
              <a:t> RBK-105 </a:t>
            </a:r>
            <a:r>
              <a:rPr lang="en-GB" sz="2400" dirty="0"/>
              <a:t>(</a:t>
            </a:r>
            <a:r>
              <a:rPr lang="en-GB" sz="2400" dirty="0" smtClean="0"/>
              <a:t>105</a:t>
            </a:r>
            <a:r>
              <a:rPr lang="en-GB" sz="800" dirty="0" smtClean="0"/>
              <a:t> </a:t>
            </a:r>
            <a:r>
              <a:rPr lang="en-GB" sz="2400" dirty="0" smtClean="0"/>
              <a:t>°C</a:t>
            </a:r>
            <a:r>
              <a:rPr lang="en-GB" sz="2400" dirty="0"/>
              <a:t>)</a:t>
            </a:r>
          </a:p>
          <a:p>
            <a:pPr lvl="1" fontAlgn="base">
              <a:buFontTx/>
              <a:buChar char="•"/>
            </a:pPr>
            <a:r>
              <a:rPr lang="en-GB" sz="1800" dirty="0" smtClean="0"/>
              <a:t> </a:t>
            </a:r>
            <a:r>
              <a:rPr lang="en-US" sz="1800" dirty="0"/>
              <a:t>Seals up to 20 wires</a:t>
            </a:r>
          </a:p>
          <a:p>
            <a:pPr lvl="1" fontAlgn="base">
              <a:buFontTx/>
              <a:buChar char="•"/>
            </a:pPr>
            <a:r>
              <a:rPr lang="en-GB" sz="1800" dirty="0" smtClean="0"/>
              <a:t> </a:t>
            </a:r>
            <a:r>
              <a:rPr lang="en-US" sz="1800" dirty="0"/>
              <a:t>Provides strain relief and noise reduction</a:t>
            </a:r>
          </a:p>
          <a:p>
            <a:pPr marL="542925" lvl="1" indent="-319088" fontAlgn="base">
              <a:buFontTx/>
              <a:buChar char="•"/>
            </a:pPr>
            <a:r>
              <a:rPr lang="en-US" sz="1800" dirty="0"/>
              <a:t>Low </a:t>
            </a:r>
            <a:r>
              <a:rPr lang="en-US" sz="1800" dirty="0" smtClean="0"/>
              <a:t>profile</a:t>
            </a:r>
          </a:p>
          <a:p>
            <a:pPr marL="542925" lvl="1" indent="-319088" fontAlgn="base">
              <a:buFontTx/>
              <a:buChar char="•"/>
            </a:pPr>
            <a:r>
              <a:rPr lang="en-US" sz="1800" dirty="0"/>
              <a:t>Combines hot melt adhesive profiles                                                   with heat shrink tubing</a:t>
            </a:r>
          </a:p>
          <a:p>
            <a:pPr marL="542925" lvl="1" indent="-319088" fontAlgn="base">
              <a:buFontTx/>
              <a:buChar char="•"/>
            </a:pPr>
            <a:r>
              <a:rPr lang="en-US" sz="1800" dirty="0"/>
              <a:t> Watertight seal</a:t>
            </a:r>
          </a:p>
          <a:p>
            <a:pPr marL="542925" lvl="1" indent="-319088" fontAlgn="base">
              <a:buFontTx/>
              <a:buChar char="•"/>
            </a:pPr>
            <a:endParaRPr lang="en-US" sz="1800" dirty="0" smtClean="0"/>
          </a:p>
          <a:p>
            <a:endParaRPr lang="de-DE" dirty="0"/>
          </a:p>
        </p:txBody>
      </p:sp>
      <p:sp>
        <p:nvSpPr>
          <p:cNvPr id="4" name="Titel 1"/>
          <p:cNvSpPr>
            <a:spLocks noGrp="1"/>
          </p:cNvSpPr>
          <p:nvPr>
            <p:ph type="title"/>
          </p:nvPr>
        </p:nvSpPr>
        <p:spPr>
          <a:xfrm>
            <a:off x="457199" y="715580"/>
            <a:ext cx="8182799" cy="1000258"/>
          </a:xfrm>
        </p:spPr>
        <p:txBody>
          <a:bodyPr/>
          <a:lstStyle/>
          <a:p>
            <a:r>
              <a:rPr lang="sv-SE" dirty="0"/>
              <a:t>Wire Bundle Sealing applications</a:t>
            </a:r>
          </a:p>
        </p:txBody>
      </p:sp>
      <p:sp>
        <p:nvSpPr>
          <p:cNvPr id="2" name="Foliennummernplatzhalter 1"/>
          <p:cNvSpPr>
            <a:spLocks noGrp="1"/>
          </p:cNvSpPr>
          <p:nvPr>
            <p:ph type="sldNum" sz="quarter" idx="12"/>
          </p:nvPr>
        </p:nvSpPr>
        <p:spPr/>
        <p:txBody>
          <a:bodyPr/>
          <a:lstStyle/>
          <a:p>
            <a:fld id="{CA431686-8DE2-9B43-980D-29AE692D7900}" type="slidenum">
              <a:rPr lang="en-US" smtClean="0"/>
              <a:t>10</a:t>
            </a:fld>
            <a:endParaRPr lang="en-US" dirty="0"/>
          </a:p>
        </p:txBody>
      </p:sp>
      <p:sp>
        <p:nvSpPr>
          <p:cNvPr id="6" name="Rectangle 37"/>
          <p:cNvSpPr/>
          <p:nvPr/>
        </p:nvSpPr>
        <p:spPr>
          <a:xfrm rot="5400000">
            <a:off x="138572" y="3044413"/>
            <a:ext cx="234000" cy="51119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0" name="Rectangle 37"/>
          <p:cNvSpPr/>
          <p:nvPr/>
        </p:nvSpPr>
        <p:spPr>
          <a:xfrm rot="5400000">
            <a:off x="8822812" y="5860537"/>
            <a:ext cx="234000" cy="40837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1" name="Rectangle 37"/>
          <p:cNvSpPr/>
          <p:nvPr/>
        </p:nvSpPr>
        <p:spPr>
          <a:xfrm rot="5400000">
            <a:off x="3225011" y="3233888"/>
            <a:ext cx="234000" cy="566167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grpSp>
        <p:nvGrpSpPr>
          <p:cNvPr id="8" name="Gruppieren 7"/>
          <p:cNvGrpSpPr/>
          <p:nvPr/>
        </p:nvGrpSpPr>
        <p:grpSpPr>
          <a:xfrm>
            <a:off x="6268473" y="1746002"/>
            <a:ext cx="2371528" cy="4435722"/>
            <a:chOff x="6049958" y="1361428"/>
            <a:chExt cx="2599204" cy="4861572"/>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9958" y="3291755"/>
              <a:ext cx="2599199" cy="149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50193" y="4889500"/>
              <a:ext cx="2598738"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49962" y="1361428"/>
              <a:ext cx="2599200" cy="196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ctangle 49"/>
          <p:cNvSpPr/>
          <p:nvPr/>
        </p:nvSpPr>
        <p:spPr>
          <a:xfrm>
            <a:off x="259169" y="3193864"/>
            <a:ext cx="252000" cy="298786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809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715580"/>
            <a:ext cx="8182799" cy="1000258"/>
          </a:xfrm>
        </p:spPr>
        <p:txBody>
          <a:bodyPr/>
          <a:lstStyle/>
          <a:p>
            <a:r>
              <a:rPr lang="sv-SE" dirty="0"/>
              <a:t>Connector applications</a:t>
            </a:r>
          </a:p>
        </p:txBody>
      </p:sp>
      <p:sp>
        <p:nvSpPr>
          <p:cNvPr id="3" name="Inhaltsplatzhalter 2"/>
          <p:cNvSpPr>
            <a:spLocks noGrp="1"/>
          </p:cNvSpPr>
          <p:nvPr>
            <p:ph idx="4294967295"/>
          </p:nvPr>
        </p:nvSpPr>
        <p:spPr>
          <a:xfrm>
            <a:off x="457200" y="1563437"/>
            <a:ext cx="5127945" cy="2564301"/>
          </a:xfrm>
        </p:spPr>
        <p:txBody>
          <a:bodyPr/>
          <a:lstStyle/>
          <a:p>
            <a:pPr fontAlgn="base"/>
            <a:r>
              <a:rPr lang="en-US" sz="2400" b="1" dirty="0"/>
              <a:t>HTAT, ATUM, CGPT, LSTT &lt; </a:t>
            </a:r>
            <a:r>
              <a:rPr lang="en-US" sz="2400" b="1" dirty="0" smtClean="0"/>
              <a:t>150</a:t>
            </a:r>
            <a:r>
              <a:rPr lang="en-US" sz="800" b="1" dirty="0" smtClean="0"/>
              <a:t> </a:t>
            </a:r>
            <a:r>
              <a:rPr lang="en-GB" sz="2400" b="1" dirty="0" smtClean="0"/>
              <a:t>°C</a:t>
            </a:r>
            <a:endParaRPr lang="en-US" sz="2400" b="1" dirty="0"/>
          </a:p>
          <a:p>
            <a:pPr marL="542925" lvl="1" indent="-319088" fontAlgn="base">
              <a:buFontTx/>
              <a:buChar char="•"/>
            </a:pPr>
            <a:r>
              <a:rPr lang="en-US" sz="1800" dirty="0" smtClean="0"/>
              <a:t>Sealing </a:t>
            </a:r>
            <a:r>
              <a:rPr lang="en-US" sz="1800" dirty="0"/>
              <a:t>(HTAT and ATUM) and strain relief the </a:t>
            </a:r>
            <a:r>
              <a:rPr lang="en-US" sz="1800" dirty="0" smtClean="0"/>
              <a:t>back </a:t>
            </a:r>
            <a:r>
              <a:rPr lang="en-US" sz="1800" dirty="0"/>
              <a:t>of a connector</a:t>
            </a:r>
          </a:p>
          <a:p>
            <a:pPr marL="542925" lvl="1" indent="-319088" fontAlgn="base">
              <a:buFontTx/>
              <a:buChar char="•"/>
            </a:pPr>
            <a:r>
              <a:rPr lang="en-US" sz="1800" dirty="0" smtClean="0"/>
              <a:t>High </a:t>
            </a:r>
            <a:r>
              <a:rPr lang="en-US" sz="1800" dirty="0"/>
              <a:t>shrink ratio available to fit over large connectors </a:t>
            </a:r>
          </a:p>
          <a:p>
            <a:pPr marL="542925" lvl="1" indent="-319088" fontAlgn="base">
              <a:buFontTx/>
              <a:buChar char="•"/>
            </a:pPr>
            <a:r>
              <a:rPr lang="en-US" sz="1800" dirty="0"/>
              <a:t>Niche </a:t>
            </a:r>
            <a:r>
              <a:rPr lang="en-US" sz="1800" dirty="0" smtClean="0"/>
              <a:t>applications</a:t>
            </a:r>
          </a:p>
          <a:p>
            <a:pPr marL="223837" lvl="1" indent="0" fontAlgn="base">
              <a:buNone/>
            </a:pPr>
            <a:endParaRPr lang="en-US" sz="1800" dirty="0" smtClean="0"/>
          </a:p>
          <a:p>
            <a:pPr lvl="0" defTabSz="457200">
              <a:lnSpc>
                <a:spcPct val="100000"/>
              </a:lnSpc>
              <a:spcBef>
                <a:spcPts val="0"/>
              </a:spcBef>
            </a:pPr>
            <a:r>
              <a:rPr lang="de-DE" sz="2400" b="1" dirty="0">
                <a:solidFill>
                  <a:srgbClr val="747678"/>
                </a:solidFill>
              </a:rPr>
              <a:t>SCT @ 150</a:t>
            </a:r>
            <a:r>
              <a:rPr lang="de-DE" sz="800" b="1" dirty="0">
                <a:solidFill>
                  <a:srgbClr val="747678"/>
                </a:solidFill>
              </a:rPr>
              <a:t> </a:t>
            </a:r>
            <a:r>
              <a:rPr lang="de-DE" sz="2400" b="1" dirty="0">
                <a:solidFill>
                  <a:srgbClr val="747678"/>
                </a:solidFill>
              </a:rPr>
              <a:t>°C </a:t>
            </a:r>
          </a:p>
          <a:p>
            <a:pPr marL="542925" lvl="1" indent="-319088" fontAlgn="base">
              <a:buFontTx/>
              <a:buChar char="•"/>
            </a:pPr>
            <a:endParaRPr lang="en-US" sz="1800" dirty="0" smtClean="0"/>
          </a:p>
        </p:txBody>
      </p:sp>
      <p:sp>
        <p:nvSpPr>
          <p:cNvPr id="5" name="Foliennummernplatzhalter 4"/>
          <p:cNvSpPr>
            <a:spLocks noGrp="1"/>
          </p:cNvSpPr>
          <p:nvPr>
            <p:ph type="sldNum" sz="quarter" idx="12"/>
          </p:nvPr>
        </p:nvSpPr>
        <p:spPr/>
        <p:txBody>
          <a:bodyPr/>
          <a:lstStyle/>
          <a:p>
            <a:fld id="{CA431686-8DE2-9B43-980D-29AE692D7900}" type="slidenum">
              <a:rPr lang="en-US" smtClean="0"/>
              <a:t>11</a:t>
            </a:fld>
            <a:endParaRPr lang="en-US" dirty="0"/>
          </a:p>
        </p:txBody>
      </p:sp>
      <p:sp>
        <p:nvSpPr>
          <p:cNvPr id="6" name="Rectangle 37"/>
          <p:cNvSpPr/>
          <p:nvPr/>
        </p:nvSpPr>
        <p:spPr>
          <a:xfrm rot="5400000">
            <a:off x="2754581" y="3126686"/>
            <a:ext cx="299831" cy="58102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7" name="Rectangle 37"/>
          <p:cNvSpPr/>
          <p:nvPr/>
        </p:nvSpPr>
        <p:spPr>
          <a:xfrm rot="10800000">
            <a:off x="5684918" y="4127740"/>
            <a:ext cx="279437" cy="205398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8" name="Rectangle 37"/>
          <p:cNvSpPr/>
          <p:nvPr/>
        </p:nvSpPr>
        <p:spPr>
          <a:xfrm rot="5400000">
            <a:off x="7324939" y="2542682"/>
            <a:ext cx="233999" cy="34041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8390" y="4451691"/>
            <a:ext cx="2342508" cy="1730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3427" y="4127739"/>
            <a:ext cx="2285444" cy="169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45412" y="4127740"/>
            <a:ext cx="2260769" cy="169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42974" y="2146561"/>
            <a:ext cx="2381014" cy="1891233"/>
          </a:xfrm>
          <a:prstGeom prst="rect">
            <a:avLst/>
          </a:prstGeom>
        </p:spPr>
      </p:pic>
    </p:spTree>
    <p:extLst>
      <p:ext uri="{BB962C8B-B14F-4D97-AF65-F5344CB8AC3E}">
        <p14:creationId xmlns:p14="http://schemas.microsoft.com/office/powerpoint/2010/main" val="283558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A431686-8DE2-9B43-980D-29AE692D7900}" type="slidenum">
              <a:rPr lang="en-US" smtClean="0"/>
              <a:t>12</a:t>
            </a:fld>
            <a:endParaRPr lang="en-US" dirty="0"/>
          </a:p>
        </p:txBody>
      </p:sp>
      <p:sp>
        <p:nvSpPr>
          <p:cNvPr id="3" name="Titel 2"/>
          <p:cNvSpPr>
            <a:spLocks noGrp="1"/>
          </p:cNvSpPr>
          <p:nvPr>
            <p:ph type="title"/>
          </p:nvPr>
        </p:nvSpPr>
        <p:spPr/>
        <p:txBody>
          <a:bodyPr/>
          <a:lstStyle/>
          <a:p>
            <a:r>
              <a:rPr lang="en-US" dirty="0"/>
              <a:t>Summary of Automotive Sealing Applications &amp; Products</a:t>
            </a:r>
            <a:endParaRPr lang="de-DE" dirty="0"/>
          </a:p>
        </p:txBody>
      </p:sp>
      <p:graphicFrame>
        <p:nvGraphicFramePr>
          <p:cNvPr id="5" name="Content Placeholder 6"/>
          <p:cNvGraphicFramePr>
            <a:graphicFrameLocks/>
          </p:cNvGraphicFramePr>
          <p:nvPr>
            <p:extLst>
              <p:ext uri="{D42A27DB-BD31-4B8C-83A1-F6EECF244321}">
                <p14:modId xmlns:p14="http://schemas.microsoft.com/office/powerpoint/2010/main" val="3687360379"/>
              </p:ext>
            </p:extLst>
          </p:nvPr>
        </p:nvGraphicFramePr>
        <p:xfrm>
          <a:off x="457200" y="2084400"/>
          <a:ext cx="7392889" cy="3045782"/>
        </p:xfrm>
        <a:graphic>
          <a:graphicData uri="http://schemas.openxmlformats.org/drawingml/2006/table">
            <a:tbl>
              <a:tblPr/>
              <a:tblGrid>
                <a:gridCol w="1442515"/>
                <a:gridCol w="629461"/>
                <a:gridCol w="629461"/>
                <a:gridCol w="649132"/>
                <a:gridCol w="629461"/>
                <a:gridCol w="629461"/>
                <a:gridCol w="629461"/>
                <a:gridCol w="629461"/>
                <a:gridCol w="796662"/>
                <a:gridCol w="727814"/>
              </a:tblGrid>
              <a:tr h="219046">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rgbClr val="2F75B5"/>
                      </a:solidFill>
                      <a:prstDash val="solid"/>
                      <a:round/>
                      <a:headEnd type="none" w="med" len="med"/>
                      <a:tailEnd type="none" w="med" len="med"/>
                    </a:lnR>
                    <a:lnT>
                      <a:noFill/>
                    </a:lnT>
                    <a:lnB w="12700" cap="flat" cmpd="sng" algn="ctr">
                      <a:solidFill>
                        <a:srgbClr val="2F75B5"/>
                      </a:solidFill>
                      <a:prstDash val="solid"/>
                      <a:round/>
                      <a:headEnd type="none" w="med" len="med"/>
                      <a:tailEnd type="none" w="med" len="med"/>
                    </a:lnB>
                  </a:tcPr>
                </a:tc>
                <a:tc gridSpan="9">
                  <a:txBody>
                    <a:bodyPr/>
                    <a:lstStyle/>
                    <a:p>
                      <a:pPr algn="ctr" fontAlgn="b"/>
                      <a:r>
                        <a:rPr lang="en-GB" sz="1100" b="1" i="0" u="none" strike="noStrike">
                          <a:solidFill>
                            <a:srgbClr val="7B7B7B"/>
                          </a:solidFill>
                          <a:effectLst/>
                          <a:latin typeface="Calibri" panose="020F0502020204030204" pitchFamily="34" charset="0"/>
                        </a:rPr>
                        <a:t>PRODUCTS</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219046">
                <a:tc>
                  <a:txBody>
                    <a:bodyPr/>
                    <a:lstStyle/>
                    <a:p>
                      <a:pPr algn="l" fontAlgn="b"/>
                      <a:r>
                        <a:rPr lang="en-GB" sz="1100" b="1" i="0" u="none" strike="noStrike">
                          <a:solidFill>
                            <a:srgbClr val="7B7B7B"/>
                          </a:solidFill>
                          <a:effectLst/>
                          <a:latin typeface="Calibri" panose="020F0502020204030204" pitchFamily="34" charset="0"/>
                        </a:rPr>
                        <a:t>APPLICATION</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GB" sz="1100" b="1" i="0" u="none" strike="noStrike">
                          <a:solidFill>
                            <a:srgbClr val="7B7B7B"/>
                          </a:solidFill>
                          <a:effectLst/>
                          <a:latin typeface="Calibri" panose="020F0502020204030204" pitchFamily="34" charset="0"/>
                        </a:rPr>
                        <a:t>QSZH</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GB" sz="1100" b="1" i="0" u="none" strike="noStrike">
                          <a:solidFill>
                            <a:srgbClr val="7B7B7B"/>
                          </a:solidFill>
                          <a:effectLst/>
                          <a:latin typeface="Calibri" panose="020F0502020204030204" pitchFamily="34" charset="0"/>
                        </a:rPr>
                        <a:t>RBK-ILS</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GB" sz="1100" b="1" i="0" u="none" strike="noStrike">
                          <a:solidFill>
                            <a:srgbClr val="7B7B7B"/>
                          </a:solidFill>
                          <a:effectLst/>
                          <a:latin typeface="Calibri" panose="020F0502020204030204" pitchFamily="34" charset="0"/>
                        </a:rPr>
                        <a:t>RBK-VWS</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GB" sz="1100" b="1" i="0" u="none" strike="noStrike">
                          <a:solidFill>
                            <a:srgbClr val="7B7B7B"/>
                          </a:solidFill>
                          <a:effectLst/>
                          <a:latin typeface="Calibri" panose="020F0502020204030204" pitchFamily="34" charset="0"/>
                        </a:rPr>
                        <a:t>ES-CAP</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GB" sz="1100" b="1" i="0" u="none" strike="noStrike">
                          <a:solidFill>
                            <a:srgbClr val="7B7B7B"/>
                          </a:solidFill>
                          <a:effectLst/>
                          <a:latin typeface="Calibri" panose="020F0502020204030204" pitchFamily="34" charset="0"/>
                        </a:rPr>
                        <a:t>SCT</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GB" sz="1100" b="1" i="0" u="none" strike="noStrike">
                          <a:solidFill>
                            <a:srgbClr val="7B7B7B"/>
                          </a:solidFill>
                          <a:effectLst/>
                          <a:latin typeface="Calibri" panose="020F0502020204030204" pitchFamily="34" charset="0"/>
                        </a:rPr>
                        <a:t>RBK-RTP</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GB" sz="1100" b="1" i="0" u="none" strike="noStrike">
                          <a:solidFill>
                            <a:srgbClr val="7B7B7B"/>
                          </a:solidFill>
                          <a:effectLst/>
                          <a:latin typeface="Calibri" panose="020F0502020204030204" pitchFamily="34" charset="0"/>
                        </a:rPr>
                        <a:t>HTAT</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GB" sz="1100" b="1" i="0" u="none" strike="noStrike">
                          <a:solidFill>
                            <a:srgbClr val="7B7B7B"/>
                          </a:solidFill>
                          <a:effectLst/>
                          <a:latin typeface="Calibri" panose="020F0502020204030204" pitchFamily="34" charset="0"/>
                        </a:rPr>
                        <a:t>RBK-105-KIT</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GB" sz="1100" b="1" i="0" u="none" strike="noStrike">
                          <a:solidFill>
                            <a:srgbClr val="7B7B7B"/>
                          </a:solidFill>
                          <a:effectLst/>
                          <a:latin typeface="Calibri" panose="020F0502020204030204" pitchFamily="34" charset="0"/>
                        </a:rPr>
                        <a:t>RBK-85-KIT</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r>
              <a:tr h="521538">
                <a:tc>
                  <a:txBody>
                    <a:bodyPr/>
                    <a:lstStyle/>
                    <a:p>
                      <a:pPr algn="l" fontAlgn="b"/>
                      <a:r>
                        <a:rPr lang="en-GB" sz="1100" b="1" i="0" u="none" strike="noStrike">
                          <a:solidFill>
                            <a:srgbClr val="7B7B7B"/>
                          </a:solidFill>
                          <a:effectLst/>
                          <a:latin typeface="Calibri" panose="020F0502020204030204" pitchFamily="34" charset="0"/>
                        </a:rPr>
                        <a:t> Splice Sealing - Inline</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dirty="0">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r>
              <a:tr h="521538">
                <a:tc>
                  <a:txBody>
                    <a:bodyPr/>
                    <a:lstStyle/>
                    <a:p>
                      <a:pPr algn="l" fontAlgn="b"/>
                      <a:r>
                        <a:rPr lang="en-GB" sz="1100" b="1" i="0" u="none" strike="noStrike">
                          <a:solidFill>
                            <a:srgbClr val="7B7B7B"/>
                          </a:solidFill>
                          <a:effectLst/>
                          <a:latin typeface="Calibri" panose="020F0502020204030204" pitchFamily="34" charset="0"/>
                        </a:rPr>
                        <a:t> Splice Sealing - Stub</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r>
              <a:tr h="521538">
                <a:tc>
                  <a:txBody>
                    <a:bodyPr/>
                    <a:lstStyle/>
                    <a:p>
                      <a:pPr algn="l" fontAlgn="b"/>
                      <a:r>
                        <a:rPr lang="en-GB" sz="1100" b="1" i="0" u="none" strike="noStrike">
                          <a:solidFill>
                            <a:srgbClr val="7B7B7B"/>
                          </a:solidFill>
                          <a:effectLst/>
                          <a:latin typeface="Calibri" panose="020F0502020204030204" pitchFamily="34" charset="0"/>
                        </a:rPr>
                        <a:t> Ring Terminal Sealing</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 </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r>
              <a:tr h="521538">
                <a:tc>
                  <a:txBody>
                    <a:bodyPr/>
                    <a:lstStyle/>
                    <a:p>
                      <a:pPr algn="l" fontAlgn="b"/>
                      <a:r>
                        <a:rPr lang="en-GB" sz="1100" b="1" i="0" u="none" strike="noStrike" dirty="0">
                          <a:solidFill>
                            <a:srgbClr val="7B7B7B"/>
                          </a:solidFill>
                          <a:effectLst/>
                          <a:latin typeface="Calibri" panose="020F0502020204030204" pitchFamily="34" charset="0"/>
                        </a:rPr>
                        <a:t> Connector Sealing</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r>
              <a:tr h="521538">
                <a:tc>
                  <a:txBody>
                    <a:bodyPr/>
                    <a:lstStyle/>
                    <a:p>
                      <a:pPr algn="l" fontAlgn="b"/>
                      <a:r>
                        <a:rPr lang="en-GB" sz="1100" b="1" i="0" u="none" strike="noStrike">
                          <a:solidFill>
                            <a:srgbClr val="7B7B7B"/>
                          </a:solidFill>
                          <a:effectLst/>
                          <a:latin typeface="Calibri" panose="020F0502020204030204" pitchFamily="34" charset="0"/>
                        </a:rPr>
                        <a:t> Bundle Wire Sealing</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rtl="0" fontAlgn="ctr"/>
                      <a:r>
                        <a:rPr lang="en-GB" sz="2400" b="0" i="0" u="none" strike="noStrike" dirty="0">
                          <a:solidFill>
                            <a:srgbClr val="0DC923"/>
                          </a:solidFill>
                          <a:effectLst/>
                          <a:latin typeface="Arial Black" panose="020B0A04020102020204" pitchFamily="34" charset="0"/>
                        </a:rPr>
                        <a:t>√</a:t>
                      </a:r>
                    </a:p>
                  </a:txBody>
                  <a:tcPr marL="0" marR="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r>
            </a:tbl>
          </a:graphicData>
        </a:graphic>
      </p:graphicFrame>
      <p:sp>
        <p:nvSpPr>
          <p:cNvPr id="7" name="Rectangle 37"/>
          <p:cNvSpPr/>
          <p:nvPr/>
        </p:nvSpPr>
        <p:spPr>
          <a:xfrm rot="5400000">
            <a:off x="4421257" y="1263582"/>
            <a:ext cx="301487" cy="914400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Tree>
    <p:extLst>
      <p:ext uri="{BB962C8B-B14F-4D97-AF65-F5344CB8AC3E}">
        <p14:creationId xmlns:p14="http://schemas.microsoft.com/office/powerpoint/2010/main" val="680236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A431686-8DE2-9B43-980D-29AE692D7900}" type="slidenum">
              <a:rPr lang="en-US" smtClean="0"/>
              <a:t>13</a:t>
            </a:fld>
            <a:endParaRPr lang="en-US"/>
          </a:p>
        </p:txBody>
      </p:sp>
      <p:sp>
        <p:nvSpPr>
          <p:cNvPr id="3" name="Titel 2"/>
          <p:cNvSpPr>
            <a:spLocks noGrp="1"/>
          </p:cNvSpPr>
          <p:nvPr>
            <p:ph type="title"/>
          </p:nvPr>
        </p:nvSpPr>
        <p:spPr/>
        <p:txBody>
          <a:bodyPr/>
          <a:lstStyle/>
          <a:p>
            <a:r>
              <a:rPr lang="de-DE" dirty="0" smtClean="0"/>
              <a:t>Hose &amp; Pipe </a:t>
            </a:r>
            <a:r>
              <a:rPr lang="de-DE" dirty="0" err="1" smtClean="0"/>
              <a:t>Applications</a:t>
            </a:r>
            <a:endParaRPr lang="de-DE" dirty="0"/>
          </a:p>
        </p:txBody>
      </p:sp>
      <p:sp>
        <p:nvSpPr>
          <p:cNvPr id="4" name="Textplatzhalter 3"/>
          <p:cNvSpPr>
            <a:spLocks noGrp="1"/>
          </p:cNvSpPr>
          <p:nvPr>
            <p:ph type="body" idx="1"/>
          </p:nvPr>
        </p:nvSpPr>
        <p:spPr/>
        <p:txBody>
          <a:bodyPr/>
          <a:lstStyle/>
          <a:p>
            <a:endParaRPr lang="de-DE"/>
          </a:p>
        </p:txBody>
      </p:sp>
    </p:spTree>
    <p:extLst>
      <p:ext uri="{BB962C8B-B14F-4D97-AF65-F5344CB8AC3E}">
        <p14:creationId xmlns:p14="http://schemas.microsoft.com/office/powerpoint/2010/main" val="1702029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A431686-8DE2-9B43-980D-29AE692D7900}" type="slidenum">
              <a:rPr lang="en-US" smtClean="0"/>
              <a:t>14</a:t>
            </a:fld>
            <a:endParaRPr lang="en-US" dirty="0"/>
          </a:p>
        </p:txBody>
      </p:sp>
      <p:sp>
        <p:nvSpPr>
          <p:cNvPr id="5" name="Inhaltsplatzhalter 2"/>
          <p:cNvSpPr txBox="1">
            <a:spLocks/>
          </p:cNvSpPr>
          <p:nvPr/>
        </p:nvSpPr>
        <p:spPr>
          <a:xfrm>
            <a:off x="457199" y="2083284"/>
            <a:ext cx="5548965" cy="40889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2438"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688975"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1139825"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400" b="1" dirty="0"/>
              <a:t>HFT5000 </a:t>
            </a:r>
            <a:r>
              <a:rPr lang="en-US" sz="2400" b="1" kern="0" dirty="0" smtClean="0">
                <a:ea typeface="ＭＳ Ｐゴシック" pitchFamily="34" charset="-128"/>
              </a:rPr>
              <a:t>(</a:t>
            </a:r>
            <a:r>
              <a:rPr lang="en-US" sz="2400" b="1" kern="0" dirty="0">
                <a:solidFill>
                  <a:schemeClr val="tx1"/>
                </a:solidFill>
                <a:ea typeface="ＭＳ Ｐゴシック" pitchFamily="34" charset="-128"/>
              </a:rPr>
              <a:t>H</a:t>
            </a:r>
            <a:r>
              <a:rPr lang="en-US" sz="2400" b="1" kern="0" dirty="0">
                <a:ea typeface="ＭＳ Ｐゴシック" pitchFamily="34" charset="-128"/>
              </a:rPr>
              <a:t>eat shrink </a:t>
            </a:r>
            <a:r>
              <a:rPr lang="en-US" sz="2400" b="1" kern="0" dirty="0">
                <a:solidFill>
                  <a:schemeClr val="tx1"/>
                </a:solidFill>
                <a:ea typeface="ＭＳ Ｐゴシック" pitchFamily="34" charset="-128"/>
              </a:rPr>
              <a:t>F</a:t>
            </a:r>
            <a:r>
              <a:rPr lang="en-US" sz="2400" b="1" kern="0" dirty="0">
                <a:ea typeface="ＭＳ Ｐゴシック" pitchFamily="34" charset="-128"/>
              </a:rPr>
              <a:t>abric </a:t>
            </a:r>
            <a:r>
              <a:rPr lang="en-US" sz="2400" b="1" kern="0" dirty="0">
                <a:solidFill>
                  <a:schemeClr val="tx1"/>
                </a:solidFill>
                <a:ea typeface="ＭＳ Ｐゴシック" pitchFamily="34" charset="-128"/>
              </a:rPr>
              <a:t>T</a:t>
            </a:r>
            <a:r>
              <a:rPr lang="en-US" sz="2400" b="1" kern="0" dirty="0">
                <a:ea typeface="ＭＳ Ｐゴシック" pitchFamily="34" charset="-128"/>
              </a:rPr>
              <a:t>ubing)</a:t>
            </a:r>
          </a:p>
          <a:p>
            <a:pPr lvl="1" fontAlgn="base">
              <a:buFontTx/>
              <a:buChar char="•"/>
            </a:pPr>
            <a:r>
              <a:rPr lang="en-GB" sz="1800" dirty="0" smtClean="0"/>
              <a:t> </a:t>
            </a:r>
            <a:r>
              <a:rPr lang="en-GB" sz="1800" dirty="0"/>
              <a:t>Hose protection</a:t>
            </a:r>
          </a:p>
          <a:p>
            <a:pPr lvl="1" fontAlgn="base">
              <a:buFontTx/>
              <a:buChar char="•"/>
            </a:pPr>
            <a:r>
              <a:rPr lang="en-GB" sz="1800" dirty="0"/>
              <a:t> Abrasion resistant</a:t>
            </a:r>
          </a:p>
          <a:p>
            <a:pPr lvl="1" fontAlgn="base">
              <a:buFontTx/>
              <a:buChar char="•"/>
            </a:pPr>
            <a:r>
              <a:rPr lang="en-GB" sz="1800" dirty="0"/>
              <a:t> Flexible</a:t>
            </a:r>
          </a:p>
          <a:p>
            <a:pPr lvl="1" fontAlgn="base">
              <a:buFontTx/>
              <a:buChar char="•"/>
            </a:pPr>
            <a:r>
              <a:rPr lang="en-GB" sz="1800" dirty="0"/>
              <a:t> </a:t>
            </a:r>
            <a:r>
              <a:rPr lang="en-GB" sz="1800" dirty="0" smtClean="0"/>
              <a:t>Simple </a:t>
            </a:r>
            <a:r>
              <a:rPr lang="en-GB" sz="1800" dirty="0"/>
              <a:t>installation</a:t>
            </a:r>
          </a:p>
          <a:p>
            <a:pPr lvl="1" fontAlgn="base">
              <a:buFontTx/>
              <a:buChar char="•"/>
            </a:pPr>
            <a:r>
              <a:rPr lang="en-GB" sz="1800" dirty="0" smtClean="0"/>
              <a:t> Halogen </a:t>
            </a:r>
            <a:r>
              <a:rPr lang="en-GB" sz="1800" dirty="0"/>
              <a:t>Free</a:t>
            </a:r>
          </a:p>
          <a:p>
            <a:pPr lvl="1" fontAlgn="base">
              <a:buFontTx/>
              <a:buChar char="•"/>
            </a:pPr>
            <a:r>
              <a:rPr lang="en-GB" sz="1800" dirty="0" smtClean="0"/>
              <a:t> </a:t>
            </a:r>
            <a:r>
              <a:rPr lang="en-GB" sz="1800" dirty="0"/>
              <a:t>2:1 heat shrink ratio</a:t>
            </a:r>
          </a:p>
          <a:p>
            <a:pPr lvl="1" fontAlgn="base">
              <a:buFontTx/>
              <a:buChar char="•"/>
            </a:pPr>
            <a:r>
              <a:rPr lang="en-GB" sz="1800" dirty="0" smtClean="0"/>
              <a:t> Breathable</a:t>
            </a:r>
            <a:r>
              <a:rPr lang="en-GB" sz="1800" dirty="0"/>
              <a:t>, no fluid entrapment</a:t>
            </a:r>
          </a:p>
          <a:p>
            <a:pPr lvl="1" fontAlgn="base">
              <a:buFontTx/>
              <a:buChar char="•"/>
            </a:pPr>
            <a:r>
              <a:rPr lang="en-GB" sz="1800" dirty="0" smtClean="0"/>
              <a:t> Noise </a:t>
            </a:r>
            <a:r>
              <a:rPr lang="en-GB" sz="1800" dirty="0"/>
              <a:t>suppression</a:t>
            </a:r>
          </a:p>
          <a:p>
            <a:pPr lvl="1" fontAlgn="base">
              <a:buFontTx/>
              <a:buChar char="•"/>
            </a:pPr>
            <a:r>
              <a:rPr lang="en-GB" sz="1800" dirty="0" smtClean="0"/>
              <a:t> Stays </a:t>
            </a:r>
            <a:r>
              <a:rPr lang="en-GB" sz="1800" dirty="0"/>
              <a:t>in place</a:t>
            </a:r>
          </a:p>
          <a:p>
            <a:pPr lvl="1" fontAlgn="base">
              <a:buFontTx/>
              <a:buChar char="•"/>
            </a:pPr>
            <a:endParaRPr lang="en-GB" sz="1800" dirty="0"/>
          </a:p>
          <a:p>
            <a:r>
              <a:rPr lang="en-US" sz="2400" kern="0" dirty="0" smtClean="0">
                <a:ea typeface="ＭＳ Ｐゴシック" pitchFamily="34" charset="-128"/>
              </a:rPr>
              <a:t>	</a:t>
            </a:r>
            <a:endParaRPr lang="en-US" sz="2400" kern="0" dirty="0">
              <a:ea typeface="ＭＳ Ｐゴシック" pitchFamily="34" charset="-128"/>
            </a:endParaRPr>
          </a:p>
          <a:p>
            <a:pPr marL="285750" indent="-285750">
              <a:buFont typeface="Arial" panose="020B0604020202020204" pitchFamily="34" charset="0"/>
              <a:buChar char="•"/>
            </a:pPr>
            <a:endParaRPr lang="de-DE" dirty="0"/>
          </a:p>
        </p:txBody>
      </p:sp>
      <p:sp>
        <p:nvSpPr>
          <p:cNvPr id="8" name="Rectangle 37"/>
          <p:cNvSpPr/>
          <p:nvPr/>
        </p:nvSpPr>
        <p:spPr>
          <a:xfrm rot="5400000">
            <a:off x="4287208" y="-2900043"/>
            <a:ext cx="234000" cy="881448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3" name="Titel 1"/>
          <p:cNvSpPr>
            <a:spLocks noGrp="1"/>
          </p:cNvSpPr>
          <p:nvPr>
            <p:ph type="title"/>
          </p:nvPr>
        </p:nvSpPr>
        <p:spPr>
          <a:xfrm>
            <a:off x="457199" y="715580"/>
            <a:ext cx="8182799" cy="1000258"/>
          </a:xfrm>
        </p:spPr>
        <p:txBody>
          <a:bodyPr/>
          <a:lstStyle/>
          <a:p>
            <a:r>
              <a:rPr lang="sv-SE" kern="0" dirty="0"/>
              <a:t>Hose &amp; Pipe applications</a:t>
            </a:r>
          </a:p>
        </p:txBody>
      </p:sp>
      <p:sp>
        <p:nvSpPr>
          <p:cNvPr id="18" name="Rectangle 37"/>
          <p:cNvSpPr/>
          <p:nvPr/>
        </p:nvSpPr>
        <p:spPr>
          <a:xfrm rot="5400000">
            <a:off x="8804751" y="1724233"/>
            <a:ext cx="234000" cy="44449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20" name="Rectangle 37"/>
          <p:cNvSpPr/>
          <p:nvPr/>
        </p:nvSpPr>
        <p:spPr>
          <a:xfrm>
            <a:off x="8548865" y="1390198"/>
            <a:ext cx="274830" cy="67328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6605" y="1739655"/>
            <a:ext cx="2367735" cy="1359703"/>
          </a:xfrm>
          <a:prstGeom prst="rect">
            <a:avLst/>
          </a:prstGeom>
        </p:spPr>
      </p:pic>
      <p:pic>
        <p:nvPicPr>
          <p:cNvPr id="21"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6605" y="3203989"/>
            <a:ext cx="2396942" cy="1989215"/>
          </a:xfrm>
          <a:prstGeom prst="rect">
            <a:avLst/>
          </a:prstGeom>
        </p:spPr>
      </p:pic>
      <p:pic>
        <p:nvPicPr>
          <p:cNvPr id="22"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6032" y="4824801"/>
            <a:ext cx="2410556" cy="1591874"/>
          </a:xfrm>
          <a:prstGeom prst="rect">
            <a:avLst/>
          </a:prstGeom>
        </p:spPr>
      </p:pic>
    </p:spTree>
    <p:extLst>
      <p:ext uri="{BB962C8B-B14F-4D97-AF65-F5344CB8AC3E}">
        <p14:creationId xmlns:p14="http://schemas.microsoft.com/office/powerpoint/2010/main" val="365419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715580"/>
            <a:ext cx="8182799" cy="1000258"/>
          </a:xfrm>
        </p:spPr>
        <p:txBody>
          <a:bodyPr/>
          <a:lstStyle/>
          <a:p>
            <a:r>
              <a:rPr lang="sv-SE" kern="0" dirty="0" smtClean="0"/>
              <a:t>Pipe </a:t>
            </a:r>
            <a:r>
              <a:rPr lang="sv-SE" kern="0" dirty="0"/>
              <a:t>applications</a:t>
            </a:r>
          </a:p>
        </p:txBody>
      </p:sp>
      <p:sp>
        <p:nvSpPr>
          <p:cNvPr id="3" name="Inhaltsplatzhalter 2"/>
          <p:cNvSpPr>
            <a:spLocks noGrp="1"/>
          </p:cNvSpPr>
          <p:nvPr>
            <p:ph idx="4294967295"/>
          </p:nvPr>
        </p:nvSpPr>
        <p:spPr>
          <a:xfrm>
            <a:off x="457199" y="2083284"/>
            <a:ext cx="8058151" cy="4088916"/>
          </a:xfrm>
        </p:spPr>
        <p:txBody>
          <a:bodyPr/>
          <a:lstStyle/>
          <a:p>
            <a:pPr fontAlgn="base"/>
            <a:r>
              <a:rPr lang="en-GB" sz="2400" b="1" dirty="0"/>
              <a:t>AP2000, DWTC,</a:t>
            </a:r>
            <a:r>
              <a:rPr lang="en-GB" sz="2400" b="1" dirty="0">
                <a:solidFill>
                  <a:srgbClr val="FF0000"/>
                </a:solidFill>
              </a:rPr>
              <a:t> </a:t>
            </a:r>
            <a:r>
              <a:rPr lang="en-GB" sz="2400" b="1" dirty="0"/>
              <a:t>HFT5000, </a:t>
            </a:r>
          </a:p>
          <a:p>
            <a:pPr fontAlgn="base"/>
            <a:r>
              <a:rPr lang="en-GB" sz="2400" b="1" dirty="0"/>
              <a:t>CGPT, LSTT,</a:t>
            </a:r>
            <a:r>
              <a:rPr lang="en-GB" sz="2400" dirty="0"/>
              <a:t> </a:t>
            </a:r>
            <a:r>
              <a:rPr lang="en-GB" sz="2400" b="1" dirty="0"/>
              <a:t> RPT</a:t>
            </a:r>
            <a:endParaRPr lang="en-GB" sz="800" b="1" dirty="0"/>
          </a:p>
          <a:p>
            <a:pPr lvl="1" fontAlgn="base">
              <a:buFontTx/>
              <a:buChar char="•"/>
            </a:pPr>
            <a:r>
              <a:rPr lang="en-GB" sz="1800" dirty="0"/>
              <a:t> Pipe protection</a:t>
            </a:r>
          </a:p>
          <a:p>
            <a:pPr lvl="1" fontAlgn="base">
              <a:buFontTx/>
              <a:buChar char="•"/>
            </a:pPr>
            <a:r>
              <a:rPr lang="en-GB" sz="1800" dirty="0"/>
              <a:t> Cosmetics</a:t>
            </a:r>
          </a:p>
          <a:p>
            <a:pPr lvl="1" fontAlgn="base">
              <a:buFontTx/>
              <a:buChar char="•"/>
            </a:pPr>
            <a:r>
              <a:rPr lang="en-GB" sz="1800" dirty="0"/>
              <a:t> Replace paint</a:t>
            </a:r>
          </a:p>
          <a:p>
            <a:pPr lvl="1" fontAlgn="base">
              <a:buFontTx/>
              <a:buChar char="•"/>
            </a:pPr>
            <a:r>
              <a:rPr lang="en-GB" sz="1800" dirty="0"/>
              <a:t> Abrasion protection (plastic pipe)</a:t>
            </a:r>
          </a:p>
          <a:p>
            <a:endParaRPr lang="en-GB" sz="2000" kern="0" dirty="0">
              <a:ea typeface="ＭＳ Ｐゴシック" pitchFamily="34" charset="-128"/>
            </a:endParaRPr>
          </a:p>
        </p:txBody>
      </p:sp>
      <p:sp>
        <p:nvSpPr>
          <p:cNvPr id="9" name="Foliennummernplatzhalter 8"/>
          <p:cNvSpPr>
            <a:spLocks noGrp="1"/>
          </p:cNvSpPr>
          <p:nvPr>
            <p:ph type="sldNum" sz="quarter" idx="12"/>
          </p:nvPr>
        </p:nvSpPr>
        <p:spPr/>
        <p:txBody>
          <a:bodyPr/>
          <a:lstStyle/>
          <a:p>
            <a:fld id="{CA431686-8DE2-9B43-980D-29AE692D7900}" type="slidenum">
              <a:rPr lang="en-US" smtClean="0"/>
              <a:t>15</a:t>
            </a:fld>
            <a:endParaRPr lang="en-US" dirty="0"/>
          </a:p>
        </p:txBody>
      </p:sp>
      <p:sp>
        <p:nvSpPr>
          <p:cNvPr id="10" name="Rectangle 37"/>
          <p:cNvSpPr/>
          <p:nvPr/>
        </p:nvSpPr>
        <p:spPr>
          <a:xfrm rot="5400000">
            <a:off x="25896" y="4101846"/>
            <a:ext cx="334606" cy="3863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1" name="Rectangle 37"/>
          <p:cNvSpPr/>
          <p:nvPr/>
        </p:nvSpPr>
        <p:spPr>
          <a:xfrm>
            <a:off x="152399" y="1487559"/>
            <a:ext cx="234000" cy="28774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3" name="Rectangle 37"/>
          <p:cNvSpPr/>
          <p:nvPr/>
        </p:nvSpPr>
        <p:spPr>
          <a:xfrm rot="5400000">
            <a:off x="8806999" y="1287197"/>
            <a:ext cx="234000" cy="44000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47282" y="688959"/>
            <a:ext cx="3067154" cy="153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96653" y="2658123"/>
            <a:ext cx="3085170" cy="162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37"/>
          <p:cNvSpPr/>
          <p:nvPr/>
        </p:nvSpPr>
        <p:spPr>
          <a:xfrm rot="5400000">
            <a:off x="2679901" y="-1137303"/>
            <a:ext cx="234000" cy="528900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pic>
        <p:nvPicPr>
          <p:cNvPr id="18" name="Picture 8"/>
          <p:cNvPicPr>
            <a:picLocks noChangeAspect="1"/>
          </p:cNvPicPr>
          <p:nvPr/>
        </p:nvPicPr>
        <p:blipFill>
          <a:blip r:embed="rId5"/>
          <a:stretch>
            <a:fillRect/>
          </a:stretch>
        </p:blipFill>
        <p:spPr>
          <a:xfrm>
            <a:off x="3286820" y="4705215"/>
            <a:ext cx="2523556" cy="1647425"/>
          </a:xfrm>
          <a:prstGeom prst="rect">
            <a:avLst/>
          </a:prstGeom>
        </p:spPr>
      </p:pic>
    </p:spTree>
    <p:extLst>
      <p:ext uri="{BB962C8B-B14F-4D97-AF65-F5344CB8AC3E}">
        <p14:creationId xmlns:p14="http://schemas.microsoft.com/office/powerpoint/2010/main" val="285038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A431686-8DE2-9B43-980D-29AE692D7900}" type="slidenum">
              <a:rPr lang="en-US" smtClean="0"/>
              <a:t>16</a:t>
            </a:fld>
            <a:endParaRPr lang="en-US"/>
          </a:p>
        </p:txBody>
      </p:sp>
      <p:sp>
        <p:nvSpPr>
          <p:cNvPr id="3" name="Titel 2"/>
          <p:cNvSpPr>
            <a:spLocks noGrp="1"/>
          </p:cNvSpPr>
          <p:nvPr>
            <p:ph type="title"/>
          </p:nvPr>
        </p:nvSpPr>
        <p:spPr/>
        <p:txBody>
          <a:bodyPr/>
          <a:lstStyle/>
          <a:p>
            <a:r>
              <a:rPr lang="de-DE" dirty="0" smtClean="0"/>
              <a:t>Other </a:t>
            </a:r>
            <a:r>
              <a:rPr lang="de-DE" dirty="0" err="1" smtClean="0"/>
              <a:t>Applications</a:t>
            </a:r>
            <a:endParaRPr lang="de-DE" dirty="0"/>
          </a:p>
        </p:txBody>
      </p:sp>
      <p:sp>
        <p:nvSpPr>
          <p:cNvPr id="4" name="Textplatzhalter 3"/>
          <p:cNvSpPr>
            <a:spLocks noGrp="1"/>
          </p:cNvSpPr>
          <p:nvPr>
            <p:ph type="body" idx="1"/>
          </p:nvPr>
        </p:nvSpPr>
        <p:spPr/>
        <p:txBody>
          <a:bodyPr/>
          <a:lstStyle/>
          <a:p>
            <a:endParaRPr lang="de-DE"/>
          </a:p>
        </p:txBody>
      </p:sp>
    </p:spTree>
    <p:extLst>
      <p:ext uri="{BB962C8B-B14F-4D97-AF65-F5344CB8AC3E}">
        <p14:creationId xmlns:p14="http://schemas.microsoft.com/office/powerpoint/2010/main" val="35385683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A431686-8DE2-9B43-980D-29AE692D7900}" type="slidenum">
              <a:rPr lang="en-US" smtClean="0"/>
              <a:t>17</a:t>
            </a:fld>
            <a:endParaRPr lang="en-US" dirty="0"/>
          </a:p>
        </p:txBody>
      </p:sp>
      <p:sp>
        <p:nvSpPr>
          <p:cNvPr id="3" name="Titel 2"/>
          <p:cNvSpPr>
            <a:spLocks noGrp="1"/>
          </p:cNvSpPr>
          <p:nvPr>
            <p:ph type="title"/>
          </p:nvPr>
        </p:nvSpPr>
        <p:spPr/>
        <p:txBody>
          <a:bodyPr/>
          <a:lstStyle/>
          <a:p>
            <a:r>
              <a:rPr lang="en-US" dirty="0"/>
              <a:t>High Temperature and </a:t>
            </a:r>
            <a:br>
              <a:rPr lang="en-US" dirty="0"/>
            </a:br>
            <a:r>
              <a:rPr lang="en-US" dirty="0"/>
              <a:t>Aggressive Fluid applications</a:t>
            </a:r>
            <a:endParaRPr lang="de-DE" dirty="0"/>
          </a:p>
        </p:txBody>
      </p:sp>
      <p:sp>
        <p:nvSpPr>
          <p:cNvPr id="4" name="Rectangle 37"/>
          <p:cNvSpPr/>
          <p:nvPr/>
        </p:nvSpPr>
        <p:spPr>
          <a:xfrm rot="5400000">
            <a:off x="73500" y="1755982"/>
            <a:ext cx="2340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7" name="Rectangle 37"/>
          <p:cNvSpPr/>
          <p:nvPr/>
        </p:nvSpPr>
        <p:spPr>
          <a:xfrm>
            <a:off x="152399" y="1829482"/>
            <a:ext cx="234000" cy="435224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8" name="Inhaltsplatzhalter 2"/>
          <p:cNvSpPr txBox="1">
            <a:spLocks/>
          </p:cNvSpPr>
          <p:nvPr/>
        </p:nvSpPr>
        <p:spPr>
          <a:xfrm>
            <a:off x="457200" y="2083283"/>
            <a:ext cx="4791076" cy="35454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2438"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688975"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1139825"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400" b="1" dirty="0"/>
              <a:t>RBK, QSZH, ATUM, CGPT, RTP </a:t>
            </a:r>
          </a:p>
          <a:p>
            <a:pPr lvl="1" fontAlgn="base">
              <a:buFontTx/>
              <a:buChar char="•"/>
            </a:pPr>
            <a:r>
              <a:rPr lang="en-GB" sz="1800" dirty="0"/>
              <a:t> Mechanical and Insulation protection</a:t>
            </a:r>
          </a:p>
          <a:p>
            <a:pPr lvl="1" fontAlgn="base">
              <a:buFontTx/>
              <a:buChar char="•"/>
            </a:pPr>
            <a:r>
              <a:rPr lang="en-GB" sz="1800" dirty="0"/>
              <a:t> Sealing (not CGPT)</a:t>
            </a:r>
          </a:p>
          <a:p>
            <a:pPr lvl="1" fontAlgn="base">
              <a:buFontTx/>
              <a:buChar char="•"/>
            </a:pPr>
            <a:r>
              <a:rPr lang="en-GB" sz="1800" dirty="0" smtClean="0"/>
              <a:t> </a:t>
            </a:r>
            <a:r>
              <a:rPr lang="en-US" sz="1800" dirty="0"/>
              <a:t>Ability to seal depends upon ring </a:t>
            </a:r>
            <a:r>
              <a:rPr lang="en-US" sz="1800" dirty="0" smtClean="0"/>
              <a:t> </a:t>
            </a:r>
          </a:p>
          <a:p>
            <a:pPr marL="223838" lvl="1" indent="0" fontAlgn="base">
              <a:buNone/>
            </a:pPr>
            <a:r>
              <a:rPr lang="en-US" sz="1800" dirty="0" smtClean="0"/>
              <a:t>     terminal </a:t>
            </a:r>
            <a:r>
              <a:rPr lang="en-US" sz="1800" dirty="0"/>
              <a:t>geometry </a:t>
            </a:r>
          </a:p>
          <a:p>
            <a:pPr lvl="1" fontAlgn="base">
              <a:buFont typeface="Arial" panose="020B0604020202020204" pitchFamily="34" charset="0"/>
              <a:buChar char="•"/>
            </a:pPr>
            <a:endParaRPr lang="en-GB" sz="1800" dirty="0"/>
          </a:p>
        </p:txBody>
      </p:sp>
      <p:pic>
        <p:nvPicPr>
          <p:cNvPr id="9"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91383" y="2743200"/>
            <a:ext cx="3462873" cy="3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7"/>
          <p:cNvSpPr/>
          <p:nvPr/>
        </p:nvSpPr>
        <p:spPr>
          <a:xfrm rot="5400000">
            <a:off x="4380572" y="1738601"/>
            <a:ext cx="234000" cy="865224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4" name="Rectangle 37"/>
          <p:cNvSpPr/>
          <p:nvPr/>
        </p:nvSpPr>
        <p:spPr>
          <a:xfrm rot="5400000">
            <a:off x="8797992" y="4769334"/>
            <a:ext cx="312335" cy="37967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5" name="Rectangle 37"/>
          <p:cNvSpPr/>
          <p:nvPr/>
        </p:nvSpPr>
        <p:spPr>
          <a:xfrm>
            <a:off x="8548865" y="4803006"/>
            <a:ext cx="274830" cy="137871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Tree>
    <p:extLst>
      <p:ext uri="{BB962C8B-B14F-4D97-AF65-F5344CB8AC3E}">
        <p14:creationId xmlns:p14="http://schemas.microsoft.com/office/powerpoint/2010/main" val="43464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A431686-8DE2-9B43-980D-29AE692D7900}" type="slidenum">
              <a:rPr lang="en-US" smtClean="0"/>
              <a:t>18</a:t>
            </a:fld>
            <a:endParaRPr lang="en-US" dirty="0"/>
          </a:p>
        </p:txBody>
      </p:sp>
      <p:sp>
        <p:nvSpPr>
          <p:cNvPr id="3" name="Titel 2"/>
          <p:cNvSpPr>
            <a:spLocks noGrp="1"/>
          </p:cNvSpPr>
          <p:nvPr>
            <p:ph type="title"/>
          </p:nvPr>
        </p:nvSpPr>
        <p:spPr/>
        <p:txBody>
          <a:bodyPr/>
          <a:lstStyle/>
          <a:p>
            <a:r>
              <a:rPr lang="en-US" dirty="0"/>
              <a:t>Identification </a:t>
            </a:r>
            <a:r>
              <a:rPr lang="en-US" dirty="0" smtClean="0"/>
              <a:t>applications</a:t>
            </a:r>
            <a:r>
              <a:rPr lang="en-US" dirty="0"/>
              <a:t/>
            </a:r>
            <a:br>
              <a:rPr lang="en-US" dirty="0"/>
            </a:br>
            <a:endParaRPr lang="de-DE" dirty="0"/>
          </a:p>
        </p:txBody>
      </p:sp>
      <p:sp>
        <p:nvSpPr>
          <p:cNvPr id="4" name="Rectangle 37"/>
          <p:cNvSpPr/>
          <p:nvPr/>
        </p:nvSpPr>
        <p:spPr>
          <a:xfrm rot="5400000">
            <a:off x="7023092" y="1808855"/>
            <a:ext cx="294024" cy="397701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5" name="Rectangle 37"/>
          <p:cNvSpPr/>
          <p:nvPr/>
        </p:nvSpPr>
        <p:spPr>
          <a:xfrm rot="5400000">
            <a:off x="2576764" y="3214302"/>
            <a:ext cx="278429" cy="543195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6" name="Inhaltsplatzhalter 2"/>
          <p:cNvSpPr txBox="1">
            <a:spLocks/>
          </p:cNvSpPr>
          <p:nvPr/>
        </p:nvSpPr>
        <p:spPr>
          <a:xfrm>
            <a:off x="457199" y="2083284"/>
            <a:ext cx="5811079" cy="40889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2438"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688975"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1139825"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400" b="1" dirty="0"/>
              <a:t>RBK, QSZH, ATUM, CGPT, RTP </a:t>
            </a:r>
          </a:p>
          <a:p>
            <a:pPr lvl="1" fontAlgn="base">
              <a:buFontTx/>
              <a:buChar char="•"/>
            </a:pPr>
            <a:r>
              <a:rPr lang="en-GB" sz="1800" dirty="0"/>
              <a:t> CGPT / LSTT single wall </a:t>
            </a:r>
          </a:p>
          <a:p>
            <a:pPr lvl="1" fontAlgn="base">
              <a:buFontTx/>
              <a:buChar char="•"/>
            </a:pPr>
            <a:r>
              <a:rPr lang="en-GB" sz="1800" dirty="0" smtClean="0"/>
              <a:t> </a:t>
            </a:r>
            <a:r>
              <a:rPr lang="en-US" sz="1800" dirty="0"/>
              <a:t>Wide range of </a:t>
            </a:r>
            <a:r>
              <a:rPr lang="en-US" sz="1800" dirty="0" err="1"/>
              <a:t>colours</a:t>
            </a:r>
            <a:r>
              <a:rPr lang="en-US" sz="1800" dirty="0"/>
              <a:t> available</a:t>
            </a:r>
          </a:p>
          <a:p>
            <a:pPr lvl="1" fontAlgn="base">
              <a:buFontTx/>
              <a:buChar char="•"/>
            </a:pPr>
            <a:r>
              <a:rPr lang="en-US" sz="1800" dirty="0"/>
              <a:t> RBK-RTP dual wall adhesive lined</a:t>
            </a:r>
          </a:p>
          <a:p>
            <a:pPr lvl="1" fontAlgn="base">
              <a:buFontTx/>
              <a:buChar char="•"/>
            </a:pPr>
            <a:r>
              <a:rPr lang="en-US" sz="1800" dirty="0"/>
              <a:t> DCPT green yellow single wall </a:t>
            </a:r>
            <a:r>
              <a:rPr lang="en-GB" sz="1800" dirty="0" smtClean="0"/>
              <a:t> </a:t>
            </a:r>
            <a:endParaRPr lang="en-US" sz="2400" kern="0" dirty="0">
              <a:ea typeface="ＭＳ Ｐゴシック" pitchFamily="34" charset="-128"/>
            </a:endParaRPr>
          </a:p>
          <a:p>
            <a:pPr marL="285750" indent="-285750">
              <a:buFont typeface="Arial" panose="020B0604020202020204" pitchFamily="34" charset="0"/>
              <a:buChar char="•"/>
            </a:pPr>
            <a:endParaRPr lang="de-DE" dirty="0"/>
          </a:p>
        </p:txBody>
      </p:sp>
      <p:sp>
        <p:nvSpPr>
          <p:cNvPr id="8" name="Rectangle 37"/>
          <p:cNvSpPr/>
          <p:nvPr/>
        </p:nvSpPr>
        <p:spPr>
          <a:xfrm rot="10800000">
            <a:off x="5181600" y="3910783"/>
            <a:ext cx="247398" cy="188028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pic>
        <p:nvPicPr>
          <p:cNvPr id="9" name="Picture 9"/>
          <p:cNvPicPr>
            <a:picLocks noChangeAspect="1"/>
          </p:cNvPicPr>
          <p:nvPr/>
        </p:nvPicPr>
        <p:blipFill>
          <a:blip r:embed="rId2"/>
          <a:stretch>
            <a:fillRect/>
          </a:stretch>
        </p:blipFill>
        <p:spPr>
          <a:xfrm>
            <a:off x="5534335" y="4051542"/>
            <a:ext cx="3256441" cy="2066719"/>
          </a:xfrm>
          <a:prstGeom prst="rect">
            <a:avLst/>
          </a:prstGeom>
        </p:spPr>
      </p:pic>
      <p:pic>
        <p:nvPicPr>
          <p:cNvPr id="10"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0405" y="1472929"/>
            <a:ext cx="3259401" cy="2066720"/>
          </a:xfrm>
          <a:prstGeom prst="rect">
            <a:avLst/>
          </a:prstGeom>
        </p:spPr>
      </p:pic>
    </p:spTree>
    <p:extLst>
      <p:ext uri="{BB962C8B-B14F-4D97-AF65-F5344CB8AC3E}">
        <p14:creationId xmlns:p14="http://schemas.microsoft.com/office/powerpoint/2010/main" val="371265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A431686-8DE2-9B43-980D-29AE692D7900}" type="slidenum">
              <a:rPr lang="en-US" smtClean="0"/>
              <a:t>19</a:t>
            </a:fld>
            <a:endParaRPr lang="en-US" dirty="0"/>
          </a:p>
        </p:txBody>
      </p:sp>
      <p:sp>
        <p:nvSpPr>
          <p:cNvPr id="8" name="Rechteck 7"/>
          <p:cNvSpPr/>
          <p:nvPr/>
        </p:nvSpPr>
        <p:spPr>
          <a:xfrm>
            <a:off x="457199" y="3553275"/>
            <a:ext cx="8543926" cy="2862322"/>
          </a:xfrm>
          <a:prstGeom prst="rect">
            <a:avLst/>
          </a:prstGeom>
        </p:spPr>
        <p:txBody>
          <a:bodyPr wrap="square">
            <a:spAutoFit/>
          </a:bodyPr>
          <a:lstStyle/>
          <a:p>
            <a:pPr marR="182880" algn="just">
              <a:spcAft>
                <a:spcPts val="0"/>
              </a:spcAft>
            </a:pPr>
            <a:r>
              <a:rPr lang="en-US" sz="1200" b="1" dirty="0">
                <a:solidFill>
                  <a:schemeClr val="tx2"/>
                </a:solidFill>
                <a:latin typeface="Arial" panose="020B0604020202020204" pitchFamily="34" charset="0"/>
                <a:ea typeface="MS Mincho" panose="02020609040205080304" pitchFamily="49" charset="-128"/>
                <a:cs typeface="Times New Roman" panose="02020603050405020304" pitchFamily="18" charset="0"/>
              </a:rPr>
              <a:t>About TE Connectivity</a:t>
            </a:r>
            <a:endParaRPr lang="de-DE" sz="1200" dirty="0">
              <a:solidFill>
                <a:schemeClr val="tx2"/>
              </a:solidFill>
              <a:latin typeface="Cambria" panose="02040503050406030204" pitchFamily="18" charset="0"/>
              <a:ea typeface="MS Mincho" panose="02020609040205080304" pitchFamily="49" charset="-128"/>
              <a:cs typeface="Times New Roman" panose="02020603050405020304" pitchFamily="18" charset="0"/>
            </a:endParaRPr>
          </a:p>
          <a:p>
            <a:pPr marR="182880" algn="just">
              <a:spcAft>
                <a:spcPts val="0"/>
              </a:spcAft>
            </a:pPr>
            <a:r>
              <a:rPr lang="en-US" sz="1200" dirty="0">
                <a:solidFill>
                  <a:schemeClr val="tx2"/>
                </a:solidFill>
                <a:latin typeface="Arial" panose="020B0604020202020204" pitchFamily="34" charset="0"/>
                <a:ea typeface="MS Mincho" panose="02020609040205080304" pitchFamily="49" charset="-128"/>
                <a:cs typeface="Times New Roman" panose="02020603050405020304" pitchFamily="18" charset="0"/>
              </a:rPr>
              <a:t>TE Connectivity (NYSE: TEL) is a $14 billion global technology leader. Our connectivity and sensor solutions are essential in today’s increasingly connected world. We collaborate with engineers to transform their concepts into creations – redefining what’s possible using intelligent, efficient and high-performing TE products and solutions proven in harsh environments. Our 80,000 people, including 7,500 design engineers, partner with customers in over 150 countries across a wide range of industries. We believe EVERY CONNECTION COUNTS – www.TE.com.   </a:t>
            </a:r>
            <a:endParaRPr lang="de-DE" sz="1200" dirty="0">
              <a:solidFill>
                <a:schemeClr val="tx2"/>
              </a:solidFill>
              <a:latin typeface="Cambria" panose="02040503050406030204" pitchFamily="18" charset="0"/>
              <a:ea typeface="MS Mincho" panose="02020609040205080304" pitchFamily="49" charset="-128"/>
              <a:cs typeface="Times New Roman" panose="02020603050405020304" pitchFamily="18" charset="0"/>
            </a:endParaRPr>
          </a:p>
          <a:p>
            <a:pPr marR="182880" algn="just">
              <a:spcAft>
                <a:spcPts val="0"/>
              </a:spcAft>
            </a:pPr>
            <a:r>
              <a:rPr lang="en-US" sz="1200" dirty="0">
                <a:latin typeface="Arial" panose="020B0604020202020204" pitchFamily="34" charset="0"/>
                <a:ea typeface="MS Mincho" panose="02020609040205080304" pitchFamily="49" charset="-128"/>
                <a:cs typeface="Times New Roman" panose="02020603050405020304" pitchFamily="18" charset="0"/>
              </a:rPr>
              <a:t> </a:t>
            </a:r>
            <a:endParaRPr lang="de-DE" sz="1200" dirty="0">
              <a:latin typeface="Cambria" panose="02040503050406030204" pitchFamily="18" charset="0"/>
              <a:ea typeface="MS Mincho" panose="02020609040205080304" pitchFamily="49" charset="-128"/>
              <a:cs typeface="Times New Roman" panose="02020603050405020304" pitchFamily="18" charset="0"/>
            </a:endParaRPr>
          </a:p>
          <a:p>
            <a:pPr marR="182880" algn="just">
              <a:spcAft>
                <a:spcPts val="0"/>
              </a:spcAft>
            </a:pPr>
            <a:r>
              <a:rPr lang="en-US" sz="1200" dirty="0">
                <a:solidFill>
                  <a:schemeClr val="tx2"/>
                </a:solidFill>
                <a:latin typeface="Arial" panose="020B0604020202020204" pitchFamily="34" charset="0"/>
                <a:ea typeface="MS Mincho" panose="02020609040205080304" pitchFamily="49" charset="-128"/>
                <a:cs typeface="Times New Roman" panose="02020603050405020304" pitchFamily="18" charset="0"/>
              </a:rPr>
              <a:t>While TE Connectivity (TE) has made every reasonable effort to ensure the accuracy of the information in this </a:t>
            </a:r>
            <a:r>
              <a:rPr lang="en-US" sz="1200" dirty="0" smtClean="0">
                <a:solidFill>
                  <a:schemeClr val="tx2"/>
                </a:solidFill>
                <a:latin typeface="Arial" panose="020B0604020202020204" pitchFamily="34" charset="0"/>
                <a:ea typeface="MS Mincho" panose="02020609040205080304" pitchFamily="49" charset="-128"/>
                <a:cs typeface="Times New Roman" panose="02020603050405020304" pitchFamily="18" charset="0"/>
              </a:rPr>
              <a:t>presentation, </a:t>
            </a:r>
            <a:r>
              <a:rPr lang="en-US" sz="1200" dirty="0">
                <a:solidFill>
                  <a:schemeClr val="tx2"/>
                </a:solidFill>
                <a:latin typeface="Arial" panose="020B0604020202020204" pitchFamily="34" charset="0"/>
                <a:ea typeface="MS Mincho" panose="02020609040205080304" pitchFamily="49" charset="-128"/>
                <a:cs typeface="Times New Roman" panose="02020603050405020304" pitchFamily="18" charset="0"/>
              </a:rPr>
              <a:t>TE does not guarantee that it is error-free, nor does TE make any other representation, warranty or guarantee that the information is accurate, correct, reliable or current. TE reserves the right to make any adjustments to the information contained herein at any time without notice. TE expressly disclaims all implied warranties regarding the information contained herein, including, but not limited to, any implied warranties of merchantability or fitness for a particular purpose. The dimensions in this article are for reference purposes only and are subject to change without notice. Specifications are subject to change without notice. Consult TE for the latest dimensions and design specifications.</a:t>
            </a:r>
            <a:endParaRPr lang="de-DE" sz="120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9" name="Textfeld 8"/>
          <p:cNvSpPr txBox="1"/>
          <p:nvPr/>
        </p:nvSpPr>
        <p:spPr>
          <a:xfrm>
            <a:off x="457199" y="2647950"/>
            <a:ext cx="7219951" cy="830997"/>
          </a:xfrm>
          <a:prstGeom prst="rect">
            <a:avLst/>
          </a:prstGeom>
          <a:noFill/>
        </p:spPr>
        <p:txBody>
          <a:bodyPr wrap="square" rtlCol="0">
            <a:spAutoFit/>
          </a:bodyPr>
          <a:lstStyle/>
          <a:p>
            <a:r>
              <a:rPr lang="en-US" sz="1200" dirty="0" smtClean="0">
                <a:solidFill>
                  <a:schemeClr val="tx2"/>
                </a:solidFill>
                <a:latin typeface="Arial" panose="020B0604020202020204" pitchFamily="34" charset="0"/>
                <a:ea typeface="MS Mincho" panose="02020609040205080304" pitchFamily="49" charset="-128"/>
                <a:cs typeface="Times New Roman" panose="02020603050405020304" pitchFamily="18" charset="0"/>
              </a:rPr>
              <a:t>TE </a:t>
            </a:r>
            <a:r>
              <a:rPr lang="en-US" sz="1200" dirty="0">
                <a:solidFill>
                  <a:schemeClr val="tx2"/>
                </a:solidFill>
                <a:latin typeface="Arial" panose="020B0604020202020204" pitchFamily="34" charset="0"/>
                <a:ea typeface="MS Mincho" panose="02020609040205080304" pitchFamily="49" charset="-128"/>
                <a:cs typeface="Times New Roman" panose="02020603050405020304" pitchFamily="18" charset="0"/>
              </a:rPr>
              <a:t>Connectivity, TE and TE connectivity (logo</a:t>
            </a:r>
            <a:r>
              <a:rPr lang="en-US" sz="1200" dirty="0" smtClean="0">
                <a:solidFill>
                  <a:schemeClr val="tx2"/>
                </a:solidFill>
                <a:latin typeface="Arial" panose="020B0604020202020204" pitchFamily="34" charset="0"/>
                <a:ea typeface="MS Mincho" panose="02020609040205080304" pitchFamily="49" charset="-128"/>
                <a:cs typeface="Times New Roman" panose="02020603050405020304" pitchFamily="18" charset="0"/>
              </a:rPr>
              <a:t>), EVERY CONNECTION COUNTS, RBK, ATUM, QSZH </a:t>
            </a:r>
            <a:r>
              <a:rPr lang="en-US" sz="1200" dirty="0">
                <a:solidFill>
                  <a:schemeClr val="tx2"/>
                </a:solidFill>
                <a:latin typeface="Arial" panose="020B0604020202020204" pitchFamily="34" charset="0"/>
                <a:ea typeface="MS Mincho" panose="02020609040205080304" pitchFamily="49" charset="-128"/>
                <a:cs typeface="Times New Roman" panose="02020603050405020304" pitchFamily="18" charset="0"/>
              </a:rPr>
              <a:t>are trademarks. </a:t>
            </a:r>
            <a:endParaRPr lang="de-DE" sz="1200" dirty="0">
              <a:solidFill>
                <a:schemeClr val="tx2"/>
              </a:solidFill>
              <a:latin typeface="Arial" panose="020B0604020202020204" pitchFamily="34" charset="0"/>
              <a:ea typeface="MS Mincho" panose="02020609040205080304" pitchFamily="49" charset="-128"/>
              <a:cs typeface="Times New Roman" panose="02020603050405020304" pitchFamily="18" charset="0"/>
            </a:endParaRPr>
          </a:p>
          <a:p>
            <a:endParaRPr lang="de-DE" sz="1200" dirty="0">
              <a:solidFill>
                <a:schemeClr val="tx2"/>
              </a:solidFill>
              <a:latin typeface="Arial" panose="020B0604020202020204" pitchFamily="34" charset="0"/>
              <a:ea typeface="MS Mincho" panose="02020609040205080304" pitchFamily="49" charset="-128"/>
              <a:cs typeface="Times New Roman" panose="02020603050405020304" pitchFamily="18" charset="0"/>
            </a:endParaRPr>
          </a:p>
          <a:p>
            <a:r>
              <a:rPr lang="en-GB" sz="1200" dirty="0">
                <a:solidFill>
                  <a:schemeClr val="tx2"/>
                </a:solidFill>
                <a:latin typeface="Arial" panose="020B0604020202020204" pitchFamily="34" charset="0"/>
                <a:ea typeface="MS Mincho" panose="02020609040205080304" pitchFamily="49" charset="-128"/>
                <a:cs typeface="Times New Roman" panose="02020603050405020304" pitchFamily="18" charset="0"/>
              </a:rPr>
              <a:t>© 2015 TE </a:t>
            </a:r>
            <a:r>
              <a:rPr lang="en-GB" sz="1200" dirty="0" smtClean="0">
                <a:solidFill>
                  <a:schemeClr val="tx2"/>
                </a:solidFill>
                <a:latin typeface="Arial" panose="020B0604020202020204" pitchFamily="34" charset="0"/>
                <a:ea typeface="MS Mincho" panose="02020609040205080304" pitchFamily="49" charset="-128"/>
                <a:cs typeface="Times New Roman" panose="02020603050405020304" pitchFamily="18" charset="0"/>
              </a:rPr>
              <a:t>Connectivity</a:t>
            </a:r>
            <a:endParaRPr lang="de-DE" sz="1200" dirty="0">
              <a:solidFill>
                <a:schemeClr val="tx2"/>
              </a:solidFill>
              <a:latin typeface="Arial" panose="020B0604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85893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7403" y="1253786"/>
            <a:ext cx="5080000" cy="5080000"/>
          </a:xfrm>
          <a:prstGeom prst="rect">
            <a:avLst/>
          </a:prstGeom>
        </p:spPr>
      </p:pic>
      <p:sp>
        <p:nvSpPr>
          <p:cNvPr id="3" name="Foliennummernplatzhalter 2"/>
          <p:cNvSpPr>
            <a:spLocks noGrp="1"/>
          </p:cNvSpPr>
          <p:nvPr>
            <p:ph type="sldNum" sz="quarter" idx="12"/>
          </p:nvPr>
        </p:nvSpPr>
        <p:spPr/>
        <p:txBody>
          <a:bodyPr/>
          <a:lstStyle/>
          <a:p>
            <a:fld id="{CA431686-8DE2-9B43-980D-29AE692D7900}" type="slidenum">
              <a:rPr lang="en-US" smtClean="0"/>
              <a:t>2</a:t>
            </a:fld>
            <a:endParaRPr lang="en-US" dirty="0"/>
          </a:p>
        </p:txBody>
      </p:sp>
      <p:sp>
        <p:nvSpPr>
          <p:cNvPr id="17" name="TextBox 4"/>
          <p:cNvSpPr txBox="1"/>
          <p:nvPr/>
        </p:nvSpPr>
        <p:spPr>
          <a:xfrm>
            <a:off x="6720857" y="1392207"/>
            <a:ext cx="1896673" cy="276999"/>
          </a:xfrm>
          <a:prstGeom prst="rect">
            <a:avLst/>
          </a:prstGeom>
          <a:noFill/>
        </p:spPr>
        <p:txBody>
          <a:bodyPr wrap="none" rtlCol="0">
            <a:spAutoFit/>
          </a:bodyPr>
          <a:lstStyle/>
          <a:p>
            <a:r>
              <a:rPr lang="en-GB" sz="1200" b="1" dirty="0" smtClean="0">
                <a:solidFill>
                  <a:schemeClr val="bg1"/>
                </a:solidFill>
              </a:rPr>
              <a:t>For sealed applications</a:t>
            </a:r>
          </a:p>
        </p:txBody>
      </p:sp>
      <p:sp>
        <p:nvSpPr>
          <p:cNvPr id="19" name="TextBox 17"/>
          <p:cNvSpPr txBox="1"/>
          <p:nvPr/>
        </p:nvSpPr>
        <p:spPr>
          <a:xfrm>
            <a:off x="571727" y="3874650"/>
            <a:ext cx="2707793" cy="646331"/>
          </a:xfrm>
          <a:prstGeom prst="rect">
            <a:avLst/>
          </a:prstGeom>
          <a:noFill/>
        </p:spPr>
        <p:txBody>
          <a:bodyPr wrap="none" rtlCol="0">
            <a:spAutoFit/>
          </a:bodyPr>
          <a:lstStyle/>
          <a:p>
            <a:r>
              <a:rPr lang="en-GB" sz="1200" b="1" dirty="0">
                <a:solidFill>
                  <a:schemeClr val="bg1"/>
                </a:solidFill>
              </a:rPr>
              <a:t>S</a:t>
            </a:r>
            <a:r>
              <a:rPr lang="en-GB" sz="1200" b="1" dirty="0" smtClean="0">
                <a:solidFill>
                  <a:schemeClr val="bg1"/>
                </a:solidFill>
              </a:rPr>
              <a:t>afety applications – for assy and </a:t>
            </a:r>
          </a:p>
          <a:p>
            <a:r>
              <a:rPr lang="en-GB" sz="1200" b="1" dirty="0" smtClean="0">
                <a:solidFill>
                  <a:schemeClr val="bg1"/>
                </a:solidFill>
              </a:rPr>
              <a:t>de-</a:t>
            </a:r>
            <a:r>
              <a:rPr lang="en-GB" sz="1200" b="1" noProof="1" smtClean="0">
                <a:solidFill>
                  <a:schemeClr val="bg1"/>
                </a:solidFill>
              </a:rPr>
              <a:t>assy</a:t>
            </a:r>
            <a:r>
              <a:rPr lang="en-GB" sz="1200" b="1" dirty="0" smtClean="0">
                <a:solidFill>
                  <a:schemeClr val="bg1"/>
                </a:solidFill>
              </a:rPr>
              <a:t> </a:t>
            </a:r>
            <a:r>
              <a:rPr lang="en-GB" sz="1200" b="1" dirty="0">
                <a:solidFill>
                  <a:schemeClr val="bg1"/>
                </a:solidFill>
              </a:rPr>
              <a:t>s</a:t>
            </a:r>
            <a:r>
              <a:rPr lang="en-GB" sz="1200" b="1" dirty="0" smtClean="0">
                <a:solidFill>
                  <a:schemeClr val="bg1"/>
                </a:solidFill>
              </a:rPr>
              <a:t>hort circuit bar to </a:t>
            </a:r>
          </a:p>
          <a:p>
            <a:r>
              <a:rPr lang="en-GB" sz="1200" b="1" dirty="0" smtClean="0">
                <a:solidFill>
                  <a:schemeClr val="bg1"/>
                </a:solidFill>
              </a:rPr>
              <a:t>remove static</a:t>
            </a:r>
          </a:p>
        </p:txBody>
      </p:sp>
      <p:sp>
        <p:nvSpPr>
          <p:cNvPr id="118" name="Line 5"/>
          <p:cNvSpPr>
            <a:spLocks noChangeShapeType="1"/>
          </p:cNvSpPr>
          <p:nvPr/>
        </p:nvSpPr>
        <p:spPr bwMode="auto">
          <a:xfrm>
            <a:off x="3473062" y="2304852"/>
            <a:ext cx="1089498" cy="95063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19" name="Line 6"/>
          <p:cNvSpPr>
            <a:spLocks noChangeShapeType="1"/>
          </p:cNvSpPr>
          <p:nvPr/>
        </p:nvSpPr>
        <p:spPr bwMode="auto">
          <a:xfrm>
            <a:off x="1577009" y="3177478"/>
            <a:ext cx="2655783" cy="2644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20" name="Line 8"/>
          <p:cNvSpPr>
            <a:spLocks noChangeShapeType="1"/>
          </p:cNvSpPr>
          <p:nvPr/>
        </p:nvSpPr>
        <p:spPr bwMode="auto">
          <a:xfrm flipH="1" flipV="1">
            <a:off x="7468186" y="3850732"/>
            <a:ext cx="232292" cy="34190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22" name="Line 12"/>
          <p:cNvSpPr>
            <a:spLocks noChangeShapeType="1"/>
          </p:cNvSpPr>
          <p:nvPr/>
        </p:nvSpPr>
        <p:spPr bwMode="auto">
          <a:xfrm flipH="1">
            <a:off x="7700479" y="2340349"/>
            <a:ext cx="401799" cy="1870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23" name="Text Box 17"/>
          <p:cNvSpPr txBox="1">
            <a:spLocks noChangeArrowheads="1"/>
          </p:cNvSpPr>
          <p:nvPr/>
        </p:nvSpPr>
        <p:spPr bwMode="auto">
          <a:xfrm>
            <a:off x="1457118" y="1867663"/>
            <a:ext cx="220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fontAlgn="ctr" hangingPunct="1">
              <a:spcBef>
                <a:spcPct val="50000"/>
              </a:spcBef>
            </a:pPr>
            <a:r>
              <a:rPr lang="en-GB" sz="1600" baseline="-25000" dirty="0" smtClean="0"/>
              <a:t>Sealing and protection for wire bundles, connectors, terminals and splices: HTAT, ATUM</a:t>
            </a:r>
            <a:endParaRPr lang="en-GB" sz="1600" baseline="-25000" dirty="0"/>
          </a:p>
        </p:txBody>
      </p:sp>
      <p:sp>
        <p:nvSpPr>
          <p:cNvPr id="126" name="Rectangle 5"/>
          <p:cNvSpPr txBox="1">
            <a:spLocks noChangeArrowheads="1"/>
          </p:cNvSpPr>
          <p:nvPr/>
        </p:nvSpPr>
        <p:spPr>
          <a:xfrm>
            <a:off x="457200" y="517496"/>
            <a:ext cx="8244604" cy="457200"/>
          </a:xfrm>
          <a:prstGeom prst="rect">
            <a:avLst/>
          </a:prstGeom>
        </p:spPr>
        <p:txBody>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a:defRPr/>
            </a:pPr>
            <a:r>
              <a:rPr lang="en-GB" sz="2800" dirty="0" smtClean="0">
                <a:ea typeface="ＭＳ Ｐゴシック" pitchFamily="34" charset="-128"/>
              </a:rPr>
              <a:t>Automotive Tubing </a:t>
            </a:r>
          </a:p>
        </p:txBody>
      </p:sp>
      <p:sp>
        <p:nvSpPr>
          <p:cNvPr id="127" name="Text Box 38"/>
          <p:cNvSpPr txBox="1">
            <a:spLocks noChangeArrowheads="1"/>
          </p:cNvSpPr>
          <p:nvPr/>
        </p:nvSpPr>
        <p:spPr bwMode="auto">
          <a:xfrm>
            <a:off x="852207" y="6414435"/>
            <a:ext cx="4730936" cy="338554"/>
          </a:xfrm>
          <a:prstGeom prst="rect">
            <a:avLst/>
          </a:prstGeom>
          <a:solidFill>
            <a:schemeClr val="bg1"/>
          </a:solidFill>
          <a:ln>
            <a:noFill/>
          </a:ln>
          <a:effectLst/>
          <a:extLst/>
        </p:spPr>
        <p:txBody>
          <a:bodyPr wrap="square" anchor="t">
            <a:spAutoFit/>
          </a:bodyPr>
          <a:lstStyle>
            <a:lvl1pPr>
              <a:lnSpc>
                <a:spcPts val="3000"/>
              </a:lnSpc>
              <a:buChar char="•"/>
              <a:defRPr sz="2000">
                <a:solidFill>
                  <a:srgbClr val="919194"/>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lnSpc>
                <a:spcPts val="2800"/>
              </a:lnSpc>
              <a:buChar char="–"/>
              <a:defRPr>
                <a:solidFill>
                  <a:srgbClr val="919194"/>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700"/>
              </a:lnSpc>
              <a:buChar char="•"/>
              <a:defRPr sz="1600">
                <a:solidFill>
                  <a:srgbClr val="919194"/>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600"/>
              </a:lnSpc>
              <a:buChar char="–"/>
              <a:defRPr sz="1400">
                <a:solidFill>
                  <a:srgbClr val="919194"/>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69963">
              <a:lnSpc>
                <a:spcPts val="2600"/>
              </a:lnSpc>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9pPr>
          </a:lstStyle>
          <a:p>
            <a:pPr algn="ctr">
              <a:lnSpc>
                <a:spcPct val="100000"/>
              </a:lnSpc>
              <a:buNone/>
            </a:pPr>
            <a:r>
              <a:rPr lang="en-GB" sz="1600" baseline="-25000" dirty="0" smtClean="0">
                <a:solidFill>
                  <a:schemeClr val="tx1"/>
                </a:solidFill>
                <a:cs typeface="Arial" panose="020B0604020202020204" pitchFamily="34" charset="0"/>
              </a:rPr>
              <a:t>In-line splice sealing products:</a:t>
            </a:r>
            <a:r>
              <a:rPr lang="en-GB" sz="1600" dirty="0">
                <a:solidFill>
                  <a:schemeClr val="tx1"/>
                </a:solidFill>
                <a:cs typeface="Arial" panose="020B0604020202020204" pitchFamily="34" charset="0"/>
              </a:rPr>
              <a:t> </a:t>
            </a:r>
            <a:r>
              <a:rPr lang="en-GB" sz="1600" baseline="-25000" dirty="0" smtClean="0">
                <a:solidFill>
                  <a:schemeClr val="tx1"/>
                </a:solidFill>
                <a:cs typeface="Arial" panose="020B0604020202020204" pitchFamily="34" charset="0"/>
              </a:rPr>
              <a:t>QSZH, RBK-ILS</a:t>
            </a:r>
            <a:r>
              <a:rPr lang="en-GB" sz="1600" baseline="-25000" dirty="0">
                <a:solidFill>
                  <a:schemeClr val="tx1"/>
                </a:solidFill>
                <a:cs typeface="Arial" panose="020B0604020202020204" pitchFamily="34" charset="0"/>
              </a:rPr>
              <a:t>, </a:t>
            </a:r>
            <a:r>
              <a:rPr lang="en-GB" sz="1600" baseline="-25000" dirty="0" smtClean="0">
                <a:solidFill>
                  <a:schemeClr val="tx1"/>
                </a:solidFill>
                <a:cs typeface="Arial" panose="020B0604020202020204" pitchFamily="34" charset="0"/>
              </a:rPr>
              <a:t>RBK-VWS, SCT families</a:t>
            </a:r>
            <a:endParaRPr lang="en-GB" sz="1600" baseline="-25000" dirty="0">
              <a:solidFill>
                <a:schemeClr val="tx1"/>
              </a:solidFill>
              <a:cs typeface="Arial" panose="020B0604020202020204" pitchFamily="34" charset="0"/>
            </a:endParaRPr>
          </a:p>
        </p:txBody>
      </p:sp>
      <p:sp>
        <p:nvSpPr>
          <p:cNvPr id="130" name="Line 8"/>
          <p:cNvSpPr>
            <a:spLocks noChangeShapeType="1"/>
          </p:cNvSpPr>
          <p:nvPr/>
        </p:nvSpPr>
        <p:spPr bwMode="auto">
          <a:xfrm flipH="1">
            <a:off x="7089601" y="2336800"/>
            <a:ext cx="1010689" cy="129040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31" name="Line 7"/>
          <p:cNvSpPr>
            <a:spLocks noChangeShapeType="1"/>
          </p:cNvSpPr>
          <p:nvPr/>
        </p:nvSpPr>
        <p:spPr bwMode="auto">
          <a:xfrm>
            <a:off x="4908876" y="2392587"/>
            <a:ext cx="198287" cy="8533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pic>
        <p:nvPicPr>
          <p:cNvPr id="132"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063" y="2629746"/>
            <a:ext cx="1070868" cy="900000"/>
          </a:xfrm>
          <a:prstGeom prst="rect">
            <a:avLst/>
          </a:prstGeom>
          <a:effectLst/>
        </p:spPr>
      </p:pic>
      <p:pic>
        <p:nvPicPr>
          <p:cNvPr id="133"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68139" y="727886"/>
            <a:ext cx="1048564" cy="1170643"/>
          </a:xfrm>
          <a:prstGeom prst="rect">
            <a:avLst/>
          </a:prstGeom>
          <a:effectLst/>
        </p:spPr>
      </p:pic>
      <p:sp>
        <p:nvSpPr>
          <p:cNvPr id="135" name="Line 8"/>
          <p:cNvSpPr>
            <a:spLocks noChangeShapeType="1"/>
          </p:cNvSpPr>
          <p:nvPr/>
        </p:nvSpPr>
        <p:spPr bwMode="auto">
          <a:xfrm flipH="1" flipV="1">
            <a:off x="5524931" y="3387824"/>
            <a:ext cx="2188383" cy="80481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39" name="Line 7"/>
          <p:cNvSpPr>
            <a:spLocks noChangeShapeType="1"/>
          </p:cNvSpPr>
          <p:nvPr/>
        </p:nvSpPr>
        <p:spPr bwMode="auto">
          <a:xfrm flipV="1">
            <a:off x="4600444" y="3729712"/>
            <a:ext cx="55167" cy="1859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pic>
        <p:nvPicPr>
          <p:cNvPr id="140"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69972" y="3717568"/>
            <a:ext cx="1150741" cy="824324"/>
          </a:xfrm>
          <a:prstGeom prst="rect">
            <a:avLst/>
          </a:prstGeom>
          <a:effectLst/>
        </p:spPr>
      </p:pic>
      <p:pic>
        <p:nvPicPr>
          <p:cNvPr id="141"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4531" y="4122250"/>
            <a:ext cx="1351096" cy="1011641"/>
          </a:xfrm>
          <a:prstGeom prst="rect">
            <a:avLst/>
          </a:prstGeom>
          <a:effectLst/>
        </p:spPr>
      </p:pic>
      <p:sp>
        <p:nvSpPr>
          <p:cNvPr id="142" name="TextBox 33"/>
          <p:cNvSpPr txBox="1"/>
          <p:nvPr/>
        </p:nvSpPr>
        <p:spPr>
          <a:xfrm>
            <a:off x="1993952" y="5126710"/>
            <a:ext cx="1399742" cy="420628"/>
          </a:xfrm>
          <a:prstGeom prst="rect">
            <a:avLst/>
          </a:prstGeom>
          <a:noFill/>
        </p:spPr>
        <p:txBody>
          <a:bodyPr wrap="none" rtlCol="0">
            <a:spAutoFit/>
          </a:bodyPr>
          <a:lstStyle/>
          <a:p>
            <a:pPr algn="ctr">
              <a:lnSpc>
                <a:spcPct val="100000"/>
              </a:lnSpc>
              <a:buNone/>
            </a:pPr>
            <a:r>
              <a:rPr lang="en-GB" sz="1600" baseline="-25000" dirty="0">
                <a:cs typeface="Arial" panose="020B0604020202020204" pitchFamily="34" charset="0"/>
              </a:rPr>
              <a:t>Stub splice </a:t>
            </a:r>
            <a:r>
              <a:rPr lang="en-GB" sz="1600" baseline="-25000" dirty="0" smtClean="0">
                <a:cs typeface="Arial" panose="020B0604020202020204" pitchFamily="34" charset="0"/>
              </a:rPr>
              <a:t>sealing: </a:t>
            </a:r>
            <a:endParaRPr lang="en-GB" sz="1600" baseline="-25000" dirty="0">
              <a:cs typeface="Arial" panose="020B0604020202020204" pitchFamily="34" charset="0"/>
            </a:endParaRPr>
          </a:p>
          <a:p>
            <a:pPr algn="ctr">
              <a:lnSpc>
                <a:spcPct val="100000"/>
              </a:lnSpc>
              <a:buNone/>
            </a:pPr>
            <a:r>
              <a:rPr lang="en-GB" sz="1600" baseline="-25000" dirty="0">
                <a:cs typeface="Arial" panose="020B0604020202020204" pitchFamily="34" charset="0"/>
              </a:rPr>
              <a:t>ES Cap </a:t>
            </a:r>
            <a:r>
              <a:rPr lang="en-GB" sz="1600" baseline="-25000" dirty="0" smtClean="0">
                <a:cs typeface="Arial" panose="020B0604020202020204" pitchFamily="34" charset="0"/>
              </a:rPr>
              <a:t>family</a:t>
            </a:r>
            <a:endParaRPr lang="en-GB" sz="1600" baseline="-25000" dirty="0">
              <a:cs typeface="Arial" panose="020B0604020202020204" pitchFamily="34" charset="0"/>
            </a:endParaRPr>
          </a:p>
        </p:txBody>
      </p:sp>
      <p:sp>
        <p:nvSpPr>
          <p:cNvPr id="143" name="Line 6"/>
          <p:cNvSpPr>
            <a:spLocks noChangeShapeType="1"/>
          </p:cNvSpPr>
          <p:nvPr/>
        </p:nvSpPr>
        <p:spPr bwMode="auto">
          <a:xfrm flipV="1">
            <a:off x="3091394" y="3688076"/>
            <a:ext cx="1095824" cy="4021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grpSp>
        <p:nvGrpSpPr>
          <p:cNvPr id="144" name="Group 39"/>
          <p:cNvGrpSpPr/>
          <p:nvPr/>
        </p:nvGrpSpPr>
        <p:grpSpPr>
          <a:xfrm>
            <a:off x="852207" y="5589000"/>
            <a:ext cx="4569015" cy="138657"/>
            <a:chOff x="1315207" y="5589000"/>
            <a:chExt cx="4569015" cy="138657"/>
          </a:xfrm>
        </p:grpSpPr>
        <p:sp>
          <p:nvSpPr>
            <p:cNvPr id="145" name="Line 7"/>
            <p:cNvSpPr>
              <a:spLocks noChangeShapeType="1"/>
            </p:cNvSpPr>
            <p:nvPr/>
          </p:nvSpPr>
          <p:spPr bwMode="auto">
            <a:xfrm>
              <a:off x="1315207" y="5589000"/>
              <a:ext cx="4569015" cy="328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a:lstStyle/>
            <a:p>
              <a:endParaRPr lang="en-GB" dirty="0"/>
            </a:p>
          </p:txBody>
        </p:sp>
        <p:sp>
          <p:nvSpPr>
            <p:cNvPr id="146" name="Line 7"/>
            <p:cNvSpPr>
              <a:spLocks noChangeShapeType="1"/>
            </p:cNvSpPr>
            <p:nvPr/>
          </p:nvSpPr>
          <p:spPr bwMode="auto">
            <a:xfrm flipH="1">
              <a:off x="1320107" y="5589539"/>
              <a:ext cx="0" cy="12186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a:lstStyle/>
            <a:p>
              <a:endParaRPr lang="en-GB" dirty="0"/>
            </a:p>
          </p:txBody>
        </p:sp>
        <p:sp>
          <p:nvSpPr>
            <p:cNvPr id="147" name="Line 7"/>
            <p:cNvSpPr>
              <a:spLocks noChangeShapeType="1"/>
            </p:cNvSpPr>
            <p:nvPr/>
          </p:nvSpPr>
          <p:spPr bwMode="auto">
            <a:xfrm flipH="1">
              <a:off x="2624702" y="5589539"/>
              <a:ext cx="4900" cy="130052"/>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a:lstStyle/>
            <a:p>
              <a:endParaRPr lang="en-GB" dirty="0"/>
            </a:p>
          </p:txBody>
        </p:sp>
        <p:sp>
          <p:nvSpPr>
            <p:cNvPr id="148" name="Line 7"/>
            <p:cNvSpPr>
              <a:spLocks noChangeShapeType="1"/>
            </p:cNvSpPr>
            <p:nvPr/>
          </p:nvSpPr>
          <p:spPr bwMode="auto">
            <a:xfrm flipH="1">
              <a:off x="4271703" y="5594943"/>
              <a:ext cx="0" cy="116456"/>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a:lstStyle/>
            <a:p>
              <a:endParaRPr lang="en-GB" dirty="0"/>
            </a:p>
          </p:txBody>
        </p:sp>
        <p:sp>
          <p:nvSpPr>
            <p:cNvPr id="149" name="Line 7"/>
            <p:cNvSpPr>
              <a:spLocks noChangeShapeType="1"/>
            </p:cNvSpPr>
            <p:nvPr/>
          </p:nvSpPr>
          <p:spPr bwMode="auto">
            <a:xfrm flipH="1">
              <a:off x="5879596" y="5593762"/>
              <a:ext cx="0" cy="133895"/>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a:lstStyle/>
            <a:p>
              <a:endParaRPr lang="en-GB" dirty="0"/>
            </a:p>
          </p:txBody>
        </p:sp>
      </p:grpSp>
      <p:sp>
        <p:nvSpPr>
          <p:cNvPr id="150" name="TextBox 42"/>
          <p:cNvSpPr txBox="1"/>
          <p:nvPr/>
        </p:nvSpPr>
        <p:spPr>
          <a:xfrm>
            <a:off x="6189510" y="6028658"/>
            <a:ext cx="2588494" cy="256480"/>
          </a:xfrm>
          <a:prstGeom prst="rect">
            <a:avLst/>
          </a:prstGeom>
          <a:noFill/>
        </p:spPr>
        <p:txBody>
          <a:bodyPr wrap="square" rtlCol="0">
            <a:spAutoFit/>
          </a:bodyPr>
          <a:lstStyle/>
          <a:p>
            <a:pPr algn="ctr"/>
            <a:r>
              <a:rPr lang="en-GB" sz="1600" baseline="-25000" dirty="0">
                <a:cs typeface="Arial" panose="020B0604020202020204" pitchFamily="34" charset="0"/>
              </a:rPr>
              <a:t>Hose and </a:t>
            </a:r>
            <a:r>
              <a:rPr lang="en-GB" sz="1600" baseline="-25000" dirty="0" smtClean="0">
                <a:cs typeface="Arial" panose="020B0604020202020204" pitchFamily="34" charset="0"/>
              </a:rPr>
              <a:t>pipe protection: </a:t>
            </a:r>
            <a:r>
              <a:rPr lang="en-GB" sz="1600" baseline="-25000" dirty="0" smtClean="0"/>
              <a:t>DWTC</a:t>
            </a:r>
            <a:endParaRPr lang="en-GB" sz="1600" baseline="-25000" dirty="0"/>
          </a:p>
        </p:txBody>
      </p:sp>
      <p:pic>
        <p:nvPicPr>
          <p:cNvPr id="151" name="Picture 4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94795" y="5205038"/>
            <a:ext cx="1408550" cy="828000"/>
          </a:xfrm>
          <a:prstGeom prst="rect">
            <a:avLst/>
          </a:prstGeom>
          <a:effectLst/>
        </p:spPr>
      </p:pic>
      <p:sp>
        <p:nvSpPr>
          <p:cNvPr id="152" name="Line 8"/>
          <p:cNvSpPr>
            <a:spLocks noChangeShapeType="1"/>
          </p:cNvSpPr>
          <p:nvPr/>
        </p:nvSpPr>
        <p:spPr bwMode="auto">
          <a:xfrm flipH="1" flipV="1">
            <a:off x="5213157" y="3506493"/>
            <a:ext cx="1530701" cy="20329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pic>
        <p:nvPicPr>
          <p:cNvPr id="153" name="Pictur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83137" y="1422662"/>
            <a:ext cx="1209324" cy="900000"/>
          </a:xfrm>
          <a:prstGeom prst="rect">
            <a:avLst/>
          </a:prstGeom>
          <a:effectLst/>
        </p:spPr>
      </p:pic>
      <p:pic>
        <p:nvPicPr>
          <p:cNvPr id="154" name="Picture 8"/>
          <p:cNvPicPr>
            <a:picLocks noChangeAspect="1"/>
          </p:cNvPicPr>
          <p:nvPr/>
        </p:nvPicPr>
        <p:blipFill rotWithShape="1">
          <a:blip r:embed="rId10" cstate="screen">
            <a:extLst>
              <a:ext uri="{28A0092B-C50C-407E-A947-70E740481C1C}">
                <a14:useLocalDpi xmlns:a14="http://schemas.microsoft.com/office/drawing/2010/main"/>
              </a:ext>
            </a:extLst>
          </a:blip>
          <a:srcRect b="7637"/>
          <a:stretch/>
        </p:blipFill>
        <p:spPr>
          <a:xfrm>
            <a:off x="5786786" y="417330"/>
            <a:ext cx="1344753" cy="720000"/>
          </a:xfrm>
          <a:prstGeom prst="rect">
            <a:avLst/>
          </a:prstGeom>
          <a:effectLst/>
        </p:spPr>
      </p:pic>
      <p:sp>
        <p:nvSpPr>
          <p:cNvPr id="155" name="Line 12"/>
          <p:cNvSpPr>
            <a:spLocks noChangeShapeType="1"/>
          </p:cNvSpPr>
          <p:nvPr/>
        </p:nvSpPr>
        <p:spPr bwMode="auto">
          <a:xfrm flipH="1">
            <a:off x="5902036" y="2108978"/>
            <a:ext cx="201088" cy="1169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56" name="Line 12"/>
          <p:cNvSpPr>
            <a:spLocks noChangeShapeType="1"/>
          </p:cNvSpPr>
          <p:nvPr/>
        </p:nvSpPr>
        <p:spPr bwMode="auto">
          <a:xfrm>
            <a:off x="6960452" y="2118214"/>
            <a:ext cx="129152" cy="1737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57" name="Line 12"/>
          <p:cNvSpPr>
            <a:spLocks noChangeShapeType="1"/>
          </p:cNvSpPr>
          <p:nvPr/>
        </p:nvSpPr>
        <p:spPr bwMode="auto">
          <a:xfrm flipH="1">
            <a:off x="6437325" y="2105890"/>
            <a:ext cx="92784" cy="15883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58" name="TextBox 31"/>
          <p:cNvSpPr txBox="1"/>
          <p:nvPr/>
        </p:nvSpPr>
        <p:spPr>
          <a:xfrm>
            <a:off x="7527922" y="4539935"/>
            <a:ext cx="1547085" cy="600164"/>
          </a:xfrm>
          <a:prstGeom prst="rect">
            <a:avLst/>
          </a:prstGeom>
          <a:noFill/>
        </p:spPr>
        <p:txBody>
          <a:bodyPr wrap="square" rtlCol="0">
            <a:spAutoFit/>
          </a:bodyPr>
          <a:lstStyle/>
          <a:p>
            <a:pPr algn="ctr"/>
            <a:r>
              <a:rPr lang="en-GB" sz="1100" dirty="0">
                <a:latin typeface="Arial" panose="020B0604020202020204" pitchFamily="34" charset="0"/>
                <a:cs typeface="Arial" panose="020B0604020202020204" pitchFamily="34" charset="0"/>
              </a:rPr>
              <a:t>Brake and air </a:t>
            </a:r>
            <a:endParaRPr lang="en-GB" sz="1100" dirty="0" smtClean="0">
              <a:latin typeface="Arial" panose="020B0604020202020204" pitchFamily="34" charset="0"/>
              <a:cs typeface="Arial" panose="020B0604020202020204" pitchFamily="34" charset="0"/>
            </a:endParaRPr>
          </a:p>
          <a:p>
            <a:pPr algn="ctr"/>
            <a:r>
              <a:rPr lang="en-GB" sz="1100" dirty="0" smtClean="0">
                <a:latin typeface="Arial" panose="020B0604020202020204" pitchFamily="34" charset="0"/>
                <a:cs typeface="Arial" panose="020B0604020202020204" pitchFamily="34" charset="0"/>
              </a:rPr>
              <a:t>conditioning line </a:t>
            </a:r>
          </a:p>
          <a:p>
            <a:pPr algn="ctr"/>
            <a:r>
              <a:rPr lang="en-GB" sz="1100" dirty="0" smtClean="0">
                <a:latin typeface="Arial" panose="020B0604020202020204" pitchFamily="34" charset="0"/>
                <a:cs typeface="Arial" panose="020B0604020202020204" pitchFamily="34" charset="0"/>
              </a:rPr>
              <a:t>protection</a:t>
            </a:r>
            <a:r>
              <a:rPr lang="en-GB" sz="1100" dirty="0">
                <a:latin typeface="Arial" panose="020B0604020202020204" pitchFamily="34" charset="0"/>
                <a:cs typeface="Arial" panose="020B0604020202020204" pitchFamily="34" charset="0"/>
              </a:rPr>
              <a:t>: </a:t>
            </a:r>
            <a:r>
              <a:rPr lang="en-GB" sz="1100" dirty="0" smtClean="0">
                <a:latin typeface="Arial" panose="020B0604020202020204" pitchFamily="34" charset="0"/>
                <a:cs typeface="Arial" panose="020B0604020202020204" pitchFamily="34" charset="0"/>
              </a:rPr>
              <a:t>AP2000</a:t>
            </a:r>
            <a:endParaRPr lang="en-GB" sz="1100" dirty="0">
              <a:latin typeface="Arial" panose="020B0604020202020204" pitchFamily="34" charset="0"/>
              <a:cs typeface="Arial" panose="020B0604020202020204" pitchFamily="34" charset="0"/>
            </a:endParaRPr>
          </a:p>
        </p:txBody>
      </p:sp>
      <p:pic>
        <p:nvPicPr>
          <p:cNvPr id="159" name="Picture 2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9578" y="3755531"/>
            <a:ext cx="1382913" cy="720000"/>
          </a:xfrm>
          <a:prstGeom prst="rect">
            <a:avLst/>
          </a:prstGeom>
          <a:effectLst/>
        </p:spPr>
      </p:pic>
      <p:sp>
        <p:nvSpPr>
          <p:cNvPr id="160" name="TextBox 47"/>
          <p:cNvSpPr txBox="1"/>
          <p:nvPr/>
        </p:nvSpPr>
        <p:spPr>
          <a:xfrm>
            <a:off x="439039" y="4485922"/>
            <a:ext cx="1495922" cy="420628"/>
          </a:xfrm>
          <a:prstGeom prst="rect">
            <a:avLst/>
          </a:prstGeom>
          <a:noFill/>
        </p:spPr>
        <p:txBody>
          <a:bodyPr wrap="none" rtlCol="0">
            <a:spAutoFit/>
          </a:bodyPr>
          <a:lstStyle/>
          <a:p>
            <a:pPr algn="ctr">
              <a:lnSpc>
                <a:spcPct val="100000"/>
              </a:lnSpc>
              <a:buNone/>
            </a:pPr>
            <a:r>
              <a:rPr lang="en-GB" sz="1600" baseline="-25000" dirty="0" smtClean="0">
                <a:cs typeface="Arial" panose="020B0604020202020204" pitchFamily="34" charset="0"/>
              </a:rPr>
              <a:t>Ring terminal sealing:</a:t>
            </a:r>
          </a:p>
          <a:p>
            <a:pPr algn="ctr">
              <a:lnSpc>
                <a:spcPct val="100000"/>
              </a:lnSpc>
              <a:buNone/>
            </a:pPr>
            <a:r>
              <a:rPr lang="en-GB" sz="1600" baseline="-25000" dirty="0" smtClean="0">
                <a:cs typeface="Arial" panose="020B0604020202020204" pitchFamily="34" charset="0"/>
              </a:rPr>
              <a:t> RBK-RTP-125 </a:t>
            </a:r>
            <a:endParaRPr lang="en-GB" sz="1600" baseline="-25000" dirty="0">
              <a:cs typeface="Arial" panose="020B0604020202020204" pitchFamily="34" charset="0"/>
            </a:endParaRPr>
          </a:p>
        </p:txBody>
      </p:sp>
      <p:sp>
        <p:nvSpPr>
          <p:cNvPr id="161" name="Line 6"/>
          <p:cNvSpPr>
            <a:spLocks noChangeShapeType="1"/>
          </p:cNvSpPr>
          <p:nvPr/>
        </p:nvSpPr>
        <p:spPr bwMode="auto">
          <a:xfrm flipV="1">
            <a:off x="1947892" y="3588984"/>
            <a:ext cx="2239326" cy="41020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28" name="Text Box 38"/>
          <p:cNvSpPr txBox="1">
            <a:spLocks noChangeArrowheads="1"/>
          </p:cNvSpPr>
          <p:nvPr/>
        </p:nvSpPr>
        <p:spPr bwMode="auto">
          <a:xfrm>
            <a:off x="3770303" y="1884224"/>
            <a:ext cx="1923803" cy="4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ts val="3000"/>
              </a:lnSpc>
              <a:buChar char="•"/>
              <a:defRPr sz="2000">
                <a:solidFill>
                  <a:srgbClr val="919194"/>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lnSpc>
                <a:spcPts val="2800"/>
              </a:lnSpc>
              <a:buChar char="–"/>
              <a:defRPr>
                <a:solidFill>
                  <a:srgbClr val="919194"/>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700"/>
              </a:lnSpc>
              <a:buChar char="•"/>
              <a:defRPr sz="1600">
                <a:solidFill>
                  <a:srgbClr val="919194"/>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600"/>
              </a:lnSpc>
              <a:buChar char="–"/>
              <a:defRPr sz="1400">
                <a:solidFill>
                  <a:srgbClr val="919194"/>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69963">
              <a:lnSpc>
                <a:spcPts val="2600"/>
              </a:lnSpc>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9pPr>
          </a:lstStyle>
          <a:p>
            <a:pPr algn="ctr">
              <a:lnSpc>
                <a:spcPct val="100000"/>
              </a:lnSpc>
              <a:spcBef>
                <a:spcPct val="50000"/>
              </a:spcBef>
              <a:buNone/>
            </a:pPr>
            <a:r>
              <a:rPr lang="en-GB" sz="1600" baseline="-25000" dirty="0" smtClean="0">
                <a:solidFill>
                  <a:schemeClr val="tx1"/>
                </a:solidFill>
                <a:cs typeface="Arial" panose="020B0604020202020204" pitchFamily="34" charset="0"/>
              </a:rPr>
              <a:t>Grommet and wire bundle sealing: RayBlock family</a:t>
            </a:r>
            <a:endParaRPr lang="en-GB" sz="1600" baseline="-25000" dirty="0">
              <a:solidFill>
                <a:schemeClr val="tx1"/>
              </a:solidFill>
              <a:cs typeface="Arial" panose="020B0604020202020204" pitchFamily="34" charset="0"/>
            </a:endParaRPr>
          </a:p>
        </p:txBody>
      </p:sp>
      <p:pic>
        <p:nvPicPr>
          <p:cNvPr id="134" name="Picture 2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19358" y="1142468"/>
            <a:ext cx="1442393" cy="720000"/>
          </a:xfrm>
          <a:prstGeom prst="rect">
            <a:avLst/>
          </a:prstGeom>
          <a:effectLst/>
        </p:spPr>
      </p:pic>
      <p:sp>
        <p:nvSpPr>
          <p:cNvPr id="129" name="Text Box 38"/>
          <p:cNvSpPr txBox="1">
            <a:spLocks noChangeArrowheads="1"/>
          </p:cNvSpPr>
          <p:nvPr/>
        </p:nvSpPr>
        <p:spPr bwMode="auto">
          <a:xfrm>
            <a:off x="1534093" y="2558803"/>
            <a:ext cx="18353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ts val="3000"/>
              </a:lnSpc>
              <a:buChar char="•"/>
              <a:defRPr sz="2000">
                <a:solidFill>
                  <a:srgbClr val="919194"/>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lnSpc>
                <a:spcPts val="2800"/>
              </a:lnSpc>
              <a:buChar char="–"/>
              <a:defRPr>
                <a:solidFill>
                  <a:srgbClr val="919194"/>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ts val="2700"/>
              </a:lnSpc>
              <a:buChar char="•"/>
              <a:defRPr sz="1600">
                <a:solidFill>
                  <a:srgbClr val="919194"/>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ts val="2600"/>
              </a:lnSpc>
              <a:buChar char="–"/>
              <a:defRPr sz="1400">
                <a:solidFill>
                  <a:srgbClr val="919194"/>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69963">
              <a:lnSpc>
                <a:spcPts val="2600"/>
              </a:lnSpc>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69963" eaLnBrk="0" fontAlgn="base" hangingPunct="0">
              <a:lnSpc>
                <a:spcPts val="2600"/>
              </a:lnSpc>
              <a:spcBef>
                <a:spcPct val="0"/>
              </a:spcBef>
              <a:spcAft>
                <a:spcPct val="0"/>
              </a:spcAft>
              <a:buChar char="•"/>
              <a:defRPr sz="1400" i="1">
                <a:solidFill>
                  <a:srgbClr val="919194"/>
                </a:solidFill>
                <a:latin typeface="Arial" panose="020B0604020202020204" pitchFamily="34" charset="0"/>
                <a:ea typeface="MS PGothic" panose="020B0600070205080204" pitchFamily="34" charset="-128"/>
                <a:cs typeface="Arial" panose="020B0604020202020204" pitchFamily="34" charset="0"/>
              </a:defRPr>
            </a:lvl9pPr>
          </a:lstStyle>
          <a:p>
            <a:pPr>
              <a:lnSpc>
                <a:spcPct val="100000"/>
              </a:lnSpc>
              <a:spcBef>
                <a:spcPct val="50000"/>
              </a:spcBef>
              <a:buNone/>
            </a:pPr>
            <a:r>
              <a:rPr lang="en-GB" sz="1600" baseline="-25000" dirty="0" smtClean="0">
                <a:solidFill>
                  <a:schemeClr val="tx1"/>
                </a:solidFill>
                <a:cs typeface="Arial" panose="020B0604020202020204" pitchFamily="34" charset="0"/>
              </a:rPr>
              <a:t>Hose and wire bundle abrasion protection: HFT5000 family</a:t>
            </a:r>
            <a:endParaRPr lang="en-GB" sz="1600" baseline="-25000" dirty="0">
              <a:solidFill>
                <a:schemeClr val="tx1"/>
              </a:solidFill>
              <a:cs typeface="Arial" panose="020B0604020202020204" pitchFamily="34" charset="0"/>
            </a:endParaRPr>
          </a:p>
        </p:txBody>
      </p:sp>
      <p:sp>
        <p:nvSpPr>
          <p:cNvPr id="124" name="Text Box 19"/>
          <p:cNvSpPr txBox="1">
            <a:spLocks noChangeArrowheads="1"/>
          </p:cNvSpPr>
          <p:nvPr/>
        </p:nvSpPr>
        <p:spPr bwMode="auto">
          <a:xfrm>
            <a:off x="5435425" y="1141501"/>
            <a:ext cx="2144054" cy="105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ctr"/>
            <a:r>
              <a:rPr lang="en-GB" sz="1600" baseline="-25000" dirty="0" smtClean="0"/>
              <a:t>Protection for wire bundles, terminals, dry splices, strain relief, single wall tubing : </a:t>
            </a:r>
          </a:p>
          <a:p>
            <a:pPr algn="ctr" fontAlgn="ctr"/>
            <a:r>
              <a:rPr lang="en-GB" sz="1600" baseline="-25000" dirty="0" smtClean="0"/>
              <a:t>LSTT, CGPT, RNF, RPT-120 CRN, RW-175, RW-200,</a:t>
            </a:r>
            <a:endParaRPr lang="en-GB" sz="1600" baseline="-25000" dirty="0"/>
          </a:p>
          <a:p>
            <a:pPr algn="ctr" fontAlgn="ctr"/>
            <a:endParaRPr lang="en-GB" sz="1400" baseline="-25000" dirty="0"/>
          </a:p>
        </p:txBody>
      </p:sp>
      <p:sp>
        <p:nvSpPr>
          <p:cNvPr id="121" name="Text Box 9"/>
          <p:cNvSpPr txBox="1">
            <a:spLocks noChangeArrowheads="1"/>
          </p:cNvSpPr>
          <p:nvPr/>
        </p:nvSpPr>
        <p:spPr bwMode="auto">
          <a:xfrm>
            <a:off x="7605605" y="964163"/>
            <a:ext cx="1312982"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fontAlgn="ctr" hangingPunct="1"/>
            <a:r>
              <a:rPr lang="en-GB" sz="1600" baseline="-25000" dirty="0" smtClean="0"/>
              <a:t>Dry splice sealing, </a:t>
            </a:r>
          </a:p>
          <a:p>
            <a:pPr algn="ctr" eaLnBrk="1" fontAlgn="ctr" hangingPunct="1"/>
            <a:r>
              <a:rPr lang="en-GB" sz="1600" baseline="-25000" dirty="0" smtClean="0"/>
              <a:t>strain relief: RPPM</a:t>
            </a:r>
            <a:endParaRPr lang="en-GB" sz="1600" baseline="-25000" dirty="0"/>
          </a:p>
        </p:txBody>
      </p:sp>
      <p:pic>
        <p:nvPicPr>
          <p:cNvPr id="136" name="Picture 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35547" y="5711399"/>
            <a:ext cx="1493130" cy="720000"/>
          </a:xfrm>
          <a:prstGeom prst="rect">
            <a:avLst/>
          </a:prstGeom>
          <a:effectLst/>
        </p:spPr>
      </p:pic>
      <p:pic>
        <p:nvPicPr>
          <p:cNvPr id="137" name="Picture 2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022103" y="5711399"/>
            <a:ext cx="1580494" cy="720000"/>
          </a:xfrm>
          <a:prstGeom prst="rect">
            <a:avLst/>
          </a:prstGeom>
          <a:effectLst/>
        </p:spPr>
      </p:pic>
      <p:pic>
        <p:nvPicPr>
          <p:cNvPr id="125" name="Picture 1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00559" y="5711399"/>
            <a:ext cx="941562" cy="720000"/>
          </a:xfrm>
          <a:prstGeom prst="rect">
            <a:avLst/>
          </a:prstGeom>
          <a:effectLst/>
        </p:spPr>
      </p:pic>
      <p:pic>
        <p:nvPicPr>
          <p:cNvPr id="138" name="Picture 2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796022" y="5711399"/>
            <a:ext cx="1425424" cy="720000"/>
          </a:xfrm>
          <a:prstGeom prst="rect">
            <a:avLst/>
          </a:prstGeom>
          <a:effectLst/>
        </p:spPr>
      </p:pic>
    </p:spTree>
    <p:extLst>
      <p:ext uri="{BB962C8B-B14F-4D97-AF65-F5344CB8AC3E}">
        <p14:creationId xmlns:p14="http://schemas.microsoft.com/office/powerpoint/2010/main" val="411082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8937"/>
            <a:ext cx="9144000" cy="59531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a:spLocks noGrp="1"/>
          </p:cNvSpPr>
          <p:nvPr>
            <p:ph type="title"/>
          </p:nvPr>
        </p:nvSpPr>
        <p:spPr>
          <a:xfrm>
            <a:off x="0" y="2557080"/>
            <a:ext cx="9144000" cy="570295"/>
          </a:xfrm>
        </p:spPr>
        <p:txBody>
          <a:bodyPr/>
          <a:lstStyle/>
          <a:p>
            <a:pPr algn="ctr"/>
            <a:r>
              <a:rPr lang="en-US" dirty="0" smtClean="0">
                <a:solidFill>
                  <a:schemeClr val="tx1"/>
                </a:solidFill>
              </a:rPr>
              <a:t>EVERY CONNECTION COUNTS</a:t>
            </a:r>
            <a:endParaRPr lang="en-US" dirty="0">
              <a:solidFill>
                <a:schemeClr val="tx1"/>
              </a:solidFill>
            </a:endParaRPr>
          </a:p>
        </p:txBody>
      </p:sp>
      <p:sp>
        <p:nvSpPr>
          <p:cNvPr id="6" name="TextBox 5"/>
          <p:cNvSpPr txBox="1"/>
          <p:nvPr/>
        </p:nvSpPr>
        <p:spPr>
          <a:xfrm>
            <a:off x="0" y="3961938"/>
            <a:ext cx="9144000" cy="400110"/>
          </a:xfrm>
          <a:prstGeom prst="rect">
            <a:avLst/>
          </a:prstGeom>
          <a:noFill/>
        </p:spPr>
        <p:txBody>
          <a:bodyPr wrap="square" rtlCol="0" anchor="t">
            <a:spAutoFit/>
          </a:bodyPr>
          <a:lstStyle/>
          <a:p>
            <a:pPr algn="ctr"/>
            <a:r>
              <a:rPr lang="en-US" sz="2000" dirty="0" smtClean="0">
                <a:solidFill>
                  <a:schemeClr val="tx2"/>
                </a:solidFill>
              </a:rPr>
              <a:t>www.TE.com</a:t>
            </a:r>
            <a:endParaRPr lang="en-IN" sz="2000" dirty="0">
              <a:solidFill>
                <a:schemeClr val="tx2"/>
              </a:solidFill>
            </a:endParaRPr>
          </a:p>
        </p:txBody>
      </p:sp>
      <p:sp>
        <p:nvSpPr>
          <p:cNvPr id="7" name="Rectangle 37"/>
          <p:cNvSpPr/>
          <p:nvPr/>
        </p:nvSpPr>
        <p:spPr>
          <a:xfrm rot="5400000">
            <a:off x="4454999" y="-1145663"/>
            <a:ext cx="234000" cy="91440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Tree>
    <p:extLst>
      <p:ext uri="{BB962C8B-B14F-4D97-AF65-F5344CB8AC3E}">
        <p14:creationId xmlns:p14="http://schemas.microsoft.com/office/powerpoint/2010/main" val="335853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715580"/>
            <a:ext cx="8182799" cy="1000258"/>
          </a:xfrm>
        </p:spPr>
        <p:txBody>
          <a:bodyPr/>
          <a:lstStyle/>
          <a:p>
            <a:r>
              <a:rPr lang="en-GB" dirty="0"/>
              <a:t>Tubing product overview</a:t>
            </a:r>
            <a:endParaRPr lang="de-DE" dirty="0"/>
          </a:p>
        </p:txBody>
      </p:sp>
      <p:sp>
        <p:nvSpPr>
          <p:cNvPr id="29" name="Rectangle 7"/>
          <p:cNvSpPr>
            <a:spLocks noChangeArrowheads="1"/>
          </p:cNvSpPr>
          <p:nvPr/>
        </p:nvSpPr>
        <p:spPr bwMode="auto">
          <a:xfrm>
            <a:off x="1635230" y="3718302"/>
            <a:ext cx="20878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DE" sz="1200" b="1" dirty="0">
                <a:solidFill>
                  <a:schemeClr val="bg1"/>
                </a:solidFill>
                <a:latin typeface="+mj-lt"/>
                <a:ea typeface="+mj-ea"/>
                <a:cs typeface="+mj-cs"/>
              </a:rPr>
              <a:t>Secondary</a:t>
            </a:r>
            <a:r>
              <a:rPr lang="de-DE" sz="1800" b="1" baseline="-25000" dirty="0" smtClean="0">
                <a:solidFill>
                  <a:schemeClr val="bg1"/>
                </a:solidFill>
              </a:rPr>
              <a:t> </a:t>
            </a:r>
            <a:r>
              <a:rPr lang="de-DE" sz="1200" b="1" dirty="0">
                <a:solidFill>
                  <a:schemeClr val="bg1"/>
                </a:solidFill>
                <a:latin typeface="+mj-lt"/>
                <a:ea typeface="+mj-ea"/>
                <a:cs typeface="+mj-cs"/>
              </a:rPr>
              <a:t>locking</a:t>
            </a:r>
            <a:r>
              <a:rPr lang="de-DE" sz="1800" b="1" baseline="-25000" dirty="0" smtClean="0">
                <a:solidFill>
                  <a:schemeClr val="bg1"/>
                </a:solidFill>
              </a:rPr>
              <a:t> </a:t>
            </a:r>
            <a:r>
              <a:rPr lang="de-DE" sz="1200" b="1" dirty="0">
                <a:solidFill>
                  <a:schemeClr val="bg1"/>
                </a:solidFill>
                <a:latin typeface="+mj-lt"/>
                <a:ea typeface="+mj-ea"/>
                <a:cs typeface="+mj-cs"/>
              </a:rPr>
              <a:t>area</a:t>
            </a:r>
          </a:p>
        </p:txBody>
      </p:sp>
      <p:sp>
        <p:nvSpPr>
          <p:cNvPr id="31" name="Rectangle 12"/>
          <p:cNvSpPr>
            <a:spLocks noChangeArrowheads="1"/>
          </p:cNvSpPr>
          <p:nvPr/>
        </p:nvSpPr>
        <p:spPr bwMode="auto">
          <a:xfrm>
            <a:off x="3723067" y="3994940"/>
            <a:ext cx="11541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sz="1200" b="1" dirty="0">
                <a:solidFill>
                  <a:schemeClr val="bg1"/>
                </a:solidFill>
                <a:latin typeface="+mj-lt"/>
                <a:ea typeface="+mj-ea"/>
                <a:cs typeface="+mj-cs"/>
              </a:rPr>
              <a:t>Closed box</a:t>
            </a:r>
          </a:p>
        </p:txBody>
      </p:sp>
      <p:sp>
        <p:nvSpPr>
          <p:cNvPr id="3" name="Foliennummernplatzhalter 2"/>
          <p:cNvSpPr>
            <a:spLocks noGrp="1"/>
          </p:cNvSpPr>
          <p:nvPr>
            <p:ph type="sldNum" sz="quarter" idx="12"/>
          </p:nvPr>
        </p:nvSpPr>
        <p:spPr/>
        <p:txBody>
          <a:bodyPr/>
          <a:lstStyle/>
          <a:p>
            <a:fld id="{CA431686-8DE2-9B43-980D-29AE692D7900}" type="slidenum">
              <a:rPr lang="en-US" smtClean="0"/>
              <a:t>3</a:t>
            </a:fld>
            <a:endParaRPr lang="en-US" dirty="0"/>
          </a:p>
        </p:txBody>
      </p:sp>
      <p:sp>
        <p:nvSpPr>
          <p:cNvPr id="25" name="Rectangle 3"/>
          <p:cNvSpPr txBox="1">
            <a:spLocks noChangeArrowheads="1"/>
          </p:cNvSpPr>
          <p:nvPr/>
        </p:nvSpPr>
        <p:spPr>
          <a:xfrm>
            <a:off x="457199" y="2085975"/>
            <a:ext cx="8242301" cy="38179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2438"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688975"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1139825"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smtClean="0"/>
              <a:t>Wide product range of heat shrinkable products</a:t>
            </a:r>
          </a:p>
          <a:p>
            <a:pPr lvl="1"/>
            <a:r>
              <a:rPr lang="en-GB" sz="1800" dirty="0" smtClean="0"/>
              <a:t>Sealing</a:t>
            </a:r>
          </a:p>
          <a:p>
            <a:pPr lvl="1"/>
            <a:r>
              <a:rPr lang="en-GB" sz="1800" dirty="0" smtClean="0"/>
              <a:t>Insulation</a:t>
            </a:r>
          </a:p>
          <a:p>
            <a:pPr lvl="1"/>
            <a:r>
              <a:rPr lang="en-GB" sz="1800" dirty="0" smtClean="0"/>
              <a:t>Protection</a:t>
            </a:r>
          </a:p>
          <a:p>
            <a:pPr lvl="1"/>
            <a:r>
              <a:rPr lang="en-GB" sz="1800" dirty="0" smtClean="0"/>
              <a:t>Beautification</a:t>
            </a:r>
          </a:p>
          <a:p>
            <a:pPr lvl="1"/>
            <a:r>
              <a:rPr lang="en-GB" sz="1800" dirty="0" smtClean="0"/>
              <a:t>Identification</a:t>
            </a:r>
          </a:p>
        </p:txBody>
      </p:sp>
      <p:pic>
        <p:nvPicPr>
          <p:cNvPr id="26"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5461" y="4381499"/>
            <a:ext cx="2382990" cy="179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3254" y="4381500"/>
            <a:ext cx="2776562"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5094" y="4381500"/>
            <a:ext cx="2700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5" descr="DSCF472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04319" y="2107258"/>
            <a:ext cx="2700000" cy="202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37"/>
          <p:cNvSpPr/>
          <p:nvPr/>
        </p:nvSpPr>
        <p:spPr>
          <a:xfrm rot="5400000">
            <a:off x="8804749" y="944772"/>
            <a:ext cx="234000" cy="44449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54" name="Rectangle 37"/>
          <p:cNvSpPr/>
          <p:nvPr/>
        </p:nvSpPr>
        <p:spPr>
          <a:xfrm rot="5400000">
            <a:off x="4219030" y="-2736667"/>
            <a:ext cx="234000" cy="8700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5" name="Rectangle 37"/>
          <p:cNvSpPr/>
          <p:nvPr/>
        </p:nvSpPr>
        <p:spPr>
          <a:xfrm>
            <a:off x="8424670" y="1050021"/>
            <a:ext cx="274830" cy="6805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Tree>
    <p:extLst>
      <p:ext uri="{BB962C8B-B14F-4D97-AF65-F5344CB8AC3E}">
        <p14:creationId xmlns:p14="http://schemas.microsoft.com/office/powerpoint/2010/main" val="123022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CA431686-8DE2-9B43-980D-29AE692D7900}" type="slidenum">
              <a:rPr lang="en-US" smtClean="0"/>
              <a:t>4</a:t>
            </a:fld>
            <a:endParaRPr lang="en-US" dirty="0"/>
          </a:p>
        </p:txBody>
      </p:sp>
      <p:grpSp>
        <p:nvGrpSpPr>
          <p:cNvPr id="23" name="Gruppieren 22"/>
          <p:cNvGrpSpPr/>
          <p:nvPr/>
        </p:nvGrpSpPr>
        <p:grpSpPr>
          <a:xfrm>
            <a:off x="-2" y="1381124"/>
            <a:ext cx="8810628" cy="1362113"/>
            <a:chOff x="-2" y="1381124"/>
            <a:chExt cx="8810628" cy="1362113"/>
          </a:xfrm>
        </p:grpSpPr>
        <p:sp>
          <p:nvSpPr>
            <p:cNvPr id="26" name="Rectangle 37"/>
            <p:cNvSpPr/>
            <p:nvPr/>
          </p:nvSpPr>
          <p:spPr>
            <a:xfrm rot="5400000">
              <a:off x="4288312" y="-2907116"/>
              <a:ext cx="234000" cy="881062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25" name="Rectangle 37"/>
            <p:cNvSpPr/>
            <p:nvPr/>
          </p:nvSpPr>
          <p:spPr>
            <a:xfrm rot="10800000">
              <a:off x="8576625" y="1381124"/>
              <a:ext cx="234000" cy="13621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grpSp>
      <p:sp>
        <p:nvSpPr>
          <p:cNvPr id="27" name="Rectangle 37"/>
          <p:cNvSpPr/>
          <p:nvPr/>
        </p:nvSpPr>
        <p:spPr>
          <a:xfrm rot="5400000">
            <a:off x="8743312" y="2434138"/>
            <a:ext cx="234000" cy="567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grpSp>
        <p:nvGrpSpPr>
          <p:cNvPr id="2" name="Gruppieren 1"/>
          <p:cNvGrpSpPr/>
          <p:nvPr/>
        </p:nvGrpSpPr>
        <p:grpSpPr>
          <a:xfrm>
            <a:off x="430616" y="1711948"/>
            <a:ext cx="3348073" cy="1123358"/>
            <a:chOff x="568969" y="2067385"/>
            <a:chExt cx="3359876" cy="1080000"/>
          </a:xfrm>
        </p:grpSpPr>
        <p:pic>
          <p:nvPicPr>
            <p:cNvPr id="41" name="Picture 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969" y="2067385"/>
              <a:ext cx="1653566"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22539" y="2067385"/>
              <a:ext cx="1706306"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6" name="Picture 2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8409" y="1711467"/>
            <a:ext cx="1201640" cy="112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05726" y="1711602"/>
            <a:ext cx="1572407" cy="112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6"/>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893221" y="1711602"/>
            <a:ext cx="1604713" cy="112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uppieren 7"/>
          <p:cNvGrpSpPr/>
          <p:nvPr/>
        </p:nvGrpSpPr>
        <p:grpSpPr>
          <a:xfrm>
            <a:off x="408342" y="4120962"/>
            <a:ext cx="8089592" cy="2159205"/>
            <a:chOff x="408342" y="3685534"/>
            <a:chExt cx="8475288" cy="2159205"/>
          </a:xfrm>
        </p:grpSpPr>
        <p:grpSp>
          <p:nvGrpSpPr>
            <p:cNvPr id="5" name="Gruppieren 4"/>
            <p:cNvGrpSpPr/>
            <p:nvPr/>
          </p:nvGrpSpPr>
          <p:grpSpPr>
            <a:xfrm>
              <a:off x="408342" y="3685534"/>
              <a:ext cx="8475288" cy="1123950"/>
              <a:chOff x="408342" y="3685534"/>
              <a:chExt cx="8475288" cy="1123950"/>
            </a:xfrm>
          </p:grpSpPr>
          <p:pic>
            <p:nvPicPr>
              <p:cNvPr id="53" name="Picture 3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8342" y="3685534"/>
                <a:ext cx="17811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148242" y="3685534"/>
                <a:ext cx="17272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51630" y="3685534"/>
                <a:ext cx="1716088"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3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564772" y="3686745"/>
                <a:ext cx="1717940" cy="112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3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193320" y="3686745"/>
                <a:ext cx="1690310" cy="112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uppieren 6"/>
            <p:cNvGrpSpPr/>
            <p:nvPr/>
          </p:nvGrpSpPr>
          <p:grpSpPr>
            <a:xfrm>
              <a:off x="457554" y="4921409"/>
              <a:ext cx="8412819" cy="923330"/>
              <a:chOff x="457554" y="4921409"/>
              <a:chExt cx="8412819" cy="923330"/>
            </a:xfrm>
          </p:grpSpPr>
          <p:sp>
            <p:nvSpPr>
              <p:cNvPr id="56" name="Text Box 34"/>
              <p:cNvSpPr txBox="1">
                <a:spLocks noChangeArrowheads="1"/>
              </p:cNvSpPr>
              <p:nvPr/>
            </p:nvSpPr>
            <p:spPr bwMode="auto">
              <a:xfrm>
                <a:off x="2178405" y="4922183"/>
                <a:ext cx="17302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ctr">
                  <a:defRPr sz="2400" baseline="-25000">
                    <a:solidFill>
                      <a:schemeClr val="tx1"/>
                    </a:solidFill>
                    <a:latin typeface="Arial" panose="020B0604020202020204" pitchFamily="34" charset="0"/>
                    <a:cs typeface="Arial" panose="020B0604020202020204" pitchFamily="34" charset="0"/>
                  </a:defRPr>
                </a:lvl1pPr>
                <a:lvl2pPr marL="742950" indent="-285750" fontAlgn="ctr">
                  <a:defRPr sz="2400" baseline="-25000">
                    <a:solidFill>
                      <a:schemeClr val="tx1"/>
                    </a:solidFill>
                    <a:latin typeface="Arial" panose="020B0604020202020204" pitchFamily="34" charset="0"/>
                    <a:cs typeface="Arial" panose="020B0604020202020204" pitchFamily="34" charset="0"/>
                  </a:defRPr>
                </a:lvl2pPr>
                <a:lvl3pPr marL="1143000" indent="-228600" fontAlgn="ctr">
                  <a:defRPr sz="2400" baseline="-25000">
                    <a:solidFill>
                      <a:schemeClr val="tx1"/>
                    </a:solidFill>
                    <a:latin typeface="Arial" panose="020B0604020202020204" pitchFamily="34" charset="0"/>
                    <a:cs typeface="Arial" panose="020B0604020202020204" pitchFamily="34" charset="0"/>
                  </a:defRPr>
                </a:lvl3pPr>
                <a:lvl4pPr marL="1600200" indent="-228600" fontAlgn="ctr">
                  <a:defRPr sz="2400" baseline="-25000">
                    <a:solidFill>
                      <a:schemeClr val="tx1"/>
                    </a:solidFill>
                    <a:latin typeface="Arial" panose="020B0604020202020204" pitchFamily="34" charset="0"/>
                    <a:cs typeface="Arial" panose="020B0604020202020204" pitchFamily="34" charset="0"/>
                  </a:defRPr>
                </a:lvl4pPr>
                <a:lvl5pPr marL="2057400" indent="-228600" fontAlgn="ctr">
                  <a:defRPr sz="2400" baseline="-25000">
                    <a:solidFill>
                      <a:schemeClr val="tx1"/>
                    </a:solidFill>
                    <a:latin typeface="Arial" panose="020B0604020202020204" pitchFamily="34" charset="0"/>
                    <a:cs typeface="Arial" panose="020B0604020202020204" pitchFamily="34" charset="0"/>
                  </a:defRPr>
                </a:lvl5pPr>
                <a:lvl6pPr marL="25146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marL="29718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marL="34290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marL="38862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eaLnBrk="1" fontAlgn="base" hangingPunct="1"/>
                <a:r>
                  <a:rPr lang="en-GB" sz="1800" b="1" baseline="0" dirty="0"/>
                  <a:t>Alternator W</a:t>
                </a:r>
                <a:r>
                  <a:rPr lang="en-GB" sz="1800" b="1" baseline="0" dirty="0" smtClean="0"/>
                  <a:t>indings</a:t>
                </a:r>
                <a:endParaRPr lang="en-GB" sz="1800" b="1" baseline="0" dirty="0"/>
              </a:p>
            </p:txBody>
          </p:sp>
          <p:sp>
            <p:nvSpPr>
              <p:cNvPr id="57" name="Text Box 35"/>
              <p:cNvSpPr txBox="1">
                <a:spLocks noChangeArrowheads="1"/>
              </p:cNvSpPr>
              <p:nvPr/>
            </p:nvSpPr>
            <p:spPr bwMode="auto">
              <a:xfrm>
                <a:off x="457554" y="4923770"/>
                <a:ext cx="16742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ctr">
                  <a:defRPr sz="2400" baseline="-25000">
                    <a:solidFill>
                      <a:schemeClr val="tx1"/>
                    </a:solidFill>
                    <a:latin typeface="Arial" panose="020B0604020202020204" pitchFamily="34" charset="0"/>
                    <a:cs typeface="Arial" panose="020B0604020202020204" pitchFamily="34" charset="0"/>
                  </a:defRPr>
                </a:lvl1pPr>
                <a:lvl2pPr marL="742950" indent="-285750" fontAlgn="ctr">
                  <a:defRPr sz="2400" baseline="-25000">
                    <a:solidFill>
                      <a:schemeClr val="tx1"/>
                    </a:solidFill>
                    <a:latin typeface="Arial" panose="020B0604020202020204" pitchFamily="34" charset="0"/>
                    <a:cs typeface="Arial" panose="020B0604020202020204" pitchFamily="34" charset="0"/>
                  </a:defRPr>
                </a:lvl2pPr>
                <a:lvl3pPr marL="1143000" indent="-228600" fontAlgn="ctr">
                  <a:defRPr sz="2400" baseline="-25000">
                    <a:solidFill>
                      <a:schemeClr val="tx1"/>
                    </a:solidFill>
                    <a:latin typeface="Arial" panose="020B0604020202020204" pitchFamily="34" charset="0"/>
                    <a:cs typeface="Arial" panose="020B0604020202020204" pitchFamily="34" charset="0"/>
                  </a:defRPr>
                </a:lvl3pPr>
                <a:lvl4pPr marL="1600200" indent="-228600" fontAlgn="ctr">
                  <a:defRPr sz="2400" baseline="-25000">
                    <a:solidFill>
                      <a:schemeClr val="tx1"/>
                    </a:solidFill>
                    <a:latin typeface="Arial" panose="020B0604020202020204" pitchFamily="34" charset="0"/>
                    <a:cs typeface="Arial" panose="020B0604020202020204" pitchFamily="34" charset="0"/>
                  </a:defRPr>
                </a:lvl4pPr>
                <a:lvl5pPr marL="2057400" indent="-228600" fontAlgn="ctr">
                  <a:defRPr sz="2400" baseline="-25000">
                    <a:solidFill>
                      <a:schemeClr val="tx1"/>
                    </a:solidFill>
                    <a:latin typeface="Arial" panose="020B0604020202020204" pitchFamily="34" charset="0"/>
                    <a:cs typeface="Arial" panose="020B0604020202020204" pitchFamily="34" charset="0"/>
                  </a:defRPr>
                </a:lvl5pPr>
                <a:lvl6pPr marL="25146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marL="29718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marL="34290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marL="38862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eaLnBrk="1" fontAlgn="base" hangingPunct="1"/>
                <a:r>
                  <a:rPr lang="en-GB" sz="1800" b="1" baseline="0" dirty="0"/>
                  <a:t>Wire Protection</a:t>
                </a:r>
              </a:p>
            </p:txBody>
          </p:sp>
          <p:sp>
            <p:nvSpPr>
              <p:cNvPr id="58" name="Text Box 36"/>
              <p:cNvSpPr txBox="1">
                <a:spLocks noChangeArrowheads="1"/>
              </p:cNvSpPr>
              <p:nvPr/>
            </p:nvSpPr>
            <p:spPr bwMode="auto">
              <a:xfrm>
                <a:off x="3875443" y="4923770"/>
                <a:ext cx="12890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ctr">
                  <a:defRPr sz="2400" baseline="-25000">
                    <a:solidFill>
                      <a:schemeClr val="tx1"/>
                    </a:solidFill>
                    <a:latin typeface="Arial" panose="020B0604020202020204" pitchFamily="34" charset="0"/>
                    <a:cs typeface="Arial" panose="020B0604020202020204" pitchFamily="34" charset="0"/>
                  </a:defRPr>
                </a:lvl1pPr>
                <a:lvl2pPr marL="742950" indent="-285750" fontAlgn="ctr">
                  <a:defRPr sz="2400" baseline="-25000">
                    <a:solidFill>
                      <a:schemeClr val="tx1"/>
                    </a:solidFill>
                    <a:latin typeface="Arial" panose="020B0604020202020204" pitchFamily="34" charset="0"/>
                    <a:cs typeface="Arial" panose="020B0604020202020204" pitchFamily="34" charset="0"/>
                  </a:defRPr>
                </a:lvl2pPr>
                <a:lvl3pPr marL="1143000" indent="-228600" fontAlgn="ctr">
                  <a:defRPr sz="2400" baseline="-25000">
                    <a:solidFill>
                      <a:schemeClr val="tx1"/>
                    </a:solidFill>
                    <a:latin typeface="Arial" panose="020B0604020202020204" pitchFamily="34" charset="0"/>
                    <a:cs typeface="Arial" panose="020B0604020202020204" pitchFamily="34" charset="0"/>
                  </a:defRPr>
                </a:lvl3pPr>
                <a:lvl4pPr marL="1600200" indent="-228600" fontAlgn="ctr">
                  <a:defRPr sz="2400" baseline="-25000">
                    <a:solidFill>
                      <a:schemeClr val="tx1"/>
                    </a:solidFill>
                    <a:latin typeface="Arial" panose="020B0604020202020204" pitchFamily="34" charset="0"/>
                    <a:cs typeface="Arial" panose="020B0604020202020204" pitchFamily="34" charset="0"/>
                  </a:defRPr>
                </a:lvl4pPr>
                <a:lvl5pPr marL="2057400" indent="-228600" fontAlgn="ctr">
                  <a:defRPr sz="2400" baseline="-25000">
                    <a:solidFill>
                      <a:schemeClr val="tx1"/>
                    </a:solidFill>
                    <a:latin typeface="Arial" panose="020B0604020202020204" pitchFamily="34" charset="0"/>
                    <a:cs typeface="Arial" panose="020B0604020202020204" pitchFamily="34" charset="0"/>
                  </a:defRPr>
                </a:lvl5pPr>
                <a:lvl6pPr marL="25146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marL="29718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marL="34290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marL="38862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eaLnBrk="1" fontAlgn="base" hangingPunct="1"/>
                <a:r>
                  <a:rPr lang="en-GB" sz="1800" b="1" baseline="0" dirty="0" smtClean="0"/>
                  <a:t>Cosmetic</a:t>
                </a:r>
                <a:endParaRPr lang="en-GB" sz="1800" b="1" baseline="0" dirty="0"/>
              </a:p>
            </p:txBody>
          </p:sp>
          <p:sp>
            <p:nvSpPr>
              <p:cNvPr id="62" name="Text Box 40"/>
              <p:cNvSpPr txBox="1">
                <a:spLocks noChangeArrowheads="1"/>
              </p:cNvSpPr>
              <p:nvPr/>
            </p:nvSpPr>
            <p:spPr bwMode="auto">
              <a:xfrm>
                <a:off x="5564772" y="4921409"/>
                <a:ext cx="162854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ctr">
                  <a:defRPr sz="2400" baseline="-25000">
                    <a:solidFill>
                      <a:schemeClr val="tx1"/>
                    </a:solidFill>
                    <a:latin typeface="Arial" panose="020B0604020202020204" pitchFamily="34" charset="0"/>
                    <a:cs typeface="Arial" panose="020B0604020202020204" pitchFamily="34" charset="0"/>
                  </a:defRPr>
                </a:lvl1pPr>
                <a:lvl2pPr marL="742950" indent="-285750" fontAlgn="ctr">
                  <a:defRPr sz="2400" baseline="-25000">
                    <a:solidFill>
                      <a:schemeClr val="tx1"/>
                    </a:solidFill>
                    <a:latin typeface="Arial" panose="020B0604020202020204" pitchFamily="34" charset="0"/>
                    <a:cs typeface="Arial" panose="020B0604020202020204" pitchFamily="34" charset="0"/>
                  </a:defRPr>
                </a:lvl2pPr>
                <a:lvl3pPr marL="1143000" indent="-228600" fontAlgn="ctr">
                  <a:defRPr sz="2400" baseline="-25000">
                    <a:solidFill>
                      <a:schemeClr val="tx1"/>
                    </a:solidFill>
                    <a:latin typeface="Arial" panose="020B0604020202020204" pitchFamily="34" charset="0"/>
                    <a:cs typeface="Arial" panose="020B0604020202020204" pitchFamily="34" charset="0"/>
                  </a:defRPr>
                </a:lvl3pPr>
                <a:lvl4pPr marL="1600200" indent="-228600" fontAlgn="ctr">
                  <a:defRPr sz="2400" baseline="-25000">
                    <a:solidFill>
                      <a:schemeClr val="tx1"/>
                    </a:solidFill>
                    <a:latin typeface="Arial" panose="020B0604020202020204" pitchFamily="34" charset="0"/>
                    <a:cs typeface="Arial" panose="020B0604020202020204" pitchFamily="34" charset="0"/>
                  </a:defRPr>
                </a:lvl4pPr>
                <a:lvl5pPr marL="2057400" indent="-228600" fontAlgn="ctr">
                  <a:defRPr sz="2400" baseline="-25000">
                    <a:solidFill>
                      <a:schemeClr val="tx1"/>
                    </a:solidFill>
                    <a:latin typeface="Arial" panose="020B0604020202020204" pitchFamily="34" charset="0"/>
                    <a:cs typeface="Arial" panose="020B0604020202020204" pitchFamily="34" charset="0"/>
                  </a:defRPr>
                </a:lvl5pPr>
                <a:lvl6pPr marL="25146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marL="29718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marL="34290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marL="38862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eaLnBrk="1" fontAlgn="base" hangingPunct="1"/>
                <a:r>
                  <a:rPr lang="en-GB" sz="1800" b="1" baseline="0" dirty="0"/>
                  <a:t>Fuel Injection </a:t>
                </a:r>
                <a:endParaRPr lang="en-GB" sz="1800" b="1" baseline="0" dirty="0" smtClean="0"/>
              </a:p>
              <a:p>
                <a:pPr eaLnBrk="1" fontAlgn="base" hangingPunct="1"/>
                <a:r>
                  <a:rPr lang="en-GB" sz="1800" b="1" baseline="0" dirty="0"/>
                  <a:t>C</a:t>
                </a:r>
                <a:r>
                  <a:rPr lang="en-GB" sz="1800" b="1" baseline="0" dirty="0" smtClean="0"/>
                  <a:t>lusters</a:t>
                </a:r>
                <a:endParaRPr lang="en-GB" sz="1800" b="1" baseline="0" dirty="0"/>
              </a:p>
            </p:txBody>
          </p:sp>
          <p:sp>
            <p:nvSpPr>
              <p:cNvPr id="63" name="Text Box 41"/>
              <p:cNvSpPr txBox="1">
                <a:spLocks noChangeArrowheads="1"/>
              </p:cNvSpPr>
              <p:nvPr/>
            </p:nvSpPr>
            <p:spPr bwMode="auto">
              <a:xfrm>
                <a:off x="7193320" y="4922758"/>
                <a:ext cx="16770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ctr">
                  <a:defRPr sz="2400" baseline="-25000">
                    <a:solidFill>
                      <a:schemeClr val="tx1"/>
                    </a:solidFill>
                    <a:latin typeface="Arial" panose="020B0604020202020204" pitchFamily="34" charset="0"/>
                    <a:cs typeface="Arial" panose="020B0604020202020204" pitchFamily="34" charset="0"/>
                  </a:defRPr>
                </a:lvl1pPr>
                <a:lvl2pPr marL="742950" indent="-285750" fontAlgn="ctr">
                  <a:defRPr sz="2400" baseline="-25000">
                    <a:solidFill>
                      <a:schemeClr val="tx1"/>
                    </a:solidFill>
                    <a:latin typeface="Arial" panose="020B0604020202020204" pitchFamily="34" charset="0"/>
                    <a:cs typeface="Arial" panose="020B0604020202020204" pitchFamily="34" charset="0"/>
                  </a:defRPr>
                </a:lvl2pPr>
                <a:lvl3pPr marL="1143000" indent="-228600" fontAlgn="ctr">
                  <a:defRPr sz="2400" baseline="-25000">
                    <a:solidFill>
                      <a:schemeClr val="tx1"/>
                    </a:solidFill>
                    <a:latin typeface="Arial" panose="020B0604020202020204" pitchFamily="34" charset="0"/>
                    <a:cs typeface="Arial" panose="020B0604020202020204" pitchFamily="34" charset="0"/>
                  </a:defRPr>
                </a:lvl3pPr>
                <a:lvl4pPr marL="1600200" indent="-228600" fontAlgn="ctr">
                  <a:defRPr sz="2400" baseline="-25000">
                    <a:solidFill>
                      <a:schemeClr val="tx1"/>
                    </a:solidFill>
                    <a:latin typeface="Arial" panose="020B0604020202020204" pitchFamily="34" charset="0"/>
                    <a:cs typeface="Arial" panose="020B0604020202020204" pitchFamily="34" charset="0"/>
                  </a:defRPr>
                </a:lvl4pPr>
                <a:lvl5pPr marL="2057400" indent="-228600" fontAlgn="ctr">
                  <a:defRPr sz="2400" baseline="-25000">
                    <a:solidFill>
                      <a:schemeClr val="tx1"/>
                    </a:solidFill>
                    <a:latin typeface="Arial" panose="020B0604020202020204" pitchFamily="34" charset="0"/>
                    <a:cs typeface="Arial" panose="020B0604020202020204" pitchFamily="34" charset="0"/>
                  </a:defRPr>
                </a:lvl5pPr>
                <a:lvl6pPr marL="25146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marL="29718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marL="34290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marL="38862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eaLnBrk="1" fontAlgn="base" hangingPunct="1"/>
                <a:r>
                  <a:rPr lang="en-GB" sz="1800" b="1" baseline="0" dirty="0"/>
                  <a:t>Brake Pipes</a:t>
                </a:r>
              </a:p>
            </p:txBody>
          </p:sp>
        </p:grpSp>
      </p:grpSp>
      <p:sp>
        <p:nvSpPr>
          <p:cNvPr id="9" name="Titel 8"/>
          <p:cNvSpPr>
            <a:spLocks noGrp="1"/>
          </p:cNvSpPr>
          <p:nvPr>
            <p:ph type="title"/>
          </p:nvPr>
        </p:nvSpPr>
        <p:spPr/>
        <p:txBody>
          <a:bodyPr/>
          <a:lstStyle/>
          <a:p>
            <a:r>
              <a:rPr lang="en-US" dirty="0" smtClean="0"/>
              <a:t>Product applications</a:t>
            </a:r>
            <a:endParaRPr lang="en-US" dirty="0"/>
          </a:p>
        </p:txBody>
      </p:sp>
      <p:sp>
        <p:nvSpPr>
          <p:cNvPr id="6" name="Rechteck 5"/>
          <p:cNvSpPr/>
          <p:nvPr/>
        </p:nvSpPr>
        <p:spPr>
          <a:xfrm>
            <a:off x="2071443" y="1676400"/>
            <a:ext cx="86752" cy="3589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p:cNvSpPr/>
          <p:nvPr/>
        </p:nvSpPr>
        <p:spPr>
          <a:xfrm>
            <a:off x="3700777" y="1706884"/>
            <a:ext cx="86752" cy="3589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5257162" y="1676400"/>
            <a:ext cx="86752" cy="3589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p:cNvSpPr/>
          <p:nvPr/>
        </p:nvSpPr>
        <p:spPr>
          <a:xfrm>
            <a:off x="6866212" y="1686353"/>
            <a:ext cx="86752" cy="3589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 Box 21"/>
          <p:cNvSpPr txBox="1">
            <a:spLocks noChangeArrowheads="1"/>
          </p:cNvSpPr>
          <p:nvPr/>
        </p:nvSpPr>
        <p:spPr bwMode="auto">
          <a:xfrm>
            <a:off x="457199" y="2955011"/>
            <a:ext cx="19354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ctr">
              <a:defRPr sz="2400" baseline="-25000">
                <a:solidFill>
                  <a:schemeClr val="tx1"/>
                </a:solidFill>
                <a:latin typeface="Arial" panose="020B0604020202020204" pitchFamily="34" charset="0"/>
                <a:cs typeface="Arial" panose="020B0604020202020204" pitchFamily="34" charset="0"/>
              </a:defRPr>
            </a:lvl1pPr>
            <a:lvl2pPr marL="742950" indent="-285750" fontAlgn="ctr">
              <a:defRPr sz="2400" baseline="-25000">
                <a:solidFill>
                  <a:schemeClr val="tx1"/>
                </a:solidFill>
                <a:latin typeface="Arial" panose="020B0604020202020204" pitchFamily="34" charset="0"/>
                <a:cs typeface="Arial" panose="020B0604020202020204" pitchFamily="34" charset="0"/>
              </a:defRPr>
            </a:lvl2pPr>
            <a:lvl3pPr marL="1143000" indent="-228600" fontAlgn="ctr">
              <a:defRPr sz="2400" baseline="-25000">
                <a:solidFill>
                  <a:schemeClr val="tx1"/>
                </a:solidFill>
                <a:latin typeface="Arial" panose="020B0604020202020204" pitchFamily="34" charset="0"/>
                <a:cs typeface="Arial" panose="020B0604020202020204" pitchFamily="34" charset="0"/>
              </a:defRPr>
            </a:lvl3pPr>
            <a:lvl4pPr marL="1600200" indent="-228600" fontAlgn="ctr">
              <a:defRPr sz="2400" baseline="-25000">
                <a:solidFill>
                  <a:schemeClr val="tx1"/>
                </a:solidFill>
                <a:latin typeface="Arial" panose="020B0604020202020204" pitchFamily="34" charset="0"/>
                <a:cs typeface="Arial" panose="020B0604020202020204" pitchFamily="34" charset="0"/>
              </a:defRPr>
            </a:lvl4pPr>
            <a:lvl5pPr marL="2057400" indent="-228600" fontAlgn="ctr">
              <a:defRPr sz="2400" baseline="-25000">
                <a:solidFill>
                  <a:schemeClr val="tx1"/>
                </a:solidFill>
                <a:latin typeface="Arial" panose="020B0604020202020204" pitchFamily="34" charset="0"/>
                <a:cs typeface="Arial" panose="020B0604020202020204" pitchFamily="34" charset="0"/>
              </a:defRPr>
            </a:lvl5pPr>
            <a:lvl6pPr marL="25146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marL="29718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marL="34290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marL="38862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fontAlgn="base"/>
            <a:r>
              <a:rPr lang="en-GB" sz="1800" b="1" baseline="0" dirty="0" smtClean="0"/>
              <a:t>Air </a:t>
            </a:r>
            <a:r>
              <a:rPr lang="en-GB" sz="1800" b="1" baseline="0" dirty="0"/>
              <a:t>C</a:t>
            </a:r>
            <a:r>
              <a:rPr lang="en-GB" sz="1800" b="1" baseline="0" dirty="0" smtClean="0"/>
              <a:t>onditioning </a:t>
            </a:r>
          </a:p>
          <a:p>
            <a:pPr eaLnBrk="1" fontAlgn="base" hangingPunct="1"/>
            <a:r>
              <a:rPr lang="en-GB" sz="1800" b="1" baseline="0" dirty="0"/>
              <a:t>P</a:t>
            </a:r>
            <a:r>
              <a:rPr lang="en-GB" sz="1800" b="1" baseline="0" dirty="0" smtClean="0"/>
              <a:t>ipes</a:t>
            </a:r>
            <a:endParaRPr lang="en-GB" sz="1800" b="1" baseline="0" dirty="0"/>
          </a:p>
        </p:txBody>
      </p:sp>
      <p:sp>
        <p:nvSpPr>
          <p:cNvPr id="59" name="Text Box 22"/>
          <p:cNvSpPr txBox="1">
            <a:spLocks noChangeArrowheads="1"/>
          </p:cNvSpPr>
          <p:nvPr/>
        </p:nvSpPr>
        <p:spPr bwMode="auto">
          <a:xfrm>
            <a:off x="2069393" y="2957155"/>
            <a:ext cx="13635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ctr">
              <a:defRPr sz="2400" baseline="-25000">
                <a:solidFill>
                  <a:schemeClr val="tx1"/>
                </a:solidFill>
                <a:latin typeface="Arial" panose="020B0604020202020204" pitchFamily="34" charset="0"/>
                <a:cs typeface="Arial" panose="020B0604020202020204" pitchFamily="34" charset="0"/>
              </a:defRPr>
            </a:lvl1pPr>
            <a:lvl2pPr marL="742950" indent="-285750" fontAlgn="ctr">
              <a:defRPr sz="2400" baseline="-25000">
                <a:solidFill>
                  <a:schemeClr val="tx1"/>
                </a:solidFill>
                <a:latin typeface="Arial" panose="020B0604020202020204" pitchFamily="34" charset="0"/>
                <a:cs typeface="Arial" panose="020B0604020202020204" pitchFamily="34" charset="0"/>
              </a:defRPr>
            </a:lvl2pPr>
            <a:lvl3pPr marL="1143000" indent="-228600" fontAlgn="ctr">
              <a:defRPr sz="2400" baseline="-25000">
                <a:solidFill>
                  <a:schemeClr val="tx1"/>
                </a:solidFill>
                <a:latin typeface="Arial" panose="020B0604020202020204" pitchFamily="34" charset="0"/>
                <a:cs typeface="Arial" panose="020B0604020202020204" pitchFamily="34" charset="0"/>
              </a:defRPr>
            </a:lvl3pPr>
            <a:lvl4pPr marL="1600200" indent="-228600" fontAlgn="ctr">
              <a:defRPr sz="2400" baseline="-25000">
                <a:solidFill>
                  <a:schemeClr val="tx1"/>
                </a:solidFill>
                <a:latin typeface="Arial" panose="020B0604020202020204" pitchFamily="34" charset="0"/>
                <a:cs typeface="Arial" panose="020B0604020202020204" pitchFamily="34" charset="0"/>
              </a:defRPr>
            </a:lvl4pPr>
            <a:lvl5pPr marL="2057400" indent="-228600" fontAlgn="ctr">
              <a:defRPr sz="2400" baseline="-25000">
                <a:solidFill>
                  <a:schemeClr val="tx1"/>
                </a:solidFill>
                <a:latin typeface="Arial" panose="020B0604020202020204" pitchFamily="34" charset="0"/>
                <a:cs typeface="Arial" panose="020B0604020202020204" pitchFamily="34" charset="0"/>
              </a:defRPr>
            </a:lvl5pPr>
            <a:lvl6pPr marL="25146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marL="29718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marL="34290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marL="38862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eaLnBrk="1" fontAlgn="base" hangingPunct="1"/>
            <a:r>
              <a:rPr lang="en-GB" sz="1800" b="1" baseline="0" dirty="0"/>
              <a:t>Hoses</a:t>
            </a:r>
          </a:p>
        </p:txBody>
      </p:sp>
      <p:sp>
        <p:nvSpPr>
          <p:cNvPr id="64" name="Text Box 27"/>
          <p:cNvSpPr txBox="1">
            <a:spLocks noChangeArrowheads="1"/>
          </p:cNvSpPr>
          <p:nvPr/>
        </p:nvSpPr>
        <p:spPr bwMode="auto">
          <a:xfrm>
            <a:off x="3988409" y="2957356"/>
            <a:ext cx="1253472" cy="64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ctr">
              <a:defRPr sz="2400" baseline="-25000">
                <a:solidFill>
                  <a:schemeClr val="tx1"/>
                </a:solidFill>
                <a:latin typeface="Arial" panose="020B0604020202020204" pitchFamily="34" charset="0"/>
                <a:cs typeface="Arial" panose="020B0604020202020204" pitchFamily="34" charset="0"/>
              </a:defRPr>
            </a:lvl1pPr>
            <a:lvl2pPr marL="742950" indent="-285750" fontAlgn="ctr">
              <a:defRPr sz="2400" baseline="-25000">
                <a:solidFill>
                  <a:schemeClr val="tx1"/>
                </a:solidFill>
                <a:latin typeface="Arial" panose="020B0604020202020204" pitchFamily="34" charset="0"/>
                <a:cs typeface="Arial" panose="020B0604020202020204" pitchFamily="34" charset="0"/>
              </a:defRPr>
            </a:lvl2pPr>
            <a:lvl3pPr marL="1143000" indent="-228600" fontAlgn="ctr">
              <a:defRPr sz="2400" baseline="-25000">
                <a:solidFill>
                  <a:schemeClr val="tx1"/>
                </a:solidFill>
                <a:latin typeface="Arial" panose="020B0604020202020204" pitchFamily="34" charset="0"/>
                <a:cs typeface="Arial" panose="020B0604020202020204" pitchFamily="34" charset="0"/>
              </a:defRPr>
            </a:lvl3pPr>
            <a:lvl4pPr marL="1600200" indent="-228600" fontAlgn="ctr">
              <a:defRPr sz="2400" baseline="-25000">
                <a:solidFill>
                  <a:schemeClr val="tx1"/>
                </a:solidFill>
                <a:latin typeface="Arial" panose="020B0604020202020204" pitchFamily="34" charset="0"/>
                <a:cs typeface="Arial" panose="020B0604020202020204" pitchFamily="34" charset="0"/>
              </a:defRPr>
            </a:lvl4pPr>
            <a:lvl5pPr marL="2057400" indent="-228600" fontAlgn="ctr">
              <a:defRPr sz="2400" baseline="-25000">
                <a:solidFill>
                  <a:schemeClr val="tx1"/>
                </a:solidFill>
                <a:latin typeface="Arial" panose="020B0604020202020204" pitchFamily="34" charset="0"/>
                <a:cs typeface="Arial" panose="020B0604020202020204" pitchFamily="34" charset="0"/>
              </a:defRPr>
            </a:lvl5pPr>
            <a:lvl6pPr marL="25146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marL="29718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marL="34290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marL="38862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eaLnBrk="1" fontAlgn="base" hangingPunct="1"/>
            <a:r>
              <a:rPr lang="en-GB" sz="1800" b="1" baseline="0" dirty="0"/>
              <a:t>Power Cables</a:t>
            </a:r>
          </a:p>
        </p:txBody>
      </p:sp>
      <p:sp>
        <p:nvSpPr>
          <p:cNvPr id="65" name="Text Box 28"/>
          <p:cNvSpPr txBox="1">
            <a:spLocks noChangeArrowheads="1"/>
          </p:cNvSpPr>
          <p:nvPr/>
        </p:nvSpPr>
        <p:spPr bwMode="auto">
          <a:xfrm>
            <a:off x="5305726" y="2957356"/>
            <a:ext cx="1523651" cy="64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ctr">
              <a:defRPr sz="2400" baseline="-25000">
                <a:solidFill>
                  <a:schemeClr val="tx1"/>
                </a:solidFill>
                <a:latin typeface="Arial" panose="020B0604020202020204" pitchFamily="34" charset="0"/>
                <a:cs typeface="Arial" panose="020B0604020202020204" pitchFamily="34" charset="0"/>
              </a:defRPr>
            </a:lvl1pPr>
            <a:lvl2pPr marL="742950" indent="-285750" fontAlgn="ctr">
              <a:defRPr sz="2400" baseline="-25000">
                <a:solidFill>
                  <a:schemeClr val="tx1"/>
                </a:solidFill>
                <a:latin typeface="Arial" panose="020B0604020202020204" pitchFamily="34" charset="0"/>
                <a:cs typeface="Arial" panose="020B0604020202020204" pitchFamily="34" charset="0"/>
              </a:defRPr>
            </a:lvl2pPr>
            <a:lvl3pPr marL="1143000" indent="-228600" fontAlgn="ctr">
              <a:defRPr sz="2400" baseline="-25000">
                <a:solidFill>
                  <a:schemeClr val="tx1"/>
                </a:solidFill>
                <a:latin typeface="Arial" panose="020B0604020202020204" pitchFamily="34" charset="0"/>
                <a:cs typeface="Arial" panose="020B0604020202020204" pitchFamily="34" charset="0"/>
              </a:defRPr>
            </a:lvl3pPr>
            <a:lvl4pPr marL="1600200" indent="-228600" fontAlgn="ctr">
              <a:defRPr sz="2400" baseline="-25000">
                <a:solidFill>
                  <a:schemeClr val="tx1"/>
                </a:solidFill>
                <a:latin typeface="Arial" panose="020B0604020202020204" pitchFamily="34" charset="0"/>
                <a:cs typeface="Arial" panose="020B0604020202020204" pitchFamily="34" charset="0"/>
              </a:defRPr>
            </a:lvl4pPr>
            <a:lvl5pPr marL="2057400" indent="-228600" fontAlgn="ctr">
              <a:defRPr sz="2400" baseline="-25000">
                <a:solidFill>
                  <a:schemeClr val="tx1"/>
                </a:solidFill>
                <a:latin typeface="Arial" panose="020B0604020202020204" pitchFamily="34" charset="0"/>
                <a:cs typeface="Arial" panose="020B0604020202020204" pitchFamily="34" charset="0"/>
              </a:defRPr>
            </a:lvl5pPr>
            <a:lvl6pPr marL="25146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marL="29718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marL="34290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marL="38862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eaLnBrk="1" fontAlgn="base" hangingPunct="1"/>
            <a:r>
              <a:rPr lang="en-GB" sz="1800" b="1" baseline="0" dirty="0"/>
              <a:t>Car Antennas</a:t>
            </a:r>
          </a:p>
        </p:txBody>
      </p:sp>
      <p:sp>
        <p:nvSpPr>
          <p:cNvPr id="66" name="Text Box 29"/>
          <p:cNvSpPr txBox="1">
            <a:spLocks noChangeArrowheads="1"/>
          </p:cNvSpPr>
          <p:nvPr/>
        </p:nvSpPr>
        <p:spPr bwMode="auto">
          <a:xfrm>
            <a:off x="6920654" y="2957356"/>
            <a:ext cx="1773071" cy="64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fontAlgn="ctr">
              <a:defRPr sz="2400" baseline="-25000">
                <a:solidFill>
                  <a:schemeClr val="tx1"/>
                </a:solidFill>
                <a:latin typeface="Arial" panose="020B0604020202020204" pitchFamily="34" charset="0"/>
                <a:cs typeface="Arial" panose="020B0604020202020204" pitchFamily="34" charset="0"/>
              </a:defRPr>
            </a:lvl1pPr>
            <a:lvl2pPr marL="742950" indent="-285750" fontAlgn="ctr">
              <a:defRPr sz="2400" baseline="-25000">
                <a:solidFill>
                  <a:schemeClr val="tx1"/>
                </a:solidFill>
                <a:latin typeface="Arial" panose="020B0604020202020204" pitchFamily="34" charset="0"/>
                <a:cs typeface="Arial" panose="020B0604020202020204" pitchFamily="34" charset="0"/>
              </a:defRPr>
            </a:lvl2pPr>
            <a:lvl3pPr marL="1143000" indent="-228600" fontAlgn="ctr">
              <a:defRPr sz="2400" baseline="-25000">
                <a:solidFill>
                  <a:schemeClr val="tx1"/>
                </a:solidFill>
                <a:latin typeface="Arial" panose="020B0604020202020204" pitchFamily="34" charset="0"/>
                <a:cs typeface="Arial" panose="020B0604020202020204" pitchFamily="34" charset="0"/>
              </a:defRPr>
            </a:lvl3pPr>
            <a:lvl4pPr marL="1600200" indent="-228600" fontAlgn="ctr">
              <a:defRPr sz="2400" baseline="-25000">
                <a:solidFill>
                  <a:schemeClr val="tx1"/>
                </a:solidFill>
                <a:latin typeface="Arial" panose="020B0604020202020204" pitchFamily="34" charset="0"/>
                <a:cs typeface="Arial" panose="020B0604020202020204" pitchFamily="34" charset="0"/>
              </a:defRPr>
            </a:lvl4pPr>
            <a:lvl5pPr marL="2057400" indent="-228600" fontAlgn="ctr">
              <a:defRPr sz="2400" baseline="-25000">
                <a:solidFill>
                  <a:schemeClr val="tx1"/>
                </a:solidFill>
                <a:latin typeface="Arial" panose="020B0604020202020204" pitchFamily="34" charset="0"/>
                <a:cs typeface="Arial" panose="020B0604020202020204" pitchFamily="34" charset="0"/>
              </a:defRPr>
            </a:lvl5pPr>
            <a:lvl6pPr marL="25146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6pPr>
            <a:lvl7pPr marL="29718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7pPr>
            <a:lvl8pPr marL="34290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8pPr>
            <a:lvl9pPr marL="3886200" indent="-228600" eaLnBrk="0" fontAlgn="ctr" hangingPunct="0">
              <a:spcBef>
                <a:spcPct val="0"/>
              </a:spcBef>
              <a:spcAft>
                <a:spcPct val="0"/>
              </a:spcAft>
              <a:defRPr sz="2400" baseline="-25000">
                <a:solidFill>
                  <a:schemeClr val="tx1"/>
                </a:solidFill>
                <a:latin typeface="Arial" panose="020B0604020202020204" pitchFamily="34" charset="0"/>
                <a:cs typeface="Arial" panose="020B0604020202020204" pitchFamily="34" charset="0"/>
              </a:defRPr>
            </a:lvl9pPr>
          </a:lstStyle>
          <a:p>
            <a:pPr eaLnBrk="1" fontAlgn="base" hangingPunct="1"/>
            <a:r>
              <a:rPr lang="en-GB" sz="1800" b="1" baseline="0" dirty="0"/>
              <a:t>Power Steering lines</a:t>
            </a:r>
          </a:p>
        </p:txBody>
      </p:sp>
    </p:spTree>
    <p:extLst>
      <p:ext uri="{BB962C8B-B14F-4D97-AF65-F5344CB8AC3E}">
        <p14:creationId xmlns:p14="http://schemas.microsoft.com/office/powerpoint/2010/main" val="120373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A431686-8DE2-9B43-980D-29AE692D7900}" type="slidenum">
              <a:rPr lang="en-US" smtClean="0"/>
              <a:t>5</a:t>
            </a:fld>
            <a:endParaRPr lang="en-US"/>
          </a:p>
        </p:txBody>
      </p:sp>
      <p:sp>
        <p:nvSpPr>
          <p:cNvPr id="3" name="Titel 2"/>
          <p:cNvSpPr>
            <a:spLocks noGrp="1"/>
          </p:cNvSpPr>
          <p:nvPr>
            <p:ph type="title"/>
          </p:nvPr>
        </p:nvSpPr>
        <p:spPr/>
        <p:txBody>
          <a:bodyPr/>
          <a:lstStyle/>
          <a:p>
            <a:r>
              <a:rPr lang="de-DE" dirty="0" err="1" smtClean="0"/>
              <a:t>Sealing</a:t>
            </a:r>
            <a:r>
              <a:rPr lang="de-DE" dirty="0" smtClean="0"/>
              <a:t> </a:t>
            </a:r>
            <a:r>
              <a:rPr lang="de-DE" dirty="0" err="1" smtClean="0"/>
              <a:t>Applications</a:t>
            </a:r>
            <a:endParaRPr lang="de-DE" dirty="0"/>
          </a:p>
        </p:txBody>
      </p:sp>
      <p:sp>
        <p:nvSpPr>
          <p:cNvPr id="4" name="Textplatzhalter 3"/>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775197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A431686-8DE2-9B43-980D-29AE692D7900}" type="slidenum">
              <a:rPr lang="en-US" smtClean="0"/>
              <a:t>6</a:t>
            </a:fld>
            <a:endParaRPr lang="en-US" dirty="0"/>
          </a:p>
        </p:txBody>
      </p:sp>
      <p:sp>
        <p:nvSpPr>
          <p:cNvPr id="6" name="Inhaltsplatzhalter 2"/>
          <p:cNvSpPr txBox="1">
            <a:spLocks/>
          </p:cNvSpPr>
          <p:nvPr/>
        </p:nvSpPr>
        <p:spPr>
          <a:xfrm>
            <a:off x="457199" y="2083284"/>
            <a:ext cx="8286751" cy="41079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2438"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688975"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1139825"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400" b="1" dirty="0" smtClean="0"/>
              <a:t>QSZH</a:t>
            </a:r>
            <a:endParaRPr lang="en-GB" sz="2400" b="1" dirty="0"/>
          </a:p>
          <a:p>
            <a:pPr lvl="1" fontAlgn="base">
              <a:buFontTx/>
              <a:buChar char="•"/>
            </a:pPr>
            <a:r>
              <a:rPr lang="en-GB" sz="1800" dirty="0"/>
              <a:t> Replacement for RBK</a:t>
            </a:r>
          </a:p>
          <a:p>
            <a:pPr lvl="1" fontAlgn="base">
              <a:buFontTx/>
              <a:buChar char="•"/>
            </a:pPr>
            <a:r>
              <a:rPr lang="en-GB" sz="1800" dirty="0"/>
              <a:t> Installation benefits</a:t>
            </a:r>
          </a:p>
          <a:p>
            <a:pPr lvl="1" fontAlgn="base">
              <a:buFontTx/>
              <a:buChar char="•"/>
            </a:pPr>
            <a:r>
              <a:rPr lang="en-GB" sz="1800" dirty="0"/>
              <a:t> Zero halogen</a:t>
            </a:r>
          </a:p>
          <a:p>
            <a:pPr lvl="1" fontAlgn="base">
              <a:buFontTx/>
              <a:buChar char="•"/>
            </a:pPr>
            <a:r>
              <a:rPr lang="en-GB" sz="1800" dirty="0"/>
              <a:t> Watertight seal</a:t>
            </a:r>
          </a:p>
          <a:p>
            <a:pPr marL="542925" lvl="1" indent="-319088" fontAlgn="base">
              <a:buFontTx/>
              <a:buChar char="•"/>
            </a:pPr>
            <a:r>
              <a:rPr lang="en-GB" sz="1800" dirty="0" smtClean="0"/>
              <a:t>High </a:t>
            </a:r>
            <a:r>
              <a:rPr lang="en-GB" sz="1800" dirty="0"/>
              <a:t>shrink ratio 4:1 enables one size </a:t>
            </a:r>
            <a:r>
              <a:rPr lang="en-GB" sz="1800" dirty="0" smtClean="0"/>
              <a:t>                                                                      tube to </a:t>
            </a:r>
            <a:r>
              <a:rPr lang="en-GB" sz="1800" dirty="0"/>
              <a:t>protect </a:t>
            </a:r>
            <a:r>
              <a:rPr lang="en-GB" sz="1800" dirty="0" smtClean="0"/>
              <a:t> many </a:t>
            </a:r>
            <a:r>
              <a:rPr lang="en-GB" sz="1800" dirty="0"/>
              <a:t>splice </a:t>
            </a:r>
            <a:r>
              <a:rPr lang="en-GB" sz="1800" dirty="0" smtClean="0"/>
              <a:t>configurations</a:t>
            </a:r>
          </a:p>
          <a:p>
            <a:pPr fontAlgn="base"/>
            <a:r>
              <a:rPr lang="en-GB" sz="2400" b="1" dirty="0"/>
              <a:t>RBK</a:t>
            </a:r>
          </a:p>
          <a:p>
            <a:pPr lvl="1" fontAlgn="base">
              <a:buFontTx/>
              <a:buChar char="•"/>
            </a:pPr>
            <a:r>
              <a:rPr lang="en-GB" sz="1800" dirty="0"/>
              <a:t> VWS – clear product </a:t>
            </a:r>
          </a:p>
          <a:p>
            <a:pPr lvl="1" fontAlgn="base">
              <a:buFontTx/>
              <a:buChar char="•"/>
            </a:pPr>
            <a:r>
              <a:rPr lang="en-GB" sz="1800" dirty="0"/>
              <a:t> ILS – black product </a:t>
            </a:r>
          </a:p>
          <a:p>
            <a:pPr lvl="1" fontAlgn="base">
              <a:buFontTx/>
              <a:buChar char="•"/>
            </a:pPr>
            <a:r>
              <a:rPr lang="en-GB" sz="1800" dirty="0"/>
              <a:t> Watertight seal</a:t>
            </a:r>
          </a:p>
          <a:p>
            <a:pPr marL="542925" lvl="1" indent="-319088" fontAlgn="base">
              <a:buFontTx/>
              <a:buChar char="•"/>
            </a:pPr>
            <a:r>
              <a:rPr lang="en-GB" sz="1800" dirty="0"/>
              <a:t>High shrink ratio 4:1 enables one size                                                           tube to protect many splice configurations</a:t>
            </a:r>
            <a:endParaRPr lang="en-GB" sz="100" dirty="0"/>
          </a:p>
          <a:p>
            <a:pPr marL="223837" lvl="1" indent="0" fontAlgn="base">
              <a:buNone/>
            </a:pPr>
            <a:endParaRPr lang="en-GB" sz="1800" dirty="0" smtClean="0"/>
          </a:p>
          <a:p>
            <a:pPr marL="223837" lvl="1" indent="0" fontAlgn="base">
              <a:buNone/>
            </a:pPr>
            <a:endParaRPr lang="en-GB" sz="1800" dirty="0"/>
          </a:p>
          <a:p>
            <a:endParaRPr lang="de-DE" sz="2000" dirty="0" smtClean="0"/>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p:txBody>
      </p:sp>
      <p:grpSp>
        <p:nvGrpSpPr>
          <p:cNvPr id="20" name="Gruppieren 19"/>
          <p:cNvGrpSpPr/>
          <p:nvPr/>
        </p:nvGrpSpPr>
        <p:grpSpPr>
          <a:xfrm>
            <a:off x="166049" y="1819348"/>
            <a:ext cx="5398178" cy="923890"/>
            <a:chOff x="166049" y="1371673"/>
            <a:chExt cx="5398178" cy="923890"/>
          </a:xfrm>
        </p:grpSpPr>
        <p:sp>
          <p:nvSpPr>
            <p:cNvPr id="16" name="Rectangle 37"/>
            <p:cNvSpPr/>
            <p:nvPr/>
          </p:nvSpPr>
          <p:spPr>
            <a:xfrm rot="10800000">
              <a:off x="166050" y="1381125"/>
              <a:ext cx="234000" cy="91443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7" name="Rectangle 37"/>
            <p:cNvSpPr/>
            <p:nvPr/>
          </p:nvSpPr>
          <p:spPr>
            <a:xfrm rot="5400000">
              <a:off x="2748138" y="-1210416"/>
              <a:ext cx="234000" cy="539817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grpSp>
      <p:sp>
        <p:nvSpPr>
          <p:cNvPr id="19" name="Rectangle 37"/>
          <p:cNvSpPr/>
          <p:nvPr/>
        </p:nvSpPr>
        <p:spPr>
          <a:xfrm rot="5400000">
            <a:off x="8750054" y="5533996"/>
            <a:ext cx="238288" cy="54960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1" name="Titel 1"/>
          <p:cNvSpPr>
            <a:spLocks noGrp="1"/>
          </p:cNvSpPr>
          <p:nvPr>
            <p:ph type="title"/>
          </p:nvPr>
        </p:nvSpPr>
        <p:spPr>
          <a:xfrm>
            <a:off x="457199" y="715580"/>
            <a:ext cx="8182799" cy="1000258"/>
          </a:xfrm>
        </p:spPr>
        <p:txBody>
          <a:bodyPr/>
          <a:lstStyle/>
          <a:p>
            <a:r>
              <a:rPr lang="en-GB" dirty="0"/>
              <a:t>Splice applications</a:t>
            </a:r>
          </a:p>
        </p:txBody>
      </p:sp>
      <p:sp>
        <p:nvSpPr>
          <p:cNvPr id="22" name="Rectangle 37"/>
          <p:cNvSpPr/>
          <p:nvPr/>
        </p:nvSpPr>
        <p:spPr>
          <a:xfrm>
            <a:off x="5340733" y="715580"/>
            <a:ext cx="234002" cy="133776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23" name="Rectangle 37"/>
          <p:cNvSpPr/>
          <p:nvPr/>
        </p:nvSpPr>
        <p:spPr>
          <a:xfrm rot="5400000">
            <a:off x="7019988" y="-911658"/>
            <a:ext cx="234000" cy="348296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24" name="Rectangle 37"/>
          <p:cNvSpPr/>
          <p:nvPr/>
        </p:nvSpPr>
        <p:spPr>
          <a:xfrm>
            <a:off x="8562057" y="922259"/>
            <a:ext cx="316412" cy="500568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27" name="Rectangle 37"/>
          <p:cNvSpPr/>
          <p:nvPr/>
        </p:nvSpPr>
        <p:spPr>
          <a:xfrm rot="5400000">
            <a:off x="62574" y="2538249"/>
            <a:ext cx="274899" cy="40005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pic>
        <p:nvPicPr>
          <p:cNvPr id="1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49376" y="1034657"/>
            <a:ext cx="2038040" cy="140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9"/>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731"/>
          <a:stretch/>
        </p:blipFill>
        <p:spPr bwMode="auto">
          <a:xfrm>
            <a:off x="6049376" y="2525326"/>
            <a:ext cx="2038040" cy="111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50216" y="3715885"/>
            <a:ext cx="2037779" cy="1072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9" name="Object 4"/>
          <p:cNvGraphicFramePr>
            <a:graphicFrameLocks noChangeAspect="1"/>
          </p:cNvGraphicFramePr>
          <p:nvPr>
            <p:extLst>
              <p:ext uri="{D42A27DB-BD31-4B8C-83A1-F6EECF244321}">
                <p14:modId xmlns:p14="http://schemas.microsoft.com/office/powerpoint/2010/main" val="441961308"/>
              </p:ext>
            </p:extLst>
          </p:nvPr>
        </p:nvGraphicFramePr>
        <p:xfrm>
          <a:off x="6049376" y="4876680"/>
          <a:ext cx="2037779" cy="1226449"/>
        </p:xfrm>
        <a:graphic>
          <a:graphicData uri="http://schemas.openxmlformats.org/presentationml/2006/ole">
            <mc:AlternateContent xmlns:mc="http://schemas.openxmlformats.org/markup-compatibility/2006">
              <mc:Choice xmlns:v="urn:schemas-microsoft-com:vml" Requires="v">
                <p:oleObj spid="_x0000_s2117" name="Photo Editor Photo" r:id="rId6" imgW="6095238" imgH="4571429" progId="MSPhotoEd.3">
                  <p:embed/>
                </p:oleObj>
              </mc:Choice>
              <mc:Fallback>
                <p:oleObj name="Photo Editor Photo" r:id="rId6" imgW="6095238" imgH="457142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9376" y="4876680"/>
                        <a:ext cx="2037779" cy="1226449"/>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79394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a:xfrm>
            <a:off x="457201" y="2084400"/>
            <a:ext cx="4286250" cy="41052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2438"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688975"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1139825"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400" b="1" dirty="0" smtClean="0"/>
              <a:t>RPPM</a:t>
            </a:r>
            <a:endParaRPr lang="en-GB" sz="2400" b="1" dirty="0"/>
          </a:p>
          <a:p>
            <a:pPr lvl="1" fontAlgn="base">
              <a:buFontTx/>
              <a:buChar char="•"/>
            </a:pPr>
            <a:r>
              <a:rPr lang="en-GB" sz="1800" dirty="0"/>
              <a:t> Splash proof </a:t>
            </a:r>
          </a:p>
          <a:p>
            <a:pPr marL="542925" lvl="1" indent="-319088" fontAlgn="base">
              <a:buFontTx/>
              <a:buChar char="•"/>
            </a:pPr>
            <a:r>
              <a:rPr lang="en-GB" sz="1800" dirty="0" smtClean="0"/>
              <a:t>Used </a:t>
            </a:r>
            <a:r>
              <a:rPr lang="en-GB" sz="1800" dirty="0"/>
              <a:t>for protecting wire splices </a:t>
            </a:r>
            <a:r>
              <a:rPr lang="en-GB" sz="1800" dirty="0" smtClean="0"/>
              <a:t>                                                                and  other </a:t>
            </a:r>
            <a:r>
              <a:rPr lang="en-GB" sz="1800" dirty="0"/>
              <a:t>substrates</a:t>
            </a:r>
          </a:p>
          <a:p>
            <a:pPr lvl="1" fontAlgn="base">
              <a:buFontTx/>
              <a:buChar char="•"/>
            </a:pPr>
            <a:r>
              <a:rPr lang="en-GB" sz="1800" dirty="0"/>
              <a:t> Fast to install – 6 seconds average</a:t>
            </a:r>
          </a:p>
          <a:p>
            <a:pPr marL="542925" lvl="1" indent="-319088" fontAlgn="base">
              <a:buFontTx/>
              <a:buChar char="•"/>
            </a:pPr>
            <a:r>
              <a:rPr lang="en-GB" sz="1800" dirty="0" smtClean="0"/>
              <a:t>High </a:t>
            </a:r>
            <a:r>
              <a:rPr lang="en-GB" sz="1800" dirty="0"/>
              <a:t>shrink ratio 4:1 enables one </a:t>
            </a:r>
            <a:r>
              <a:rPr lang="en-GB" sz="1800" dirty="0" smtClean="0"/>
              <a:t>                                                            size </a:t>
            </a:r>
            <a:r>
              <a:rPr lang="en-GB" sz="1800" dirty="0"/>
              <a:t>tube to protect many splice configurations</a:t>
            </a:r>
          </a:p>
          <a:p>
            <a:pPr marL="542925" lvl="1" indent="-319088" fontAlgn="base">
              <a:buFontTx/>
              <a:buChar char="•"/>
            </a:pPr>
            <a:r>
              <a:rPr lang="en-GB" sz="1800" dirty="0" smtClean="0"/>
              <a:t>Used </a:t>
            </a:r>
            <a:r>
              <a:rPr lang="en-GB" sz="1800" dirty="0"/>
              <a:t>where conventional splice </a:t>
            </a:r>
            <a:r>
              <a:rPr lang="en-GB" sz="1800" dirty="0" smtClean="0"/>
              <a:t>taping </a:t>
            </a:r>
            <a:r>
              <a:rPr lang="en-GB" sz="1800" dirty="0"/>
              <a:t>is </a:t>
            </a:r>
            <a:r>
              <a:rPr lang="en-GB" sz="1800" dirty="0" smtClean="0"/>
              <a:t>considered inadequate</a:t>
            </a:r>
          </a:p>
          <a:p>
            <a:pPr marL="542925" lvl="1" indent="-319088" fontAlgn="base">
              <a:buFontTx/>
              <a:buChar char="•"/>
            </a:pPr>
            <a:r>
              <a:rPr lang="en-GB" sz="1800" dirty="0" smtClean="0"/>
              <a:t>Miniature splices </a:t>
            </a:r>
          </a:p>
          <a:p>
            <a:pPr marL="542925" lvl="1" indent="-319088" fontAlgn="base">
              <a:buFontTx/>
              <a:buChar char="•"/>
            </a:pPr>
            <a:endParaRPr lang="en-GB" sz="1800" dirty="0"/>
          </a:p>
        </p:txBody>
      </p:sp>
      <p:sp>
        <p:nvSpPr>
          <p:cNvPr id="2" name="Foliennummernplatzhalter 1"/>
          <p:cNvSpPr>
            <a:spLocks noGrp="1"/>
          </p:cNvSpPr>
          <p:nvPr>
            <p:ph type="sldNum" sz="quarter" idx="12"/>
          </p:nvPr>
        </p:nvSpPr>
        <p:spPr/>
        <p:txBody>
          <a:bodyPr/>
          <a:lstStyle/>
          <a:p>
            <a:fld id="{CA431686-8DE2-9B43-980D-29AE692D7900}" type="slidenum">
              <a:rPr lang="en-US" smtClean="0"/>
              <a:t>7</a:t>
            </a:fld>
            <a:endParaRPr lang="en-US" dirty="0"/>
          </a:p>
        </p:txBody>
      </p:sp>
      <p:sp>
        <p:nvSpPr>
          <p:cNvPr id="12" name="Rectangle 37"/>
          <p:cNvSpPr/>
          <p:nvPr/>
        </p:nvSpPr>
        <p:spPr>
          <a:xfrm rot="5400000">
            <a:off x="4292256" y="1420561"/>
            <a:ext cx="234000" cy="882887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4" name="Rectangle 37"/>
          <p:cNvSpPr/>
          <p:nvPr/>
        </p:nvSpPr>
        <p:spPr>
          <a:xfrm rot="5400000">
            <a:off x="8729432" y="4963674"/>
            <a:ext cx="234000" cy="5951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9" name="Titel 1"/>
          <p:cNvSpPr>
            <a:spLocks noGrp="1"/>
          </p:cNvSpPr>
          <p:nvPr>
            <p:ph type="title"/>
          </p:nvPr>
        </p:nvSpPr>
        <p:spPr>
          <a:xfrm>
            <a:off x="457199" y="715580"/>
            <a:ext cx="8182799" cy="1000258"/>
          </a:xfrm>
        </p:spPr>
        <p:txBody>
          <a:bodyPr/>
          <a:lstStyle/>
          <a:p>
            <a:r>
              <a:rPr lang="en-GB" dirty="0"/>
              <a:t>Splice applications</a:t>
            </a:r>
          </a:p>
        </p:txBody>
      </p:sp>
      <p:pic>
        <p:nvPicPr>
          <p:cNvPr id="10"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5544" y="1226654"/>
            <a:ext cx="3155230" cy="215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7"/>
          <p:cNvSpPr/>
          <p:nvPr/>
        </p:nvSpPr>
        <p:spPr>
          <a:xfrm>
            <a:off x="8548865" y="5144241"/>
            <a:ext cx="274830" cy="70297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pic>
        <p:nvPicPr>
          <p:cNvPr id="13"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48598" y="4121581"/>
            <a:ext cx="2535206" cy="52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3804" y="4121581"/>
            <a:ext cx="1966970" cy="52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09799" y="4725838"/>
            <a:ext cx="2856251" cy="51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7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A431686-8DE2-9B43-980D-29AE692D7900}" type="slidenum">
              <a:rPr lang="en-US" smtClean="0"/>
              <a:t>8</a:t>
            </a:fld>
            <a:endParaRPr lang="en-US" dirty="0"/>
          </a:p>
        </p:txBody>
      </p:sp>
      <p:sp>
        <p:nvSpPr>
          <p:cNvPr id="4" name="Inhaltsplatzhalter 2"/>
          <p:cNvSpPr txBox="1">
            <a:spLocks/>
          </p:cNvSpPr>
          <p:nvPr/>
        </p:nvSpPr>
        <p:spPr>
          <a:xfrm>
            <a:off x="457199" y="2083283"/>
            <a:ext cx="4819357" cy="35454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2438"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688975"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1139825"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400" b="1" dirty="0"/>
              <a:t>ES Caps</a:t>
            </a:r>
            <a:r>
              <a:rPr lang="en-GB" sz="2400" dirty="0"/>
              <a:t> (end splice)</a:t>
            </a:r>
          </a:p>
          <a:p>
            <a:pPr lvl="1" fontAlgn="base">
              <a:buFontTx/>
              <a:buChar char="•"/>
            </a:pPr>
            <a:r>
              <a:rPr lang="en-GB" sz="1800" dirty="0"/>
              <a:t> Mechanical and Insulation protection </a:t>
            </a:r>
          </a:p>
          <a:p>
            <a:pPr lvl="1" fontAlgn="base">
              <a:buFontTx/>
              <a:buChar char="•"/>
            </a:pPr>
            <a:r>
              <a:rPr lang="en-GB" sz="1800" dirty="0"/>
              <a:t> Clear and black versions</a:t>
            </a:r>
          </a:p>
          <a:p>
            <a:pPr marL="542925" lvl="1" indent="-319088" fontAlgn="base">
              <a:buFontTx/>
              <a:buChar char="•"/>
            </a:pPr>
            <a:r>
              <a:rPr lang="en-US" sz="1800" dirty="0"/>
              <a:t>3 sizes cover many splice </a:t>
            </a:r>
            <a:r>
              <a:rPr lang="en-GB" sz="1800" dirty="0"/>
              <a:t>configurations</a:t>
            </a:r>
          </a:p>
          <a:p>
            <a:pPr marL="542925" lvl="1" indent="-319088" fontAlgn="base">
              <a:buFontTx/>
              <a:buChar char="•"/>
            </a:pPr>
            <a:r>
              <a:rPr lang="en-GB" sz="1800" dirty="0"/>
              <a:t>Heavy wall available</a:t>
            </a:r>
          </a:p>
          <a:p>
            <a:pPr marL="542925" lvl="1" indent="-319088" fontAlgn="base">
              <a:buFontTx/>
              <a:buChar char="•"/>
            </a:pPr>
            <a:r>
              <a:rPr lang="en-GB" sz="1800" dirty="0"/>
              <a:t>Watertight seal</a:t>
            </a:r>
          </a:p>
          <a:p>
            <a:pPr marL="223837" lvl="1" indent="0" fontAlgn="base">
              <a:buNone/>
            </a:pPr>
            <a:r>
              <a:rPr lang="en-GB" sz="1800" dirty="0" smtClean="0"/>
              <a:t>                                                                </a:t>
            </a:r>
            <a:endParaRPr lang="en-GB" sz="1800" dirty="0"/>
          </a:p>
        </p:txBody>
      </p:sp>
      <p:sp>
        <p:nvSpPr>
          <p:cNvPr id="6" name="Rectangle 37"/>
          <p:cNvSpPr/>
          <p:nvPr/>
        </p:nvSpPr>
        <p:spPr>
          <a:xfrm rot="5400000">
            <a:off x="-86982" y="4939334"/>
            <a:ext cx="234741" cy="64307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8" name="Rectangle 37"/>
          <p:cNvSpPr/>
          <p:nvPr/>
        </p:nvSpPr>
        <p:spPr>
          <a:xfrm rot="10800000">
            <a:off x="117925" y="5143500"/>
            <a:ext cx="234000" cy="7191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9" name="Rectangle 37"/>
          <p:cNvSpPr/>
          <p:nvPr/>
        </p:nvSpPr>
        <p:spPr>
          <a:xfrm rot="5400000">
            <a:off x="4362331" y="1508821"/>
            <a:ext cx="234000" cy="847373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4" name="Titel 1"/>
          <p:cNvSpPr>
            <a:spLocks noGrp="1"/>
          </p:cNvSpPr>
          <p:nvPr>
            <p:ph type="title"/>
          </p:nvPr>
        </p:nvSpPr>
        <p:spPr>
          <a:xfrm>
            <a:off x="457199" y="715580"/>
            <a:ext cx="8182799" cy="1000258"/>
          </a:xfrm>
        </p:spPr>
        <p:txBody>
          <a:bodyPr/>
          <a:lstStyle/>
          <a:p>
            <a:r>
              <a:rPr lang="en-GB" dirty="0"/>
              <a:t>Splice applications</a:t>
            </a:r>
          </a:p>
        </p:txBody>
      </p:sp>
      <p:pic>
        <p:nvPicPr>
          <p:cNvPr id="13" name="Picture 2"/>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79818" y="662668"/>
            <a:ext cx="2643903" cy="259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37"/>
          <p:cNvSpPr/>
          <p:nvPr/>
        </p:nvSpPr>
        <p:spPr>
          <a:xfrm rot="5400000">
            <a:off x="8793614" y="1259973"/>
            <a:ext cx="234000" cy="4764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7" name="Rectangle 37"/>
          <p:cNvSpPr/>
          <p:nvPr/>
        </p:nvSpPr>
        <p:spPr>
          <a:xfrm>
            <a:off x="8548865" y="1381198"/>
            <a:ext cx="274830" cy="448148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pic>
        <p:nvPicPr>
          <p:cNvPr id="1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64640" y="4035578"/>
            <a:ext cx="2434376" cy="517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3395" y="4035578"/>
            <a:ext cx="2100326" cy="51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64640" y="4645254"/>
            <a:ext cx="4059081" cy="59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17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CA431686-8DE2-9B43-980D-29AE692D7900}" type="slidenum">
              <a:rPr lang="en-US" smtClean="0"/>
              <a:t>9</a:t>
            </a:fld>
            <a:endParaRPr lang="en-US" dirty="0"/>
          </a:p>
        </p:txBody>
      </p:sp>
      <p:sp>
        <p:nvSpPr>
          <p:cNvPr id="2" name="Titel 1"/>
          <p:cNvSpPr>
            <a:spLocks noGrp="1"/>
          </p:cNvSpPr>
          <p:nvPr>
            <p:ph type="title"/>
          </p:nvPr>
        </p:nvSpPr>
        <p:spPr/>
        <p:txBody>
          <a:bodyPr/>
          <a:lstStyle/>
          <a:p>
            <a:r>
              <a:rPr lang="en-GB" dirty="0"/>
              <a:t>Ring Terminal applications </a:t>
            </a:r>
          </a:p>
        </p:txBody>
      </p:sp>
      <p:sp>
        <p:nvSpPr>
          <p:cNvPr id="13" name="Inhaltsplatzhalter 2"/>
          <p:cNvSpPr txBox="1">
            <a:spLocks/>
          </p:cNvSpPr>
          <p:nvPr/>
        </p:nvSpPr>
        <p:spPr>
          <a:xfrm>
            <a:off x="457199" y="2083283"/>
            <a:ext cx="8182799" cy="35454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2438"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688975"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1139825"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400" b="1" dirty="0"/>
              <a:t>RBK, QSZH, ATUM, CGPT, RTP &lt; 150</a:t>
            </a:r>
            <a:r>
              <a:rPr lang="en-GB" sz="2400" b="1" dirty="0" smtClean="0"/>
              <a:t>°</a:t>
            </a:r>
            <a:r>
              <a:rPr lang="en-GB" sz="800" b="1" dirty="0" smtClean="0"/>
              <a:t> </a:t>
            </a:r>
            <a:r>
              <a:rPr lang="en-GB" sz="2400" b="1" dirty="0" smtClean="0"/>
              <a:t>C</a:t>
            </a:r>
            <a:endParaRPr lang="en-GB" sz="2400" dirty="0"/>
          </a:p>
          <a:p>
            <a:pPr lvl="1" fontAlgn="base">
              <a:buFontTx/>
              <a:buChar char="•"/>
            </a:pPr>
            <a:r>
              <a:rPr lang="en-GB" sz="1800" dirty="0"/>
              <a:t> Mechanical and Insulation protection</a:t>
            </a:r>
          </a:p>
          <a:p>
            <a:pPr lvl="1" fontAlgn="base">
              <a:buFontTx/>
              <a:buChar char="•"/>
            </a:pPr>
            <a:r>
              <a:rPr lang="en-GB" sz="1800" dirty="0"/>
              <a:t> Sealing  (not CGPT)</a:t>
            </a:r>
          </a:p>
          <a:p>
            <a:pPr marL="542925" lvl="1" indent="-319088" fontAlgn="base">
              <a:buFontTx/>
              <a:buChar char="•"/>
            </a:pPr>
            <a:r>
              <a:rPr lang="en-US" sz="1800" dirty="0"/>
              <a:t>Ability to seal depends upon ring terminal </a:t>
            </a:r>
            <a:r>
              <a:rPr lang="en-US" sz="1800" dirty="0" smtClean="0"/>
              <a:t>geometry</a:t>
            </a:r>
          </a:p>
          <a:p>
            <a:pPr marL="223837" lvl="1" indent="0" fontAlgn="base">
              <a:buNone/>
            </a:pPr>
            <a:endParaRPr lang="en-US" sz="1800" b="1" dirty="0"/>
          </a:p>
          <a:p>
            <a:pPr marL="0" lvl="1" indent="0" fontAlgn="base">
              <a:buNone/>
            </a:pPr>
            <a:r>
              <a:rPr lang="en-US" sz="2400" b="1" dirty="0" smtClean="0"/>
              <a:t>SCT </a:t>
            </a:r>
            <a:r>
              <a:rPr lang="en-US" sz="2400" b="1" dirty="0"/>
              <a:t>@ 150</a:t>
            </a:r>
            <a:r>
              <a:rPr lang="en-US" sz="800" b="1" dirty="0"/>
              <a:t> </a:t>
            </a:r>
            <a:r>
              <a:rPr lang="en-US" sz="2400" b="1" dirty="0"/>
              <a:t>°C </a:t>
            </a:r>
          </a:p>
          <a:p>
            <a:pPr marL="223838" lvl="1" indent="0" fontAlgn="base">
              <a:buNone/>
            </a:pPr>
            <a:endParaRPr lang="en-GB" sz="1800" dirty="0">
              <a:solidFill>
                <a:srgbClr val="FF0000"/>
              </a:solidFill>
            </a:endParaRPr>
          </a:p>
        </p:txBody>
      </p:sp>
      <p:grpSp>
        <p:nvGrpSpPr>
          <p:cNvPr id="21" name="Gruppieren 20"/>
          <p:cNvGrpSpPr/>
          <p:nvPr/>
        </p:nvGrpSpPr>
        <p:grpSpPr>
          <a:xfrm>
            <a:off x="-1" y="1381198"/>
            <a:ext cx="9144000" cy="4800942"/>
            <a:chOff x="-1" y="1381198"/>
            <a:chExt cx="9144000" cy="4800942"/>
          </a:xfrm>
        </p:grpSpPr>
        <p:sp>
          <p:nvSpPr>
            <p:cNvPr id="14" name="Rectangle 37"/>
            <p:cNvSpPr/>
            <p:nvPr/>
          </p:nvSpPr>
          <p:spPr>
            <a:xfrm rot="10800000">
              <a:off x="7999109" y="3200298"/>
              <a:ext cx="234000" cy="70443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5" name="Rectangle 37"/>
            <p:cNvSpPr/>
            <p:nvPr/>
          </p:nvSpPr>
          <p:spPr>
            <a:xfrm rot="5400000">
              <a:off x="85459" y="1295738"/>
              <a:ext cx="228530" cy="39944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6" name="Rectangle 37"/>
            <p:cNvSpPr/>
            <p:nvPr/>
          </p:nvSpPr>
          <p:spPr>
            <a:xfrm rot="5400000">
              <a:off x="8454553" y="2727563"/>
              <a:ext cx="234000" cy="114489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7" name="Rectangle 37"/>
            <p:cNvSpPr/>
            <p:nvPr/>
          </p:nvSpPr>
          <p:spPr>
            <a:xfrm rot="10800000">
              <a:off x="7999108" y="5832121"/>
              <a:ext cx="234000" cy="33757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18" name="Rectangle 37"/>
            <p:cNvSpPr/>
            <p:nvPr/>
          </p:nvSpPr>
          <p:spPr>
            <a:xfrm rot="5400000">
              <a:off x="4082472" y="2031504"/>
              <a:ext cx="234000" cy="806727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sp>
          <p:nvSpPr>
            <p:cNvPr id="20" name="Rectangle 37"/>
            <p:cNvSpPr/>
            <p:nvPr/>
          </p:nvSpPr>
          <p:spPr>
            <a:xfrm>
              <a:off x="165836" y="1536518"/>
              <a:ext cx="234000" cy="463317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latin typeface="Arial"/>
              </a:endParaRPr>
            </a:p>
          </p:txBody>
        </p:sp>
      </p:grpSp>
      <p:pic>
        <p:nvPicPr>
          <p:cNvPr id="25" name="Picture 4" descr="RIM0002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1707" y="3982872"/>
            <a:ext cx="2859216" cy="176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RIM0000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99792" y="1597840"/>
            <a:ext cx="2544208" cy="15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p:cNvPicPr>
            <a:picLocks noChangeAspect="1"/>
          </p:cNvPicPr>
          <p:nvPr/>
        </p:nvPicPr>
        <p:blipFill>
          <a:blip r:embed="rId6"/>
          <a:stretch>
            <a:fillRect/>
          </a:stretch>
        </p:blipFill>
        <p:spPr>
          <a:xfrm>
            <a:off x="2948458" y="3982871"/>
            <a:ext cx="2694513" cy="1761831"/>
          </a:xfrm>
          <a:prstGeom prst="rect">
            <a:avLst/>
          </a:prstGeom>
        </p:spPr>
      </p:pic>
    </p:spTree>
    <p:extLst>
      <p:ext uri="{BB962C8B-B14F-4D97-AF65-F5344CB8AC3E}">
        <p14:creationId xmlns:p14="http://schemas.microsoft.com/office/powerpoint/2010/main" val="2461376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TE Colors">
      <a:dk1>
        <a:srgbClr val="E98300"/>
      </a:dk1>
      <a:lt1>
        <a:srgbClr val="FFFFFF"/>
      </a:lt1>
      <a:dk2>
        <a:srgbClr val="747678"/>
      </a:dk2>
      <a:lt2>
        <a:srgbClr val="E7E6E6"/>
      </a:lt2>
      <a:accent1>
        <a:srgbClr val="0066A1"/>
      </a:accent1>
      <a:accent2>
        <a:srgbClr val="3DB7E4"/>
      </a:accent2>
      <a:accent3>
        <a:srgbClr val="FCD450"/>
      </a:accent3>
      <a:accent4>
        <a:srgbClr val="CD202C"/>
      </a:accent4>
      <a:accent5>
        <a:srgbClr val="899F99"/>
      </a:accent5>
      <a:accent6>
        <a:srgbClr val="D6E342"/>
      </a:accent6>
      <a:hlink>
        <a:srgbClr val="0563C1"/>
      </a:hlink>
      <a:folHlink>
        <a:srgbClr val="954F72"/>
      </a:folHlink>
    </a:clrScheme>
    <a:fontScheme name="T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40A5863-AA5B-4CB3-AD39-F00B3C779F5E}" vid="{092707EA-97AB-4118-89E4-A6099725B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 Colors">
    <a:dk1>
      <a:srgbClr val="E98300"/>
    </a:dk1>
    <a:lt1>
      <a:srgbClr val="FFFFFF"/>
    </a:lt1>
    <a:dk2>
      <a:srgbClr val="747678"/>
    </a:dk2>
    <a:lt2>
      <a:srgbClr val="E7E6E6"/>
    </a:lt2>
    <a:accent1>
      <a:srgbClr val="0066A1"/>
    </a:accent1>
    <a:accent2>
      <a:srgbClr val="3DB7E4"/>
    </a:accent2>
    <a:accent3>
      <a:srgbClr val="FCD450"/>
    </a:accent3>
    <a:accent4>
      <a:srgbClr val="CD202C"/>
    </a:accent4>
    <a:accent5>
      <a:srgbClr val="899F99"/>
    </a:accent5>
    <a:accent6>
      <a:srgbClr val="D6E342"/>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TotalTime>
  <Words>782</Words>
  <Application>Microsoft Office PowerPoint</Application>
  <PresentationFormat>On-screen Show (4:3)</PresentationFormat>
  <Paragraphs>231</Paragraphs>
  <Slides>20</Slides>
  <Notes>10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0" baseType="lpstr">
      <vt:lpstr>MS Mincho</vt:lpstr>
      <vt:lpstr>ＭＳ Ｐゴシック</vt:lpstr>
      <vt:lpstr>ＭＳ Ｐゴシック</vt:lpstr>
      <vt:lpstr>Arial</vt:lpstr>
      <vt:lpstr>Arial Black</vt:lpstr>
      <vt:lpstr>Calibri</vt:lpstr>
      <vt:lpstr>Cambria</vt:lpstr>
      <vt:lpstr>Times New Roman</vt:lpstr>
      <vt:lpstr>Default Theme</vt:lpstr>
      <vt:lpstr>Photo Editor Photo</vt:lpstr>
      <vt:lpstr>Tubing Overview</vt:lpstr>
      <vt:lpstr>PowerPoint Presentation</vt:lpstr>
      <vt:lpstr>Tubing product overview</vt:lpstr>
      <vt:lpstr>Product applications</vt:lpstr>
      <vt:lpstr>Sealing Applications</vt:lpstr>
      <vt:lpstr>Splice applications</vt:lpstr>
      <vt:lpstr>Splice applications</vt:lpstr>
      <vt:lpstr>Splice applications</vt:lpstr>
      <vt:lpstr>Ring Terminal applications </vt:lpstr>
      <vt:lpstr>Wire Bundle Sealing applications</vt:lpstr>
      <vt:lpstr>Connector applications</vt:lpstr>
      <vt:lpstr>Summary of Automotive Sealing Applications &amp; Products</vt:lpstr>
      <vt:lpstr>Hose &amp; Pipe Applications</vt:lpstr>
      <vt:lpstr>Hose &amp; Pipe applications</vt:lpstr>
      <vt:lpstr>Pipe applications</vt:lpstr>
      <vt:lpstr>Other Applications</vt:lpstr>
      <vt:lpstr>High Temperature and  Aggressive Fluid applications</vt:lpstr>
      <vt:lpstr>Identification applications </vt:lpstr>
      <vt:lpstr>PowerPoint Presentation</vt:lpstr>
      <vt:lpstr>EVERY CONNECTION COUNTS</vt:lpstr>
    </vt:vector>
  </TitlesOfParts>
  <Company>TE Connectivity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Nagy</dc:creator>
  <cp:lastModifiedBy>Towle, Mike</cp:lastModifiedBy>
  <cp:revision>149</cp:revision>
  <cp:lastPrinted>2015-03-06T09:28:25Z</cp:lastPrinted>
  <dcterms:created xsi:type="dcterms:W3CDTF">2014-04-16T21:42:51Z</dcterms:created>
  <dcterms:modified xsi:type="dcterms:W3CDTF">2015-08-28T13:32:03Z</dcterms:modified>
</cp:coreProperties>
</file>